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721" r:id="rId2"/>
    <p:sldId id="630" r:id="rId3"/>
    <p:sldId id="631" r:id="rId4"/>
    <p:sldId id="632" r:id="rId5"/>
    <p:sldId id="633" r:id="rId6"/>
    <p:sldId id="694" r:id="rId7"/>
    <p:sldId id="638" r:id="rId8"/>
    <p:sldId id="788" r:id="rId9"/>
    <p:sldId id="789" r:id="rId10"/>
    <p:sldId id="790" r:id="rId11"/>
    <p:sldId id="640" r:id="rId12"/>
    <p:sldId id="647" r:id="rId13"/>
    <p:sldId id="641" r:id="rId14"/>
    <p:sldId id="642" r:id="rId15"/>
    <p:sldId id="648" r:id="rId16"/>
    <p:sldId id="797" r:id="rId17"/>
    <p:sldId id="819" r:id="rId18"/>
    <p:sldId id="786" r:id="rId19"/>
    <p:sldId id="697" r:id="rId20"/>
    <p:sldId id="709" r:id="rId21"/>
    <p:sldId id="799" r:id="rId22"/>
    <p:sldId id="702" r:id="rId23"/>
    <p:sldId id="695" r:id="rId24"/>
    <p:sldId id="802" r:id="rId25"/>
    <p:sldId id="803" r:id="rId26"/>
    <p:sldId id="804" r:id="rId27"/>
    <p:sldId id="805" r:id="rId28"/>
    <p:sldId id="806" r:id="rId29"/>
    <p:sldId id="807" r:id="rId30"/>
    <p:sldId id="808" r:id="rId31"/>
    <p:sldId id="809" r:id="rId32"/>
    <p:sldId id="810" r:id="rId33"/>
    <p:sldId id="811" r:id="rId34"/>
    <p:sldId id="812" r:id="rId35"/>
    <p:sldId id="813" r:id="rId36"/>
    <p:sldId id="814" r:id="rId37"/>
    <p:sldId id="815" r:id="rId38"/>
    <p:sldId id="816" r:id="rId39"/>
    <p:sldId id="712" r:id="rId40"/>
    <p:sldId id="793" r:id="rId41"/>
    <p:sldId id="822" r:id="rId42"/>
    <p:sldId id="713" r:id="rId43"/>
    <p:sldId id="714" r:id="rId44"/>
    <p:sldId id="820" r:id="rId45"/>
    <p:sldId id="795" r:id="rId46"/>
    <p:sldId id="817" r:id="rId47"/>
    <p:sldId id="715" r:id="rId48"/>
    <p:sldId id="716" r:id="rId49"/>
    <p:sldId id="794" r:id="rId50"/>
    <p:sldId id="749" r:id="rId51"/>
    <p:sldId id="750" r:id="rId52"/>
    <p:sldId id="751" r:id="rId53"/>
    <p:sldId id="828" r:id="rId54"/>
    <p:sldId id="752" r:id="rId55"/>
    <p:sldId id="753" r:id="rId56"/>
    <p:sldId id="825" r:id="rId57"/>
    <p:sldId id="754" r:id="rId58"/>
    <p:sldId id="818" r:id="rId59"/>
    <p:sldId id="755" r:id="rId60"/>
    <p:sldId id="756" r:id="rId61"/>
    <p:sldId id="757" r:id="rId62"/>
    <p:sldId id="758" r:id="rId63"/>
    <p:sldId id="759" r:id="rId64"/>
    <p:sldId id="760" r:id="rId65"/>
    <p:sldId id="824" r:id="rId66"/>
    <p:sldId id="761" r:id="rId67"/>
    <p:sldId id="763" r:id="rId68"/>
    <p:sldId id="826" r:id="rId69"/>
    <p:sldId id="827" r:id="rId70"/>
    <p:sldId id="765" r:id="rId71"/>
    <p:sldId id="766" r:id="rId72"/>
    <p:sldId id="771" r:id="rId73"/>
    <p:sldId id="770" r:id="rId74"/>
    <p:sldId id="779" r:id="rId75"/>
    <p:sldId id="780" r:id="rId76"/>
    <p:sldId id="772" r:id="rId77"/>
    <p:sldId id="776" r:id="rId78"/>
    <p:sldId id="782" r:id="rId79"/>
    <p:sldId id="781" r:id="rId80"/>
    <p:sldId id="783" r:id="rId81"/>
    <p:sldId id="777" r:id="rId82"/>
    <p:sldId id="747" r:id="rId83"/>
    <p:sldId id="748" r:id="rId84"/>
    <p:sldId id="787" r:id="rId85"/>
    <p:sldId id="711" r:id="rId86"/>
    <p:sldId id="769" r:id="rId87"/>
    <p:sldId id="800" r:id="rId88"/>
    <p:sldId id="801" r:id="rId89"/>
    <p:sldId id="784" r:id="rId90"/>
  </p:sldIdLst>
  <p:sldSz cx="9144000" cy="6858000" type="screen4x3"/>
  <p:notesSz cx="9601200" cy="7315200"/>
  <p:defaultTextStyle>
    <a:defPPr>
      <a:defRPr lang="en-US"/>
    </a:defPPr>
    <a:lvl1pPr algn="l" rtl="0" fontAlgn="base">
      <a:spcBef>
        <a:spcPct val="20000"/>
      </a:spcBef>
      <a:spcAft>
        <a:spcPct val="0"/>
      </a:spcAft>
      <a:buChar char="•"/>
      <a:defRPr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FF"/>
    <a:srgbClr val="FF3300"/>
    <a:srgbClr val="FF0000"/>
    <a:srgbClr val="99FFCC"/>
    <a:srgbClr val="66FFFF"/>
    <a:srgbClr val="66FFCC"/>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2294" autoAdjust="0"/>
    <p:restoredTop sz="97128" autoAdjust="0"/>
  </p:normalViewPr>
  <p:slideViewPr>
    <p:cSldViewPr snapToGrid="0">
      <p:cViewPr varScale="1">
        <p:scale>
          <a:sx n="75" d="100"/>
          <a:sy n="75" d="100"/>
        </p:scale>
        <p:origin x="-1530" y="-96"/>
      </p:cViewPr>
      <p:guideLst>
        <p:guide orient="horz" pos="583"/>
        <p:guide pos="433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66" d="100"/>
        <a:sy n="66" d="100"/>
      </p:scale>
      <p:origin x="0" y="3642"/>
    </p:cViewPr>
  </p:sorterViewPr>
  <p:notesViewPr>
    <p:cSldViewPr snapToGrid="0">
      <p:cViewPr varScale="1">
        <p:scale>
          <a:sx n="71" d="100"/>
          <a:sy n="71" d="100"/>
        </p:scale>
        <p:origin x="-1566" y="-102"/>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13" Type="http://schemas.openxmlformats.org/officeDocument/2006/relationships/slide" Target="slides/slide50.xml"/><Relationship Id="rId18" Type="http://schemas.openxmlformats.org/officeDocument/2006/relationships/slide" Target="slides/slide72.xml"/><Relationship Id="rId3" Type="http://schemas.openxmlformats.org/officeDocument/2006/relationships/slide" Target="slides/slide25.xml"/><Relationship Id="rId7" Type="http://schemas.openxmlformats.org/officeDocument/2006/relationships/slide" Target="slides/slide37.xml"/><Relationship Id="rId12" Type="http://schemas.openxmlformats.org/officeDocument/2006/relationships/slide" Target="slides/slide48.xml"/><Relationship Id="rId17" Type="http://schemas.openxmlformats.org/officeDocument/2006/relationships/slide" Target="slides/slide71.xml"/><Relationship Id="rId2" Type="http://schemas.openxmlformats.org/officeDocument/2006/relationships/slide" Target="slides/slide23.xml"/><Relationship Id="rId16" Type="http://schemas.openxmlformats.org/officeDocument/2006/relationships/slide" Target="slides/slide70.xml"/><Relationship Id="rId1" Type="http://schemas.openxmlformats.org/officeDocument/2006/relationships/slide" Target="slides/slide11.xml"/><Relationship Id="rId6" Type="http://schemas.openxmlformats.org/officeDocument/2006/relationships/slide" Target="slides/slide35.xml"/><Relationship Id="rId11" Type="http://schemas.openxmlformats.org/officeDocument/2006/relationships/slide" Target="slides/slide44.xml"/><Relationship Id="rId5" Type="http://schemas.openxmlformats.org/officeDocument/2006/relationships/slide" Target="slides/slide34.xml"/><Relationship Id="rId15" Type="http://schemas.openxmlformats.org/officeDocument/2006/relationships/slide" Target="slides/slide61.xml"/><Relationship Id="rId10" Type="http://schemas.openxmlformats.org/officeDocument/2006/relationships/slide" Target="slides/slide42.xml"/><Relationship Id="rId19" Type="http://schemas.openxmlformats.org/officeDocument/2006/relationships/slide" Target="slides/slide76.xml"/><Relationship Id="rId4" Type="http://schemas.openxmlformats.org/officeDocument/2006/relationships/slide" Target="slides/slide26.xml"/><Relationship Id="rId9" Type="http://schemas.openxmlformats.org/officeDocument/2006/relationships/slide" Target="slides/slide39.xml"/><Relationship Id="rId14"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wmf"/><Relationship Id="rId5" Type="http://schemas.openxmlformats.org/officeDocument/2006/relationships/image" Target="../media/image71.emf"/><Relationship Id="rId4" Type="http://schemas.openxmlformats.org/officeDocument/2006/relationships/image" Target="../media/image7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93.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10.wmf"/><Relationship Id="rId1" Type="http://schemas.openxmlformats.org/officeDocument/2006/relationships/image" Target="../media/image109.wmf"/><Relationship Id="rId5" Type="http://schemas.openxmlformats.org/officeDocument/2006/relationships/image" Target="../media/image112.wmf"/><Relationship Id="rId4" Type="http://schemas.openxmlformats.org/officeDocument/2006/relationships/image" Target="../media/image111.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6" Type="http://schemas.openxmlformats.org/officeDocument/2006/relationships/image" Target="../media/image116.wmf"/><Relationship Id="rId5" Type="http://schemas.openxmlformats.org/officeDocument/2006/relationships/image" Target="../media/image102.wmf"/><Relationship Id="rId4" Type="http://schemas.openxmlformats.org/officeDocument/2006/relationships/image" Target="../media/image106.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9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14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image" Target="../media/image16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4167188" cy="354013"/>
          </a:xfrm>
          <a:prstGeom prst="rect">
            <a:avLst/>
          </a:prstGeom>
          <a:noFill/>
          <a:ln w="9525">
            <a:noFill/>
            <a:miter lim="800000"/>
            <a:headEnd/>
            <a:tailEnd/>
          </a:ln>
          <a:effectLst/>
        </p:spPr>
        <p:txBody>
          <a:bodyPr vert="horz" wrap="square" lIns="91874" tIns="45937" rIns="91874" bIns="45937" numCol="1" anchor="t" anchorCtr="0" compatLnSpc="1">
            <a:prstTxWarp prst="textNoShape">
              <a:avLst/>
            </a:prstTxWarp>
          </a:bodyPr>
          <a:lstStyle>
            <a:lvl1pPr defTabSz="922338">
              <a:spcBef>
                <a:spcPct val="0"/>
              </a:spcBef>
              <a:buFontTx/>
              <a:buNone/>
              <a:defRPr sz="1700"/>
            </a:lvl1pPr>
          </a:lstStyle>
          <a:p>
            <a:endParaRPr lang="en-US"/>
          </a:p>
        </p:txBody>
      </p:sp>
      <p:sp>
        <p:nvSpPr>
          <p:cNvPr id="18435" name="Rectangle 3"/>
          <p:cNvSpPr>
            <a:spLocks noGrp="1" noChangeArrowheads="1"/>
          </p:cNvSpPr>
          <p:nvPr>
            <p:ph type="dt" sz="quarter" idx="1"/>
          </p:nvPr>
        </p:nvSpPr>
        <p:spPr bwMode="auto">
          <a:xfrm>
            <a:off x="5434013" y="0"/>
            <a:ext cx="4167187" cy="354013"/>
          </a:xfrm>
          <a:prstGeom prst="rect">
            <a:avLst/>
          </a:prstGeom>
          <a:noFill/>
          <a:ln w="9525">
            <a:noFill/>
            <a:miter lim="800000"/>
            <a:headEnd/>
            <a:tailEnd/>
          </a:ln>
          <a:effectLst/>
        </p:spPr>
        <p:txBody>
          <a:bodyPr vert="horz" wrap="square" lIns="91874" tIns="45937" rIns="91874" bIns="45937" numCol="1" anchor="t" anchorCtr="0" compatLnSpc="1">
            <a:prstTxWarp prst="textNoShape">
              <a:avLst/>
            </a:prstTxWarp>
          </a:bodyPr>
          <a:lstStyle>
            <a:lvl1pPr algn="r" defTabSz="922338">
              <a:spcBef>
                <a:spcPct val="0"/>
              </a:spcBef>
              <a:buFontTx/>
              <a:buNone/>
              <a:defRPr sz="1700"/>
            </a:lvl1pPr>
          </a:lstStyle>
          <a:p>
            <a:endParaRPr lang="en-US"/>
          </a:p>
        </p:txBody>
      </p:sp>
      <p:sp>
        <p:nvSpPr>
          <p:cNvPr id="18436" name="Rectangle 4"/>
          <p:cNvSpPr>
            <a:spLocks noGrp="1" noChangeArrowheads="1"/>
          </p:cNvSpPr>
          <p:nvPr>
            <p:ph type="ftr" sz="quarter" idx="2"/>
          </p:nvPr>
        </p:nvSpPr>
        <p:spPr bwMode="auto">
          <a:xfrm>
            <a:off x="0" y="6961188"/>
            <a:ext cx="4167188" cy="354012"/>
          </a:xfrm>
          <a:prstGeom prst="rect">
            <a:avLst/>
          </a:prstGeom>
          <a:noFill/>
          <a:ln w="9525">
            <a:noFill/>
            <a:miter lim="800000"/>
            <a:headEnd/>
            <a:tailEnd/>
          </a:ln>
          <a:effectLst/>
        </p:spPr>
        <p:txBody>
          <a:bodyPr vert="horz" wrap="square" lIns="91874" tIns="45937" rIns="91874" bIns="45937" numCol="1" anchor="b" anchorCtr="0" compatLnSpc="1">
            <a:prstTxWarp prst="textNoShape">
              <a:avLst/>
            </a:prstTxWarp>
          </a:bodyPr>
          <a:lstStyle>
            <a:lvl1pPr defTabSz="922338">
              <a:spcBef>
                <a:spcPct val="0"/>
              </a:spcBef>
              <a:buFontTx/>
              <a:buNone/>
              <a:defRPr sz="1700"/>
            </a:lvl1pPr>
          </a:lstStyle>
          <a:p>
            <a:endParaRPr lang="en-US"/>
          </a:p>
        </p:txBody>
      </p:sp>
      <p:sp>
        <p:nvSpPr>
          <p:cNvPr id="18437" name="Rectangle 5"/>
          <p:cNvSpPr>
            <a:spLocks noGrp="1" noChangeArrowheads="1"/>
          </p:cNvSpPr>
          <p:nvPr>
            <p:ph type="sldNum" sz="quarter" idx="3"/>
          </p:nvPr>
        </p:nvSpPr>
        <p:spPr bwMode="auto">
          <a:xfrm>
            <a:off x="5434013" y="6961188"/>
            <a:ext cx="4167187" cy="354012"/>
          </a:xfrm>
          <a:prstGeom prst="rect">
            <a:avLst/>
          </a:prstGeom>
          <a:noFill/>
          <a:ln w="9525">
            <a:noFill/>
            <a:miter lim="800000"/>
            <a:headEnd/>
            <a:tailEnd/>
          </a:ln>
          <a:effectLst/>
        </p:spPr>
        <p:txBody>
          <a:bodyPr vert="horz" wrap="square" lIns="91874" tIns="45937" rIns="91874" bIns="45937" numCol="1" anchor="b" anchorCtr="0" compatLnSpc="1">
            <a:prstTxWarp prst="textNoShape">
              <a:avLst/>
            </a:prstTxWarp>
          </a:bodyPr>
          <a:lstStyle>
            <a:lvl1pPr algn="r" defTabSz="922338">
              <a:spcBef>
                <a:spcPct val="0"/>
              </a:spcBef>
              <a:buFontTx/>
              <a:buNone/>
              <a:defRPr sz="1700"/>
            </a:lvl1pPr>
          </a:lstStyle>
          <a:p>
            <a:fld id="{510B2F18-0A5B-4CD6-9089-A1FFD5B9720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hdr" sz="quarter"/>
          </p:nvPr>
        </p:nvSpPr>
        <p:spPr bwMode="auto">
          <a:xfrm>
            <a:off x="0" y="0"/>
            <a:ext cx="4176713" cy="396875"/>
          </a:xfrm>
          <a:prstGeom prst="rect">
            <a:avLst/>
          </a:prstGeom>
          <a:noFill/>
          <a:ln w="9525">
            <a:noFill/>
            <a:miter lim="800000"/>
            <a:headEnd/>
            <a:tailEnd/>
          </a:ln>
          <a:effectLst/>
        </p:spPr>
        <p:txBody>
          <a:bodyPr vert="horz" wrap="square" lIns="95002" tIns="47502" rIns="95002" bIns="47502" numCol="1" anchor="t" anchorCtr="0" compatLnSpc="1">
            <a:prstTxWarp prst="textNoShape">
              <a:avLst/>
            </a:prstTxWarp>
          </a:bodyPr>
          <a:lstStyle>
            <a:lvl1pPr defTabSz="950913">
              <a:spcBef>
                <a:spcPct val="0"/>
              </a:spcBef>
              <a:buFontTx/>
              <a:buNone/>
              <a:defRPr sz="1200"/>
            </a:lvl1pPr>
          </a:lstStyle>
          <a:p>
            <a:endParaRPr lang="en-US"/>
          </a:p>
        </p:txBody>
      </p:sp>
      <p:sp>
        <p:nvSpPr>
          <p:cNvPr id="363523" name="Rectangle 3"/>
          <p:cNvSpPr>
            <a:spLocks noGrp="1" noChangeArrowheads="1"/>
          </p:cNvSpPr>
          <p:nvPr>
            <p:ph type="dt" idx="1"/>
          </p:nvPr>
        </p:nvSpPr>
        <p:spPr bwMode="auto">
          <a:xfrm>
            <a:off x="5440363" y="0"/>
            <a:ext cx="4175125" cy="396875"/>
          </a:xfrm>
          <a:prstGeom prst="rect">
            <a:avLst/>
          </a:prstGeom>
          <a:noFill/>
          <a:ln w="9525">
            <a:noFill/>
            <a:miter lim="800000"/>
            <a:headEnd/>
            <a:tailEnd/>
          </a:ln>
          <a:effectLst/>
        </p:spPr>
        <p:txBody>
          <a:bodyPr vert="horz" wrap="square" lIns="95002" tIns="47502" rIns="95002" bIns="47502" numCol="1" anchor="t" anchorCtr="0" compatLnSpc="1">
            <a:prstTxWarp prst="textNoShape">
              <a:avLst/>
            </a:prstTxWarp>
          </a:bodyPr>
          <a:lstStyle>
            <a:lvl1pPr algn="r" defTabSz="950913">
              <a:spcBef>
                <a:spcPct val="0"/>
              </a:spcBef>
              <a:buFontTx/>
              <a:buNone/>
              <a:defRPr sz="1200"/>
            </a:lvl1pPr>
          </a:lstStyle>
          <a:p>
            <a:endParaRPr lang="en-US"/>
          </a:p>
        </p:txBody>
      </p:sp>
      <p:sp>
        <p:nvSpPr>
          <p:cNvPr id="363524" name="Rectangle 4"/>
          <p:cNvSpPr>
            <a:spLocks noGrp="1" noRot="1" noChangeAspect="1" noChangeArrowheads="1" noTextEdit="1"/>
          </p:cNvSpPr>
          <p:nvPr>
            <p:ph type="sldImg" idx="2"/>
          </p:nvPr>
        </p:nvSpPr>
        <p:spPr bwMode="auto">
          <a:xfrm>
            <a:off x="3000375" y="558800"/>
            <a:ext cx="3611563" cy="2708275"/>
          </a:xfrm>
          <a:prstGeom prst="rect">
            <a:avLst/>
          </a:prstGeom>
          <a:noFill/>
          <a:ln w="9525">
            <a:solidFill>
              <a:srgbClr val="000000"/>
            </a:solidFill>
            <a:miter lim="800000"/>
            <a:headEnd/>
            <a:tailEnd/>
          </a:ln>
          <a:effectLst/>
        </p:spPr>
      </p:sp>
      <p:sp>
        <p:nvSpPr>
          <p:cNvPr id="363525" name="Rectangle 5"/>
          <p:cNvSpPr>
            <a:spLocks noGrp="1" noChangeArrowheads="1"/>
          </p:cNvSpPr>
          <p:nvPr>
            <p:ph type="body" sz="quarter" idx="3"/>
          </p:nvPr>
        </p:nvSpPr>
        <p:spPr bwMode="auto">
          <a:xfrm>
            <a:off x="1260475" y="3505200"/>
            <a:ext cx="7094538" cy="3267075"/>
          </a:xfrm>
          <a:prstGeom prst="rect">
            <a:avLst/>
          </a:prstGeom>
          <a:noFill/>
          <a:ln w="9525">
            <a:noFill/>
            <a:miter lim="800000"/>
            <a:headEnd/>
            <a:tailEnd/>
          </a:ln>
          <a:effectLst/>
        </p:spPr>
        <p:txBody>
          <a:bodyPr vert="horz" wrap="square" lIns="95002" tIns="47502" rIns="95002" bIns="475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3526" name="Rectangle 6"/>
          <p:cNvSpPr>
            <a:spLocks noGrp="1" noChangeArrowheads="1"/>
          </p:cNvSpPr>
          <p:nvPr>
            <p:ph type="ftr" sz="quarter" idx="4"/>
          </p:nvPr>
        </p:nvSpPr>
        <p:spPr bwMode="auto">
          <a:xfrm>
            <a:off x="0" y="6932613"/>
            <a:ext cx="4176713" cy="396875"/>
          </a:xfrm>
          <a:prstGeom prst="rect">
            <a:avLst/>
          </a:prstGeom>
          <a:noFill/>
          <a:ln w="9525">
            <a:noFill/>
            <a:miter lim="800000"/>
            <a:headEnd/>
            <a:tailEnd/>
          </a:ln>
          <a:effectLst/>
        </p:spPr>
        <p:txBody>
          <a:bodyPr vert="horz" wrap="square" lIns="95002" tIns="47502" rIns="95002" bIns="47502" numCol="1" anchor="b" anchorCtr="0" compatLnSpc="1">
            <a:prstTxWarp prst="textNoShape">
              <a:avLst/>
            </a:prstTxWarp>
          </a:bodyPr>
          <a:lstStyle>
            <a:lvl1pPr defTabSz="950913">
              <a:spcBef>
                <a:spcPct val="0"/>
              </a:spcBef>
              <a:buFontTx/>
              <a:buNone/>
              <a:defRPr sz="1200"/>
            </a:lvl1pPr>
          </a:lstStyle>
          <a:p>
            <a:endParaRPr lang="en-US"/>
          </a:p>
        </p:txBody>
      </p:sp>
      <p:sp>
        <p:nvSpPr>
          <p:cNvPr id="363527" name="Rectangle 7"/>
          <p:cNvSpPr>
            <a:spLocks noGrp="1" noChangeArrowheads="1"/>
          </p:cNvSpPr>
          <p:nvPr>
            <p:ph type="sldNum" sz="quarter" idx="5"/>
          </p:nvPr>
        </p:nvSpPr>
        <p:spPr bwMode="auto">
          <a:xfrm>
            <a:off x="5440363" y="6932613"/>
            <a:ext cx="4175125" cy="396875"/>
          </a:xfrm>
          <a:prstGeom prst="rect">
            <a:avLst/>
          </a:prstGeom>
          <a:noFill/>
          <a:ln w="9525">
            <a:noFill/>
            <a:miter lim="800000"/>
            <a:headEnd/>
            <a:tailEnd/>
          </a:ln>
          <a:effectLst/>
        </p:spPr>
        <p:txBody>
          <a:bodyPr vert="horz" wrap="square" lIns="95002" tIns="47502" rIns="95002" bIns="47502" numCol="1" anchor="b" anchorCtr="0" compatLnSpc="1">
            <a:prstTxWarp prst="textNoShape">
              <a:avLst/>
            </a:prstTxWarp>
          </a:bodyPr>
          <a:lstStyle>
            <a:lvl1pPr algn="r" defTabSz="950913">
              <a:spcBef>
                <a:spcPct val="0"/>
              </a:spcBef>
              <a:buFontTx/>
              <a:buNone/>
              <a:defRPr sz="1200"/>
            </a:lvl1pPr>
          </a:lstStyle>
          <a:p>
            <a:fld id="{1D42F116-55AE-4C6F-BC40-67F6354BA86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am an </a:t>
            </a:r>
            <a:r>
              <a:rPr lang="en-US" dirty="0" err="1" smtClean="0"/>
              <a:t>expermentalist</a:t>
            </a:r>
            <a:r>
              <a:rPr lang="en-US" dirty="0" smtClean="0"/>
              <a:t>. Nevertheless, I will begin with theory, but at the level that an experimentalist should understand. Here is my outline. I will begin with a discussion of what is an equation of state and then, hopefully, get to the point of discussing some </a:t>
            </a:r>
            <a:r>
              <a:rPr lang="en-US" dirty="0" err="1" smtClean="0"/>
              <a:t>astophysical</a:t>
            </a:r>
            <a:r>
              <a:rPr lang="en-US" dirty="0" smtClean="0"/>
              <a:t> applications where </a:t>
            </a:r>
            <a:r>
              <a:rPr lang="en-US" dirty="0" err="1" smtClean="0"/>
              <a:t>haveing</a:t>
            </a:r>
            <a:r>
              <a:rPr lang="en-US" dirty="0" smtClean="0"/>
              <a:t> one is </a:t>
            </a:r>
            <a:r>
              <a:rPr lang="en-US" dirty="0" err="1" smtClean="0"/>
              <a:t>relevent</a:t>
            </a:r>
            <a:r>
              <a:rPr lang="en-US" dirty="0" smtClean="0"/>
              <a:t>. </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that 3 and higher body terms are necessary for saturation. Certainly so in non-</a:t>
            </a:r>
            <a:r>
              <a:rPr lang="en-US" dirty="0" err="1" smtClean="0"/>
              <a:t>relativisitic</a:t>
            </a:r>
            <a:r>
              <a:rPr lang="en-US" dirty="0" smtClean="0"/>
              <a:t> theories. There just 2 and 3 body terms make a minimum at saturation density that is two narrow. Need to make it wider.</a:t>
            </a:r>
          </a:p>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mass-</a:t>
            </a:r>
            <a:r>
              <a:rPr lang="en-US" dirty="0" err="1" smtClean="0"/>
              <a:t>radus</a:t>
            </a:r>
            <a:r>
              <a:rPr lang="en-US" dirty="0" smtClean="0"/>
              <a:t> relationship is a statics problem, in which you integrate the stability condition for a mass element to be supported against gravity by the EOS out to the stellar radius.  Discussed by Ms. Ngo on Saturday</a:t>
            </a:r>
          </a:p>
          <a:p>
            <a:r>
              <a:rPr lang="en-US" dirty="0" smtClean="0"/>
              <a:t>IF the EOS is stiffer, the matter compresses less and the stellar radius is larger.</a:t>
            </a:r>
          </a:p>
          <a:p>
            <a:r>
              <a:rPr lang="en-US" dirty="0" smtClean="0"/>
              <a:t>In neutron stars, the symmetry energy is especially important. Stiffer symmetry energies lead to larger radii.</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D5E207-7DA3-4E80-9F6C-4B49172C505F}"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 to stress again the limitations of a single neutron star mass-radius measurement to determine the EOS or a single EOS constraint to determine the radius of a star of a given mass. </a:t>
            </a:r>
            <a:endParaRPr lang="en-US" dirty="0"/>
          </a:p>
        </p:txBody>
      </p:sp>
      <p:sp>
        <p:nvSpPr>
          <p:cNvPr id="4" name="Slide Number Placeholder 3"/>
          <p:cNvSpPr>
            <a:spLocks noGrp="1"/>
          </p:cNvSpPr>
          <p:nvPr>
            <p:ph type="sldNum" sz="quarter" idx="10"/>
          </p:nvPr>
        </p:nvSpPr>
        <p:spPr/>
        <p:txBody>
          <a:bodyPr/>
          <a:lstStyle/>
          <a:p>
            <a:fld id="{37D5E207-7DA3-4E80-9F6C-4B49172C505F}"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 mentioned earlier, x-ray </a:t>
            </a:r>
            <a:r>
              <a:rPr lang="en-US" dirty="0" err="1" smtClean="0"/>
              <a:t>obaervers</a:t>
            </a:r>
            <a:r>
              <a:rPr lang="en-US" dirty="0" smtClean="0"/>
              <a:t> have been looking at neutron stars to try to measure the mass-radius </a:t>
            </a:r>
            <a:r>
              <a:rPr lang="en-US" dirty="0" err="1" smtClean="0"/>
              <a:t>relattion</a:t>
            </a:r>
            <a:r>
              <a:rPr lang="en-US" dirty="0" smtClean="0"/>
              <a:t>. </a:t>
            </a:r>
            <a:r>
              <a:rPr lang="en-US" dirty="0" err="1" smtClean="0"/>
              <a:t>Feryal</a:t>
            </a:r>
            <a:r>
              <a:rPr lang="en-US" dirty="0" smtClean="0"/>
              <a:t> </a:t>
            </a:r>
            <a:r>
              <a:rPr lang="en-US" dirty="0" err="1" smtClean="0"/>
              <a:t>Ozel</a:t>
            </a:r>
            <a:r>
              <a:rPr lang="en-US" dirty="0" smtClean="0"/>
              <a:t> has been pioneering this. </a:t>
            </a:r>
          </a:p>
          <a:p>
            <a:r>
              <a:rPr lang="en-US" dirty="0" err="1" smtClean="0"/>
              <a:t>Meantion</a:t>
            </a:r>
            <a:r>
              <a:rPr lang="en-US" dirty="0" smtClean="0"/>
              <a:t> </a:t>
            </a:r>
            <a:r>
              <a:rPr lang="en-US" dirty="0" err="1" smtClean="0"/>
              <a:t>ttaht</a:t>
            </a:r>
            <a:r>
              <a:rPr lang="en-US" dirty="0" smtClean="0"/>
              <a:t> this is an x-ray </a:t>
            </a:r>
            <a:r>
              <a:rPr lang="en-US" dirty="0" err="1" smtClean="0"/>
              <a:t>burster</a:t>
            </a:r>
            <a:r>
              <a:rPr lang="en-US" dirty="0" smtClean="0"/>
              <a:t> in a binary system. </a:t>
            </a:r>
          </a:p>
          <a:p>
            <a:r>
              <a:rPr lang="en-US" dirty="0" err="1" smtClean="0"/>
              <a:t>Hydrogoen</a:t>
            </a:r>
            <a:r>
              <a:rPr lang="en-US" dirty="0" smtClean="0"/>
              <a:t> and helium are transferred and form and ocean on the neutron star. </a:t>
            </a:r>
            <a:r>
              <a:rPr lang="en-US" dirty="0" err="1" smtClean="0"/>
              <a:t>Hene</a:t>
            </a:r>
            <a:r>
              <a:rPr lang="en-US" dirty="0" smtClean="0"/>
              <a:t> here is a </a:t>
            </a:r>
            <a:r>
              <a:rPr lang="en-US" dirty="0" err="1" smtClean="0"/>
              <a:t>ruaway</a:t>
            </a:r>
            <a:r>
              <a:rPr lang="en-US" dirty="0" smtClean="0"/>
              <a:t> explosion, among the brightest </a:t>
            </a:r>
            <a:r>
              <a:rPr lang="en-US" dirty="0" err="1" smtClean="0"/>
              <a:t>objecrts</a:t>
            </a:r>
            <a:r>
              <a:rPr lang="en-US" dirty="0" smtClean="0"/>
              <a:t> in the universe at the </a:t>
            </a:r>
            <a:r>
              <a:rPr lang="en-US" dirty="0" err="1" smtClean="0"/>
              <a:t>eddington</a:t>
            </a:r>
            <a:r>
              <a:rPr lang="en-US" dirty="0" smtClean="0"/>
              <a:t> limit. </a:t>
            </a:r>
            <a:r>
              <a:rPr lang="en-US" dirty="0" err="1" smtClean="0"/>
              <a:t>luminsity</a:t>
            </a:r>
            <a:r>
              <a:rPr lang="en-US" dirty="0" smtClean="0"/>
              <a:t> is given by mass. measure during the burst and afterwards. need R. M., and D. Lucky case it looked like </a:t>
            </a:r>
            <a:r>
              <a:rPr lang="en-US" dirty="0" err="1" smtClean="0"/>
              <a:t>absortion</a:t>
            </a:r>
            <a:r>
              <a:rPr lang="en-US" dirty="0" smtClean="0"/>
              <a:t> lines were observed.  Two conclusions </a:t>
            </a:r>
            <a:r>
              <a:rPr lang="en-US" dirty="0" err="1" smtClean="0"/>
              <a:t>ependeing</a:t>
            </a:r>
            <a:r>
              <a:rPr lang="en-US" dirty="0" smtClean="0"/>
              <a:t> on the </a:t>
            </a:r>
            <a:r>
              <a:rPr lang="en-US" dirty="0" err="1" smtClean="0"/>
              <a:t>tmosphere</a:t>
            </a:r>
            <a:r>
              <a:rPr lang="en-US" dirty="0" smtClean="0"/>
              <a:t> of the star, but both indicate a heavy star and a very large </a:t>
            </a:r>
            <a:r>
              <a:rPr lang="en-US" dirty="0" err="1" smtClean="0"/>
              <a:t>radiua</a:t>
            </a:r>
            <a:r>
              <a:rPr lang="en-US" dirty="0" smtClean="0"/>
              <a:t>, inconsistent with any EOS nuclear </a:t>
            </a:r>
            <a:r>
              <a:rPr lang="en-US" dirty="0" err="1" smtClean="0"/>
              <a:t>physiscist</a:t>
            </a:r>
            <a:r>
              <a:rPr lang="en-US" dirty="0" smtClean="0"/>
              <a:t> like.</a:t>
            </a:r>
          </a:p>
          <a:p>
            <a:endParaRPr lang="en-US" dirty="0" smtClean="0"/>
          </a:p>
          <a:p>
            <a:r>
              <a:rPr lang="en-US" dirty="0" smtClean="0"/>
              <a:t>Unfortunately, this observation of lines was question, it wasn’t </a:t>
            </a:r>
            <a:r>
              <a:rPr lang="en-US" dirty="0" err="1" smtClean="0"/>
              <a:t>ozel</a:t>
            </a:r>
            <a:r>
              <a:rPr lang="en-US" dirty="0" smtClean="0"/>
              <a:t> observation, she is a </a:t>
            </a:r>
            <a:r>
              <a:rPr lang="en-US" dirty="0" err="1" smtClean="0"/>
              <a:t>theoreis</a:t>
            </a:r>
            <a:r>
              <a:rPr lang="en-US" dirty="0" smtClean="0"/>
              <a:t>, but lack of confirmation </a:t>
            </a:r>
            <a:r>
              <a:rPr lang="en-US" dirty="0" err="1" smtClean="0"/>
              <a:t>discedited</a:t>
            </a:r>
            <a:r>
              <a:rPr lang="en-US" dirty="0" smtClean="0"/>
              <a:t> this work. </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current telescopes cannot probe </a:t>
            </a:r>
            <a:r>
              <a:rPr lang="en-US" dirty="0" err="1" smtClean="0"/>
              <a:t>quiecent</a:t>
            </a:r>
            <a:r>
              <a:rPr lang="en-US" dirty="0" smtClean="0"/>
              <a:t> x-ray binaries, Some attempts have been made to determine the EOS from x-ray </a:t>
            </a:r>
            <a:r>
              <a:rPr lang="en-US" dirty="0" err="1" smtClean="0"/>
              <a:t>bursters</a:t>
            </a:r>
            <a:r>
              <a:rPr lang="en-US" dirty="0" smtClean="0"/>
              <a:t>, with mixed success.</a:t>
            </a:r>
          </a:p>
          <a:p>
            <a:r>
              <a:rPr lang="en-US" dirty="0" smtClean="0"/>
              <a:t>here she tried again with another star with known distance. </a:t>
            </a:r>
            <a:r>
              <a:rPr lang="en-US" dirty="0" err="1" smtClean="0"/>
              <a:t>sHTIS</a:t>
            </a:r>
            <a:r>
              <a:rPr lang="en-US" dirty="0" smtClean="0"/>
              <a:t> TIME, two </a:t>
            </a:r>
            <a:r>
              <a:rPr lang="en-US" dirty="0" err="1" smtClean="0"/>
              <a:t>equqtions</a:t>
            </a:r>
            <a:r>
              <a:rPr lang="en-US" dirty="0" smtClean="0"/>
              <a:t>- two that were used before, 2 unknowns, different result.</a:t>
            </a:r>
          </a:p>
          <a:p>
            <a:endParaRPr lang="en-US" dirty="0"/>
          </a:p>
        </p:txBody>
      </p:sp>
      <p:sp>
        <p:nvSpPr>
          <p:cNvPr id="4" name="Slide Number Placeholder 3"/>
          <p:cNvSpPr>
            <a:spLocks noGrp="1"/>
          </p:cNvSpPr>
          <p:nvPr>
            <p:ph type="sldNum" sz="quarter" idx="10"/>
          </p:nvPr>
        </p:nvSpPr>
        <p:spPr/>
        <p:txBody>
          <a:bodyPr/>
          <a:lstStyle/>
          <a:p>
            <a:fld id="{37D5E207-7DA3-4E80-9F6C-4B49172C505F}"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we will be discussing the EOS and in particular its </a:t>
            </a:r>
            <a:r>
              <a:rPr lang="en-US" dirty="0" err="1" smtClean="0"/>
              <a:t>isospin</a:t>
            </a:r>
            <a:r>
              <a:rPr lang="en-US" dirty="0" smtClean="0"/>
              <a:t> dependence</a:t>
            </a:r>
          </a:p>
          <a:p>
            <a:r>
              <a:rPr lang="en-US" dirty="0" smtClean="0"/>
              <a:t>If we express the EOS as an energy functional, we can isolate the </a:t>
            </a:r>
            <a:r>
              <a:rPr lang="en-US" dirty="0" err="1" smtClean="0"/>
              <a:t>isospin</a:t>
            </a:r>
            <a:r>
              <a:rPr lang="en-US" dirty="0" smtClean="0"/>
              <a:t> dependence of the EOS by decomposing it into symmetric matter EOS and a symmetry energy term that depends </a:t>
            </a:r>
            <a:r>
              <a:rPr lang="en-US" dirty="0" err="1" smtClean="0"/>
              <a:t>quandratically</a:t>
            </a:r>
            <a:r>
              <a:rPr lang="en-US" dirty="0" smtClean="0"/>
              <a:t> on the asymmetry.</a:t>
            </a:r>
          </a:p>
          <a:p>
            <a:r>
              <a:rPr lang="en-US" dirty="0" smtClean="0"/>
              <a:t>The symmetric matter </a:t>
            </a:r>
            <a:r>
              <a:rPr lang="en-US" dirty="0" err="1" smtClean="0"/>
              <a:t>EoS</a:t>
            </a:r>
            <a:r>
              <a:rPr lang="en-US" dirty="0" smtClean="0"/>
              <a:t> describes how the bulk term of the liquid drop mass formulae depends on density.</a:t>
            </a:r>
          </a:p>
          <a:p>
            <a:r>
              <a:rPr lang="en-US" dirty="0" smtClean="0"/>
              <a:t>The symmetry energy describes how the symmetry energy of the liquid drop mass formulae depends on density</a:t>
            </a:r>
          </a:p>
          <a:p>
            <a:r>
              <a:rPr lang="en-US" dirty="0" smtClean="0"/>
              <a:t>The symmetric matter EOS has minimum at saturation density. The curvature about the minimum dictates the monopole resonance energy.</a:t>
            </a:r>
          </a:p>
          <a:p>
            <a:r>
              <a:rPr lang="en-US" dirty="0" smtClean="0"/>
              <a:t>The symmetric matter EOS is a selection of different models for the density dependence.. </a:t>
            </a:r>
          </a:p>
          <a:p>
            <a:r>
              <a:rPr lang="en-US" dirty="0" smtClean="0"/>
              <a:t>The Symmetry energy are predictions using 2 and 3 body forces</a:t>
            </a:r>
          </a:p>
          <a:p>
            <a:r>
              <a:rPr lang="en-US" dirty="0" smtClean="0"/>
              <a:t>The symmetry energy does not have a stable minimum that we know of, is increasing at saturation density</a:t>
            </a:r>
          </a:p>
          <a:p>
            <a:r>
              <a:rPr lang="en-US" dirty="0" smtClean="0"/>
              <a:t>Both are uncertain away from saturation density, with the largest uncertainty at high density.  </a:t>
            </a:r>
          </a:p>
          <a:p>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C14EFD22-C355-49D3-908C-1755D96773B8}"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discuss small </a:t>
            </a:r>
            <a:r>
              <a:rPr lang="en-US" dirty="0" err="1" smtClean="0"/>
              <a:t>vareiations</a:t>
            </a:r>
            <a:r>
              <a:rPr lang="en-US" dirty="0" smtClean="0"/>
              <a:t> </a:t>
            </a:r>
            <a:r>
              <a:rPr lang="en-US" dirty="0" err="1" smtClean="0"/>
              <a:t>indensity</a:t>
            </a:r>
            <a:r>
              <a:rPr lang="en-US" dirty="0" smtClean="0"/>
              <a:t>.. Around rho0, the </a:t>
            </a:r>
            <a:r>
              <a:rPr lang="en-US" dirty="0" err="1" smtClean="0"/>
              <a:t>eos</a:t>
            </a:r>
            <a:r>
              <a:rPr lang="en-US" dirty="0" smtClean="0"/>
              <a:t> is quadratic. In the adiabatic limit the </a:t>
            </a:r>
            <a:r>
              <a:rPr lang="en-US" dirty="0" err="1" smtClean="0"/>
              <a:t>eos</a:t>
            </a:r>
            <a:r>
              <a:rPr lang="en-US" dirty="0" smtClean="0"/>
              <a:t> can be regarded as a </a:t>
            </a:r>
            <a:r>
              <a:rPr lang="en-US" dirty="0" err="1" smtClean="0"/>
              <a:t>pontential</a:t>
            </a:r>
            <a:r>
              <a:rPr lang="en-US" dirty="0" smtClean="0"/>
              <a:t> energy, the nucleonic motions are fast compared to the collective vibration. THE </a:t>
            </a:r>
            <a:r>
              <a:rPr lang="en-US" dirty="0" err="1" smtClean="0"/>
              <a:t>MONopole</a:t>
            </a:r>
            <a:r>
              <a:rPr lang="en-US" dirty="0" smtClean="0"/>
              <a:t> is less that a30 % density variation inmost nuclei. This collective vibration shows up at 17-18 MeV </a:t>
            </a:r>
            <a:r>
              <a:rPr lang="en-US" dirty="0" err="1" smtClean="0"/>
              <a:t>zr</a:t>
            </a:r>
            <a:r>
              <a:rPr lang="en-US" dirty="0" smtClean="0"/>
              <a:t> and at lower energies in heavier nuclei if you look at 0 </a:t>
            </a:r>
            <a:r>
              <a:rPr lang="en-US" dirty="0" err="1" smtClean="0"/>
              <a:t>degress</a:t>
            </a:r>
            <a:r>
              <a:rPr lang="en-US" dirty="0" smtClean="0"/>
              <a:t>. </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do a simple calculation to relate the frequency of the monopole to the </a:t>
            </a:r>
            <a:r>
              <a:rPr lang="en-US" dirty="0" err="1" smtClean="0"/>
              <a:t>eos</a:t>
            </a:r>
            <a:r>
              <a:rPr lang="en-US" dirty="0" smtClean="0"/>
              <a:t>. </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a nucleus has a surface and there is the coulomb interaction in the symmetry interaction so the monopole resonance energy is changed by that reflecting that you can do what is called sometimes let the Germans expansion matures contributing to the incompressibility coming from the surface coulomb symmetry the sixth terms probably the most interesting one of symmetry energy term and the Coelho has shown that the symmetry energy term is related to the first and second derivatives of the symmetry energy of  the two first produced the most important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mob will give resonance tells us what’s happening around the minimum if you to tailor expansion higher densities their higher order terms and to constrain those you have to provoke ire against the otherwise you don’t know whether or not their other minima at higher densities may reflect face transitions to different the text material like quark matter</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 with some basic thermodynamics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 in experiments aimed probing the dense matter the way they work if you take two nuclei of very high energy and collide them together the matter in between is compressed to high density by the matter at this squeezing it from behind front and business calculation illustrating that so the surfaces sorry about 5% saturation density that pack but are shown as several different stages of the collision in time times given ear infirmary to see so the upper panel is the pressure in a plane cut through the perfect of the beam axis and the bottom is the density achieved in the reaction plane perpendicular to the coupling momentum but you see is that at a rather early-stage very high densities achieved coursing their high pressures and then this high-density and pressure causes the system to accelerated away from the system the final moment the observables one uses to extract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in order to create a barometer from this one has to do calculations using transport theory are the best-known transferred. This energy domain if she </a:t>
            </a:r>
            <a:r>
              <a:rPr lang="en-US" dirty="0" err="1" smtClean="0"/>
              <a:t>Bolzmann-Uehling-Uhlenbeck</a:t>
            </a:r>
            <a:r>
              <a:rPr lang="en-US" dirty="0" smtClean="0"/>
              <a:t> equation BUU contrived THF in the classical limit I give you the glass of term/&amp; right-sided seclusion term deficit bigger transform wishes he distribution phase space and particles just read it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some points the like to mention this region</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with this transport theory and the data you can place constraints on the symmetry energy in the works the following way this region</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You’ve seen this before.. I would like to draw your </a:t>
            </a:r>
            <a:r>
              <a:rPr lang="en-US" dirty="0" err="1" smtClean="0"/>
              <a:t>attential</a:t>
            </a:r>
            <a:r>
              <a:rPr lang="en-US" dirty="0" smtClean="0"/>
              <a:t> to the arrow, which are the </a:t>
            </a:r>
            <a:r>
              <a:rPr lang="en-US" dirty="0" err="1" smtClean="0"/>
              <a:t>momenta</a:t>
            </a:r>
            <a:r>
              <a:rPr lang="en-US" dirty="0" smtClean="0"/>
              <a:t> of nucleons/</a:t>
            </a:r>
          </a:p>
          <a:p>
            <a:r>
              <a:rPr lang="en-US" dirty="0" smtClean="0"/>
              <a:t>There is a preference of high velocity particles to be emitted perpendicular to the reaction plane early stages.  Ms. azimuthally symmetry in the outgoing glossies is called optical </a:t>
            </a:r>
            <a:r>
              <a:rPr lang="en-US" dirty="0" err="1" smtClean="0"/>
              <a:t>flowAnd</a:t>
            </a:r>
            <a:r>
              <a:rPr lang="en-US" dirty="0" smtClean="0"/>
              <a:t> there is a preferential its operation in the reaction plane left and right. this for F. the symmetry in the transverse momentum skull transfer slow</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Kessel</a:t>
            </a:r>
            <a:r>
              <a:rPr lang="en-US" dirty="0" smtClean="0"/>
              <a:t> cartoon about transverse flow showing how you extract it. So for going particles are preferentially in this picture going in the entrance restrictions up at articles like back in the center of mass are preferentially going down plot the momentum to function of the rapidity. Yet the SHA pattern and the slope at </a:t>
            </a:r>
            <a:r>
              <a:rPr lang="en-US" dirty="0" err="1" smtClean="0"/>
              <a:t>midrapidity</a:t>
            </a:r>
            <a:r>
              <a:rPr lang="en-US" dirty="0" smtClean="0"/>
              <a:t> which the center of mass is a quantity called the flow something like attention to me scattering angle.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 thought this quantities at each incident energy each incident energy Pro for different density. The transverse flow as the peak at about two cheaper nucleon even calculated with different mean fields and see which mean field describes the observations some mean fields are to strongly density dependent giving too much flow others are two-week the defendant density for giving too little fall. You don’t try to make one of these curves at all energies because the shape of the curve depends on the folks </a:t>
            </a:r>
            <a:r>
              <a:rPr lang="en-US" dirty="0" err="1" smtClean="0"/>
              <a:t>LeFort</a:t>
            </a:r>
            <a:r>
              <a:rPr lang="en-US" dirty="0" smtClean="0"/>
              <a:t> of equation of state with density that you could have all but just try to find that each energy each density what is the equation of state describes the data from the introduced the pressure he do the same thing for elliptical flow then you combining altogether and just focusing on the mean field and look at zero temperature and plot but the pressure is corresponding to the mean field to describe the data as a function of the dense. You can plot theoretical calculations and use the sum equation states are having to high pressures and sum total</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noFill/>
        </p:spPr>
        <p:txBody>
          <a:bodyPr/>
          <a:lstStyle/>
          <a:p>
            <a:fld id="{C74A3857-E2B2-4B2B-9B57-06CAB9F921EE}" type="slidenum">
              <a:rPr lang="en-US"/>
              <a:pPr/>
              <a:t>35</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then you can compare to other observables. You see the bottle resonance lies above the curve but she knew it had to be softened you can compare to theory you see that you will somehow host the goal then you can look at other observables like can production and you can see that it provides a similar constraint the book is somewhat lower densities. Taking it to the neutron star of course you have had the symmetry energy which you don’t didn’t this point have any constraints. So you take two </a:t>
            </a:r>
            <a:r>
              <a:rPr lang="en-US" dirty="0" err="1" smtClean="0"/>
              <a:t>estimationson</a:t>
            </a:r>
            <a:r>
              <a:rPr lang="en-US" dirty="0" smtClean="0"/>
              <a:t> steeply density dependent </a:t>
            </a:r>
            <a:r>
              <a:rPr lang="en-US" dirty="0" err="1" smtClean="0"/>
              <a:t>oneand</a:t>
            </a:r>
            <a:r>
              <a:rPr lang="en-US" dirty="0" smtClean="0"/>
              <a:t> weakly density than one. These estimates came from prop – as representative of the theoretical uncertainties and you can see the symmetry energy contributes to bigger uncertainty to the pressure in neutron or then do the remaining uncertainties in the symmetric matter equation 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getting impact parameter while generally if a nuke to the data miss each other than the emitted particles and at these energies is very head-on collision system completely breaks up into its constituent nucleons if there is a collision in mid-impact parameters than some of the projectile some of the target escape from being exploded so the number of charge particles produced is lower. So the number of charge particles decreases monotonically with impact parameter and knowing that you can just take the number of charged particles and mathematically in uses monotonic dependence to get a good estimate of the impact parameter of course at any given impact parameter and this is what you to mathematically of course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when there is a bit effective mass that is less than the nucleon mass, it makes for nucleons essentially accelerate more. This is basically what you’d expect his unit stiffer equation of state. The distinguished the two effects on coming from the effective mass unit coming from the pressure due to high density, one looks at the elliptical flow in collisions were high densities are not achieved so this is completely coming from the acceleration. Then one can ask would effective mass best describes the observed data and that’s other constraints nucleon effective masses about point 7000 of them as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Pressure can be obtained from some more easily calculable quantities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probe this symmetry energy at low densities is to look in the nuclear surface as I discussed earlier there is this a symmetry component to the surface energy. There more than one way to implement this in a mass formula the one I prefer because it is derived i.e. equating the chemical potential in the dense and the Central division central region and absolute surface. However it doesn’t give you the expression you expect insistence </a:t>
            </a:r>
            <a:r>
              <a:rPr lang="en-US" dirty="0" err="1" smtClean="0"/>
              <a:t>thatcare</a:t>
            </a:r>
            <a:r>
              <a:rPr lang="en-US" dirty="0" smtClean="0"/>
              <a:t> is needed because the interplay between the coulomb and symmetry</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Danielewicz and play an extra click just like to point out using isospin symmetry you realize that you can extract the symmetry energy by just comparing the energy of ground state’s analog states than the coulomb doesn’t matter. Of course isospin symmetry says this energy component is proportional to the square of the isospin not just the Z. component cf. reformulate a little your symmetry energy. But small correction mainly important for any posting nuclei and it basically takes care of the figures are large extent if you then applied nuclear symmetry energy which has both surface and volume components as a function of mass you can isolate the volume of the symmetry in surface symmetry energy components that was done here this figure </a:t>
            </a:r>
            <a:r>
              <a:rPr lang="en-US" dirty="0" err="1" smtClean="0"/>
              <a:t>laterin</a:t>
            </a:r>
            <a:r>
              <a:rPr lang="en-US" dirty="0" smtClean="0"/>
              <a:t> our final lecture I’ll show you what that means in terms of this of the symmetry energy term of the equation of state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Betty the neutron rich nucleus the density of neutrons exceeds the density of protons everywhere but especially the surface. How which the neutron concentrations increase the surface depends on the symmetry energy basically one way to explain it is that the symmetry energy is pressure and that the symmetry pressure expels neutron stretch neutrons from neutron rich nuclei in the symmetry energy strongly density dependence at pressures greater that the way to explain it is that if you have strongly density dependent symmetry energy the surface energy service symmetry energy small symptoms like the surface either way at this symmetry energy and more neutrons and service to theirs the difference between the neutron proton matter radii which has a strong symmetry energy dependence that was discovered in this the focus of a lot of propose experiments could be found here at </a:t>
            </a:r>
            <a:r>
              <a:rPr lang="en-US" dirty="0" err="1" smtClean="0"/>
              <a:t>riken</a:t>
            </a:r>
            <a:r>
              <a:rPr lang="en-US" dirty="0" smtClean="0"/>
              <a:t> to two proton scattering. But none is achieved in the constraints of so instead of spending time describing them</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instead will discuss what happens when you have the neutron skin and it gets excited, but before I talk specifically about skin in the point now that you can excite a nucleus with a coulomb force because the coulomb force accelerates oh pounds but not the neutrons. In most nuclei when the coulomb excitation occurs quickly as in I velocity collision youth site the giant dipole resonance neutrons off against protons from the nucleus but when there isn’t skin bound weakly to the core you can ask late but at the </a:t>
            </a:r>
            <a:r>
              <a:rPr lang="en-US" dirty="0" err="1" smtClean="0"/>
              <a:t>differenti.e</a:t>
            </a:r>
            <a:r>
              <a:rPr lang="en-US" dirty="0" smtClean="0"/>
              <a:t>. lower frequency. you can see this happening in the extremely neutron rich tan isotopes. Where there is a second peek at low energies in addition to the giant dipole at higher energies. This is the measured and the probability of excitation term</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theoretically, the probability of excitation is for Portugal to the size of the neutron skin that shown on the left hand side probability of excitation on the one y-axis on the x-axis skin. You can quantify that probably the excitation by the fraction of the energy waited dipole some rule which is basically the energy weighting of the matrix element is the dipole operator consistent with the data dipole resonance is a matrix on the skin by the dipole operator from the cross-section to determine the matrix only for the dipole operator and you can do it each excitation energy and weight that with excitation energy somewhere between about one in 4/2% of the dipole strength in the energy waited some rule is coming from the pygmy dipole the surface of theoretically you can calculate how that depends on the density dependence of symmetry energy in the simplest and sequence is driven so you see that the this depends on the true the symmetry energy as a constrained. later in such relish this constraint compares with others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Nuclear are Fermi liquids. It’s common to estimate nuclear properties using Fermi gas. In this limit the </a:t>
            </a:r>
            <a:r>
              <a:rPr lang="en-US" dirty="0" err="1" smtClean="0"/>
              <a:t>themal</a:t>
            </a:r>
            <a:r>
              <a:rPr lang="en-US" dirty="0" smtClean="0"/>
              <a:t> properties are relatively straightforward if you know the zero temperature limit.</a:t>
            </a:r>
          </a:p>
        </p:txBody>
      </p:sp>
      <p:sp>
        <p:nvSpPr>
          <p:cNvPr id="4" name="Slide Number Placeholder 3"/>
          <p:cNvSpPr>
            <a:spLocks noGrp="1"/>
          </p:cNvSpPr>
          <p:nvPr>
            <p:ph type="sldNum" sz="quarter" idx="10"/>
          </p:nvPr>
        </p:nvSpPr>
        <p:spPr/>
        <p:txBody>
          <a:bodyPr/>
          <a:lstStyle/>
          <a:p>
            <a:fld id="{1D42F116-55AE-4C6F-BC40-67F6354BA86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contrast the diffusion between a strongly density dependent symmetry energy like rno^2 and a weakly dependent one like rho^1/2</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what an experiment looks like. planar silicon </a:t>
            </a:r>
            <a:r>
              <a:rPr lang="en-US" dirty="0" err="1" smtClean="0"/>
              <a:t>detetos</a:t>
            </a:r>
            <a:r>
              <a:rPr lang="en-US" dirty="0" smtClean="0"/>
              <a:t> and prove mass and charge </a:t>
            </a:r>
            <a:r>
              <a:rPr lang="en-US" dirty="0" err="1" smtClean="0"/>
              <a:t>ientidification</a:t>
            </a:r>
            <a:r>
              <a:rPr lang="en-US" dirty="0" smtClean="0"/>
              <a:t> and an array for </a:t>
            </a:r>
            <a:r>
              <a:rPr lang="en-US" dirty="0" err="1" smtClean="0"/>
              <a:t>impct</a:t>
            </a:r>
            <a:r>
              <a:rPr lang="en-US" dirty="0" smtClean="0"/>
              <a:t> parameter determination.</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getting impact parameter while generally if a nuke to the data miss each other than the emitted particles and at these energies is very head-on collision system completely breaks up into its constituent nucleons if there is a collision in mid-impact parameters than some of the projectile some of the target escape from being exploded so the number of charge particles produced is lower. So the number of charge particles decreases monotonically with impact parameter and knowing that you can just take the number of charged particles and mathematically in uses monotonic dependence to get a good estimate of the impact parameter of course at any given impact parameter and this is what you to mathematically of course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probe the asymmetry in the project though we measured the isotopic distributions of its decay products and this is what you find. Basically increasing the asymmetry of the system shifts the isotopic distributions to the right. This shift can be easily characterized by taking the ratio of the isotopic distributions for two systems in what you find is that this ratio depends on to isoscaling parameters one governing the shift in the distributions as a function of neutron number and the other governing the shift as a function of proton number that’s it that’s all there is to data. So these isoscaling parameters show what the effect of putting in a neutron deficient target in contact with a neutron rich projectile it’s interesting to compare these scat isoscaling parameters for the other four systems by construction we take the ratio of all systems to the most neutron deficient one so when we looked this isoscaling parameter when both numerator denominated the same that parameters one if we construct the ratio of the yields from the most neutron rich system </a:t>
            </a:r>
            <a:r>
              <a:rPr lang="en-US" dirty="0" err="1" smtClean="0"/>
              <a:t>Timlin</a:t>
            </a:r>
            <a:r>
              <a:rPr lang="en-US" dirty="0" smtClean="0"/>
              <a:t> 24 2.424 divided by Kim a </a:t>
            </a:r>
            <a:r>
              <a:rPr lang="en-US" dirty="0" err="1" smtClean="0"/>
              <a:t>cultlike</a:t>
            </a:r>
            <a:r>
              <a:rPr lang="en-US" dirty="0" smtClean="0"/>
              <a:t> and 112 then the largest Daisuke isoscaling parameter if we then changed target some of the neutrons are transferred from the projectile and the isoscaling parameter close down if we look at the target fragments, we see that replacing the </a:t>
            </a:r>
            <a:r>
              <a:rPr lang="en-US" dirty="0" err="1" smtClean="0"/>
              <a:t>attpc</a:t>
            </a:r>
            <a:r>
              <a:rPr lang="en-US" dirty="0" smtClean="0"/>
              <a:t> and 112 projectile with a tin 124 projectile the isoscaling parameter goes up so in both cases there’s diffusion from the neutron rich nucleus to the neutron deficient one but will we compare the isotopic distributions of the target and projectile for the mixed system of heavy tin unlike can we find that the isotopic distributions are different to isotopic distributions from the remnant of the neutron rich projectile are not as neutron rich as the isotopic distributions from the remnant the neutron rich projectile so it doesn’t come to equilibrium.</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 understand this isoscaling business well there is a very natural reason to expect this exponential isoscaling parameter behavior if she of the system which is in equilibrium and who’s fragments can be described by grand canonical distribution in that case the dependence on neutron number is governed by chemical potential and the same for the proton number when you take the ratio two systems isoscaling parameter is expected to be there and it’s equal to the difference in chemical potentials provided by the temperature but this is Canada extreme models you can ask what happens if you have a residue which is evaporating according to operation theory but you find is that you also get isoscaling but instead of the chemical potentials you that the difference in the separation energies in the something shown in a number of years ago in the paper interesting thing is that even if you do dynamical calculations like AMD you get excellent isoscaling did you get excellent agreement with the isoscaling which has been interpreted to imply chemical equilibrium is achieved at a rather short time scale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have an isoscaling parameter to characterize how the asymmetry of the projectile there it’s an </a:t>
            </a:r>
            <a:r>
              <a:rPr lang="en-US" dirty="0" err="1" smtClean="0"/>
              <a:t>Otte</a:t>
            </a:r>
            <a:r>
              <a:rPr lang="en-US" dirty="0" smtClean="0"/>
              <a:t> we get the symmetry of the projectile from the slow in theory there a number of observables isoscaling be proud of being one which theoretically the parameter isospin parameter depends linearly on the symmetry of the system in the numerator. We can demonstrate that experimentally and theoretically discuss the parameters I will show in the mid-theoretical calculations of the isoscaling parameter right now all show experiment demonstration well if you have a linear dependence of the isoscaling parameter on the symmetry is trivial to show that by pure subsidization substitution are about the Lazard d now go enjoy some theoretical calculations which demonstrate that</a:t>
            </a:r>
          </a:p>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if you apply this-this knowledge that we know about the linearity of the isoscaling parameter is trivial to plug it in an audience is relabeled axis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we go back to the experimental data reminds you have three systems recombine them to construct this isospin transport ratio and then we can look at how this isospin transport ratio compares for projectile and target and with the spirit nuclei we can actually look at the isospin transport ratios a function of rapidity that is a very nice agreement between these different observables about the isospin transport ratio.</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following, I will be discussing EoS’ for single phase homogeneous matter. Sometimes the densities may actually be close to a phase transition. so it is useful to remember some basics. read it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like to compare these measured numbers to theory and I’m initial you some results obtained with the QMD model because that’s published we have recently redone this with the BUU model and that will be published probably later this fall with them both agree on the isospin transport ratio when similar model input are used over trying to do is to assess the sensitivity of the BUU so the equation of state were using his the following and the than reaction to observables. The have a range of impact parameters and to assess yesterday we just took the two extremes of our impact parameter by and calculated as in transport ratio there and then made a comparison with the data and discuss the figures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I talk about the constraints that we can obtain on the symmetry energy from these measurements I’d like to discuss another observable which is one that we could use as we go to higher densities and that is a comparison of the neutron proton energy spectrum explain how it works. Explain the double </a:t>
            </a:r>
            <a:r>
              <a:rPr lang="en-US" dirty="0" err="1" smtClean="0"/>
              <a:t>ratio.;o</a:t>
            </a:r>
            <a:r>
              <a:rPr lang="en-US" dirty="0" smtClean="0"/>
              <a:t> it does involve some loss of information but we were uncertain about the neutron efficiency so we did this.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p:spPr>
        <p:txBody>
          <a:bodyPr/>
          <a:lstStyle/>
          <a:p>
            <a:fld id="{0C490C1C-2A83-4E20-8C69-5E837A1DCEC3}" type="slidenum">
              <a:rPr lang="en-US"/>
              <a:pPr/>
              <a:t>64</a:t>
            </a:fld>
            <a:endParaRPr lang="en-US"/>
          </a:p>
        </p:txBody>
      </p:sp>
      <p:sp>
        <p:nvSpPr>
          <p:cNvPr id="102403" name="Rectangle 2"/>
          <p:cNvSpPr>
            <a:spLocks noGrp="1" noRot="1" noChangeAspect="1" noChangeArrowheads="1" noTextEdit="1"/>
          </p:cNvSpPr>
          <p:nvPr>
            <p:ph type="sldImg"/>
          </p:nvPr>
        </p:nvSpPr>
        <p:spPr>
          <a:xfrm>
            <a:off x="3001963" y="557213"/>
            <a:ext cx="3613150" cy="2709862"/>
          </a:xfrm>
          <a:ln/>
        </p:spPr>
      </p:sp>
      <p:sp>
        <p:nvSpPr>
          <p:cNvPr id="102404" name="Rectangle 3"/>
          <p:cNvSpPr>
            <a:spLocks noGrp="1" noChangeArrowheads="1"/>
          </p:cNvSpPr>
          <p:nvPr>
            <p:ph type="body" idx="1"/>
          </p:nvPr>
        </p:nvSpPr>
        <p:spPr>
          <a:noFill/>
          <a:ln/>
        </p:spPr>
        <p:txBody>
          <a:bodyPr/>
          <a:lstStyle/>
          <a:p>
            <a:pPr eaLnBrk="1" hangingPunct="1"/>
            <a:r>
              <a:rPr lang="en-US" dirty="0" smtClean="0"/>
              <a:t>so this is </a:t>
            </a:r>
            <a:r>
              <a:rPr lang="en-US" dirty="0" err="1" smtClean="0"/>
              <a:t>thethis</a:t>
            </a:r>
            <a:r>
              <a:rPr lang="en-US" dirty="0" smtClean="0"/>
              <a:t> is the experimental setup in neutron detectors and a chamber</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was in the chamber</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what we observed. One disappointing issue is that we have a consistent it turns out description for the NP double ratio in the isotope diffusion in the QMD and in also in one version of BUU but the most recent calculations upon me don’t agree with the neutron they in fact there double ratios are much lower the difference between the calculations is that </a:t>
            </a:r>
            <a:r>
              <a:rPr lang="en-US" dirty="0" err="1" smtClean="0"/>
              <a:t>Bollen</a:t>
            </a:r>
            <a:r>
              <a:rPr lang="en-US" dirty="0" smtClean="0"/>
              <a:t> is using very different neutron and proton effective masses to the effective mass is larger than the proton effective mass and we don’t we have them the equal so there’s the theoretical question about the neutron proton effective masses needs to be resolved but</a:t>
            </a:r>
          </a:p>
          <a:p>
            <a:r>
              <a:rPr lang="en-US" dirty="0" smtClean="0"/>
              <a:t> </a:t>
            </a:r>
            <a:r>
              <a:rPr lang="en-US" dirty="0" smtClean="0"/>
              <a:t>this is what we have if this time I can discuss briefly how we intend to resolve it</a:t>
            </a:r>
          </a:p>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nowI</a:t>
            </a:r>
            <a:r>
              <a:rPr lang="en-US" dirty="0" smtClean="0"/>
              <a:t> discuss the constraints</a:t>
            </a:r>
          </a:p>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would like to improve these constraints by improving the precision and accuracy the measurements rebated attempt to get new isospin diffusion data and idealistic at lower energies thinking that the more time for contact and therefore if the system would come closer to equilibrium to our surprise it doesn’t seem to be the case here are the isospin transport ratios as a function of rapidity and they are that much closer to zero than the ones measured 50 and they’re also not very strongly impact parameter dependent. At higher energies they are more impact parameter dependent. But this lack of impact parameter dependence apparently did something that theory reproduces and in fact one </a:t>
            </a:r>
            <a:r>
              <a:rPr lang="en-US" dirty="0" err="1" smtClean="0"/>
              <a:t>getts</a:t>
            </a:r>
            <a:r>
              <a:rPr lang="en-US" dirty="0" smtClean="0"/>
              <a:t> agreement with the data using the same assumptions about the symmetry energy the two energies didn’t have to be that way in medium cross section didn’t have to allow this transparency it some level would seem surprising that as one goes down the Pauli blocking gets in the vicinity collisions and this transparency 30 </a:t>
            </a:r>
            <a:r>
              <a:rPr lang="en-US" dirty="0" err="1" smtClean="0"/>
              <a:t>mev</a:t>
            </a:r>
            <a:r>
              <a:rPr lang="en-US" dirty="0" smtClean="0"/>
              <a:t> the per nucleon apparently is also observed in other observables ported for example by the Intergroup so I think there, the prospect of getting closer to equilibrium</a:t>
            </a:r>
          </a:p>
          <a:p>
            <a:endParaRPr lang="en-US" dirty="0" smtClean="0"/>
          </a:p>
          <a:p>
            <a:endParaRPr lang="en-US" dirty="0" smtClean="0"/>
          </a:p>
          <a:p>
            <a:r>
              <a:rPr lang="en-US" dirty="0" smtClean="0"/>
              <a:t>I </a:t>
            </a:r>
            <a:r>
              <a:rPr lang="en-US" dirty="0" smtClean="0"/>
              <a:t>am nearly finished, but I can’t resist showing some results hot off the press. On Monday,  there was a talk by Betty Tsang shown </a:t>
            </a:r>
            <a:r>
              <a:rPr lang="en-US" dirty="0" err="1" smtClean="0"/>
              <a:t>isospin</a:t>
            </a:r>
            <a:r>
              <a:rPr lang="en-US" dirty="0" smtClean="0"/>
              <a:t> diffusion results that we obtained at CATANIA with the Chimera detector. Here we are actually </a:t>
            </a:r>
            <a:r>
              <a:rPr lang="en-US" dirty="0" err="1" smtClean="0"/>
              <a:t>concerntrating</a:t>
            </a:r>
            <a:r>
              <a:rPr lang="en-US" dirty="0" smtClean="0"/>
              <a:t> on the diffusion of projectile through target in small impact parameter </a:t>
            </a:r>
            <a:r>
              <a:rPr lang="en-US" dirty="0" err="1" smtClean="0"/>
              <a:t>collsions</a:t>
            </a:r>
            <a:r>
              <a:rPr lang="en-US" dirty="0" smtClean="0"/>
              <a:t>, the result is remarkably impact parameter independent. It interesting to see that applying the </a:t>
            </a:r>
            <a:r>
              <a:rPr lang="en-US" dirty="0" err="1" smtClean="0"/>
              <a:t>imQMD</a:t>
            </a:r>
            <a:r>
              <a:rPr lang="en-US" dirty="0" smtClean="0"/>
              <a:t> without modifications to this new energy gives a result that is completely </a:t>
            </a:r>
            <a:r>
              <a:rPr lang="en-US" dirty="0" err="1" smtClean="0"/>
              <a:t>consistend</a:t>
            </a:r>
            <a:r>
              <a:rPr lang="en-US" dirty="0" smtClean="0"/>
              <a:t> with the conclusions at E/A=50- </a:t>
            </a:r>
            <a:r>
              <a:rPr lang="en-US" dirty="0" err="1" smtClean="0"/>
              <a:t>MeV</a:t>
            </a:r>
            <a:r>
              <a:rPr lang="en-US" dirty="0" smtClean="0"/>
              <a:t>. It didn’t have to be that way. </a:t>
            </a:r>
            <a:endParaRPr lang="en-US" dirty="0"/>
          </a:p>
        </p:txBody>
      </p:sp>
      <p:sp>
        <p:nvSpPr>
          <p:cNvPr id="4" name="Slide Number Placeholder 3"/>
          <p:cNvSpPr>
            <a:spLocks noGrp="1"/>
          </p:cNvSpPr>
          <p:nvPr>
            <p:ph type="sldNum" sz="quarter" idx="10"/>
          </p:nvPr>
        </p:nvSpPr>
        <p:spPr/>
        <p:txBody>
          <a:bodyPr/>
          <a:lstStyle/>
          <a:p>
            <a:fld id="{C14EFD22-C355-49D3-908C-1755D96773B8}" type="slidenum">
              <a:rPr lang="en-US" smtClean="0"/>
              <a:pPr/>
              <a:t>68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were puzzled by the difference and theoretical predictions for the NP double ratio and the differences in the input to the calculations were that the most recent bow M.A. calculations have a different neutron proton effective mass which he justifies because some analysis of the isospin dependence the optical potential nucleon optical potential so there is an open question which needs to resolve I’m data at Rea measured </a:t>
            </a:r>
            <a:r>
              <a:rPr lang="en-US" dirty="0" err="1" smtClean="0"/>
              <a:t>Tintin</a:t>
            </a:r>
            <a:r>
              <a:rPr lang="en-US" dirty="0" smtClean="0"/>
              <a:t> collisions at hundred 20 </a:t>
            </a:r>
            <a:r>
              <a:rPr lang="en-US" dirty="0" err="1" smtClean="0"/>
              <a:t>mev</a:t>
            </a:r>
            <a:r>
              <a:rPr lang="en-US" dirty="0" smtClean="0"/>
              <a:t> per nucleon but we don’t have been analyzed as they were just finished and fall if they’d are like theory we might expect to see something like this but this figure shows so this isn’t two and 124 and 10 124 system of 32 and 24 which sadly we’re not able to do yet but I would expect in 124 two and 24 to similar dependence so we have on the left side soft and attributed to write stiff symmetry energy but the key issue is whether the curve curves up at high energies or down to curves up the neutron effective masses less than the proton effective mass to curves down its ice first so</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key issues if future is actually at higher densities. So if you’re to do experiments for example at </a:t>
            </a:r>
            <a:r>
              <a:rPr lang="en-US" dirty="0" err="1" smtClean="0"/>
              <a:t>riken</a:t>
            </a:r>
            <a:r>
              <a:rPr lang="en-US" dirty="0" smtClean="0"/>
              <a:t> the Devon Energy close to between 340 </a:t>
            </a:r>
            <a:r>
              <a:rPr lang="en-US" dirty="0" err="1" smtClean="0"/>
              <a:t>mev</a:t>
            </a:r>
            <a:r>
              <a:rPr lang="en-US" dirty="0" smtClean="0"/>
              <a:t> per nucleon PDB 350 state primary beam or the 300 a secondary beam then we can expect the in central collisions to achieve densities of the order of twice saturation densities as shown on the right panel now be very the density dependence of symmetry energy over some extreme variations as shown here that this will have a consequence on the neutron and proton abundances in the center of a and most dense region of the system if the symmetry energy is deeply density dependent the neutrons accelerated out of the dense system if it’s weakly density dependent bears they remained there or if it actually goes down with density I can </a:t>
            </a:r>
            <a:r>
              <a:rPr lang="en-US" dirty="0" err="1" smtClean="0"/>
              <a:t>mengoni</a:t>
            </a:r>
            <a:r>
              <a:rPr lang="en-US" dirty="0" smtClean="0"/>
              <a:t> interaction than it could be that the neutron concentration actually increases slightly.</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how do we access this asymmetry in that most dense region 01 the ideas is to measure production theoretically are produced the highest density so they would reflect this asymmetry of the highest density which is strongly </a:t>
            </a:r>
            <a:r>
              <a:rPr lang="en-US" dirty="0" err="1" smtClean="0"/>
              <a:t>dependenton</a:t>
            </a:r>
            <a:r>
              <a:rPr lang="en-US" dirty="0" smtClean="0"/>
              <a:t> the density dependence of symmetry energy. So the neutron proton density ratio has an effect to apply production as follows and simulations show the various increase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EOS has some direct connections to nuclei and their masses. Mainly this concerns the </a:t>
            </a:r>
            <a:r>
              <a:rPr lang="en-US" dirty="0" err="1" smtClean="0"/>
              <a:t>saturatin</a:t>
            </a:r>
            <a:r>
              <a:rPr lang="en-US" dirty="0" smtClean="0"/>
              <a:t> density and binding energy.</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9218F8-0634-4D3F-8079-A969EED20547}" type="slidenum">
              <a:rPr lang="en-US"/>
              <a:pPr/>
              <a:t>72</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dirty="0" smtClean="0"/>
              <a:t>now </a:t>
            </a:r>
            <a:r>
              <a:rPr lang="en-US" dirty="0" err="1" smtClean="0"/>
              <a:t>pions</a:t>
            </a:r>
            <a:r>
              <a:rPr lang="en-US" dirty="0" smtClean="0"/>
              <a:t> production increases with incident energy quite strongly to you can ask when would be the best energy or what would be the best energy for measuring it turns out that higher energies while producing more </a:t>
            </a:r>
            <a:r>
              <a:rPr lang="en-US" dirty="0" err="1" smtClean="0"/>
              <a:t>pions</a:t>
            </a:r>
            <a:r>
              <a:rPr lang="en-US" dirty="0" smtClean="0"/>
              <a:t> are less sensitive to the symmetry energy because the </a:t>
            </a:r>
            <a:r>
              <a:rPr lang="en-US" dirty="0" err="1" smtClean="0"/>
              <a:t>rescattering</a:t>
            </a:r>
            <a:r>
              <a:rPr lang="en-US" dirty="0" smtClean="0"/>
              <a:t> effects absorption effects and that’s illustrated by a number of calculations. The left hand side shows how five isobaric pi plus ratio varies function incident energy go isospin and the right-hand side shows varies with incident energy so we are really it manages using rare isotope beams at moderate energies</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in fact the date on pi production exists and was published by low the </a:t>
            </a:r>
            <a:r>
              <a:rPr lang="en-US" dirty="0" err="1" smtClean="0"/>
              <a:t>reisdorf</a:t>
            </a:r>
            <a:r>
              <a:rPr lang="en-US" dirty="0" smtClean="0"/>
              <a:t> this was data taken with the folks the detector for golden goal collisions and then he was analyzed by Bell and the theoretically to attain </a:t>
            </a:r>
            <a:r>
              <a:rPr lang="en-US" dirty="0" err="1" smtClean="0"/>
              <a:t>Radice</a:t>
            </a:r>
            <a:r>
              <a:rPr lang="en-US" dirty="0" smtClean="0"/>
              <a:t> pricing a result that the symmetry energy is very weak density is correct to calculations by the </a:t>
            </a:r>
            <a:r>
              <a:rPr lang="en-US" dirty="0" err="1" smtClean="0"/>
              <a:t>the</a:t>
            </a:r>
            <a:r>
              <a:rPr lang="en-US" dirty="0" smtClean="0"/>
              <a:t> </a:t>
            </a:r>
            <a:r>
              <a:rPr lang="en-US" dirty="0" err="1" smtClean="0"/>
              <a:t>pions</a:t>
            </a:r>
            <a:r>
              <a:rPr lang="en-US" dirty="0" smtClean="0"/>
              <a:t> been on a lot of things and coulomb for example affects the isospin minus and strongly different way the data itself is not complete the has to be extrapolated the lowest energies so it be that there’s some problems with the comparison or some problems with the theory Sosa more data would help one candidate he would be useful will it be useful to measure the system with a constant charge</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compare neutron rich tint systems neutron deficient in systems and to make sure that we don’t make mistakes with the exceptions effects we can look at the energy spectra of this still leaves some coulomb effect in their which in theory should be older calculate the practice sometimes we have difficulty because the coulomb acceleration depends a bit on what whether you what you think his the future of the charges so one way</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remove this one raid remove the sensitivity is to divide out spectra for pi plus for two different systems and do a double ratio like we did with NP double ratio and that was proposed by young L. and I think it’s interesting and really lay we would like to look at the raw spectra at the single ratios of the double ratios to make sure we understand all of them but this seems to be </a:t>
            </a:r>
            <a:r>
              <a:rPr lang="en-US" dirty="0" err="1" smtClean="0"/>
              <a:t>be</a:t>
            </a:r>
            <a:r>
              <a:rPr lang="en-US" dirty="0" smtClean="0"/>
              <a:t> sensitive to the coulomb interaction and to the deficiency section isospin minus and to things like energy calibrations alike all his stuff cancels out the double ratio</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9218F8-0634-4D3F-8079-A969EED20547}" type="slidenum">
              <a:rPr lang="en-US"/>
              <a:pPr/>
              <a:t>76</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dirty="0" smtClean="0"/>
              <a:t>but in some sense we would to </a:t>
            </a:r>
            <a:r>
              <a:rPr lang="en-US" dirty="0" err="1" smtClean="0"/>
              <a:t>pions</a:t>
            </a:r>
            <a:r>
              <a:rPr lang="en-US" dirty="0" smtClean="0"/>
              <a:t> reflect the flow of the neutrons and protons out of the dense region and even though the neutrons and protons we scatter a lot and it can reflect the dynamics at a later stage probably more than they be more than the </a:t>
            </a:r>
            <a:r>
              <a:rPr lang="en-US" dirty="0" err="1" smtClean="0"/>
              <a:t>pions</a:t>
            </a:r>
            <a:r>
              <a:rPr lang="en-US" dirty="0" smtClean="0"/>
              <a:t> it would be interesting to cross compare the fine results to the nucleon results and there is some sensitivity in the nucleon spectra to equation of state according to theory described</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we could also look to that was elliptical flow we can also put transfer slow I hesitate a little bit to show this observation here because in principle we can’t exactly do with plotted here but we can probably do something similar so there’s a big effect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do these </a:t>
            </a:r>
            <a:r>
              <a:rPr lang="en-US" dirty="0" err="1" smtClean="0"/>
              <a:t>measurments</a:t>
            </a:r>
            <a:r>
              <a:rPr lang="en-US" dirty="0" smtClean="0"/>
              <a:t> we </a:t>
            </a:r>
            <a:r>
              <a:rPr lang="en-US" dirty="0" err="1" smtClean="0"/>
              <a:t>propo</a:t>
            </a:r>
            <a:r>
              <a:rPr lang="en-US" dirty="0" smtClean="0"/>
              <a:t> if you lost for larger editions of the symmetry </a:t>
            </a:r>
            <a:r>
              <a:rPr lang="en-US" dirty="0" err="1" smtClean="0"/>
              <a:t>energyse</a:t>
            </a:r>
            <a:r>
              <a:rPr lang="en-US" dirty="0" smtClean="0"/>
              <a:t> </a:t>
            </a:r>
            <a:r>
              <a:rPr lang="en-US" dirty="0" smtClean="0"/>
              <a:t>to put a TPC in the SAMURAI magnet </a:t>
            </a:r>
          </a:p>
          <a:p>
            <a:r>
              <a:rPr lang="en-US" dirty="0" smtClean="0"/>
              <a:t>Read the slide, note the nebula detector</a:t>
            </a:r>
          </a:p>
          <a:p>
            <a:endParaRPr lang="en-US" dirty="0"/>
          </a:p>
        </p:txBody>
      </p:sp>
      <p:sp>
        <p:nvSpPr>
          <p:cNvPr id="4" name="Slide Number Placeholder 3"/>
          <p:cNvSpPr>
            <a:spLocks noGrp="1"/>
          </p:cNvSpPr>
          <p:nvPr>
            <p:ph type="sldNum" sz="quarter" idx="10"/>
          </p:nvPr>
        </p:nvSpPr>
        <p:spPr/>
        <p:txBody>
          <a:bodyPr/>
          <a:lstStyle/>
          <a:p>
            <a:fld id="{397ECF9B-25DD-4F48-B428-CC3083FD759A}" type="slidenum">
              <a:rPr lang="en-US" smtClean="0"/>
              <a:pPr/>
              <a:t>78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327C151-3D32-44DD-BF8C-2FD24AA5FB69}" type="slidenum">
              <a:rPr lang="en-US"/>
              <a:pPr/>
              <a:t>79</a:t>
            </a:fld>
            <a:endParaRPr lang="en-US"/>
          </a:p>
        </p:txBody>
      </p:sp>
      <p:sp>
        <p:nvSpPr>
          <p:cNvPr id="787458" name="Rectangle 2"/>
          <p:cNvSpPr>
            <a:spLocks noGrp="1" noRot="1" noChangeAspect="1" noChangeArrowheads="1" noTextEdit="1"/>
          </p:cNvSpPr>
          <p:nvPr>
            <p:ph type="sldImg"/>
          </p:nvPr>
        </p:nvSpPr>
        <p:spPr>
          <a:xfrm>
            <a:off x="3011488" y="539750"/>
            <a:ext cx="3608387" cy="2708275"/>
          </a:xfrm>
          <a:ln/>
        </p:spPr>
      </p:sp>
      <p:sp>
        <p:nvSpPr>
          <p:cNvPr id="787459" name="Rectangle 3"/>
          <p:cNvSpPr>
            <a:spLocks noGrp="1" noChangeArrowheads="1"/>
          </p:cNvSpPr>
          <p:nvPr>
            <p:ph type="body" idx="1"/>
          </p:nvPr>
        </p:nvSpPr>
        <p:spPr/>
        <p:txBody>
          <a:bodyPr/>
          <a:lstStyle/>
          <a:p>
            <a:r>
              <a:rPr lang="en-US" dirty="0" smtClean="0"/>
              <a:t>business or planning to do are waiting for the money but were working on it anyway</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noFill/>
        </p:spPr>
        <p:txBody>
          <a:bodyPr/>
          <a:lstStyle/>
          <a:p>
            <a:fld id="{8A457344-B487-4F82-9CB8-8AE9ACC471F7}" type="slidenum">
              <a:rPr lang="en-US"/>
              <a:pPr/>
              <a:t>80</a:t>
            </a:fld>
            <a:endParaRPr lang="en-US"/>
          </a:p>
        </p:txBody>
      </p:sp>
      <p:sp>
        <p:nvSpPr>
          <p:cNvPr id="104451" name="Rectangle 2"/>
          <p:cNvSpPr>
            <a:spLocks noGrp="1" noRot="1" noChangeAspect="1" noChangeArrowheads="1" noTextEdit="1"/>
          </p:cNvSpPr>
          <p:nvPr>
            <p:ph type="sldImg"/>
          </p:nvPr>
        </p:nvSpPr>
        <p:spPr>
          <a:xfrm>
            <a:off x="2973388" y="550863"/>
            <a:ext cx="3656012" cy="2741612"/>
          </a:xfrm>
          <a:ln/>
        </p:spPr>
      </p:sp>
      <p:sp>
        <p:nvSpPr>
          <p:cNvPr id="104452" name="Rectangle 3"/>
          <p:cNvSpPr>
            <a:spLocks noGrp="1" noChangeArrowheads="1"/>
          </p:cNvSpPr>
          <p:nvPr>
            <p:ph type="body" idx="1"/>
          </p:nvPr>
        </p:nvSpPr>
        <p:spPr>
          <a:xfrm>
            <a:off x="1279525" y="3475038"/>
            <a:ext cx="7042150" cy="3289300"/>
          </a:xfrm>
          <a:noFill/>
          <a:ln/>
        </p:spPr>
        <p:txBody>
          <a:bodyPr/>
          <a:lstStyle/>
          <a:p>
            <a:pPr eaLnBrk="1" hangingPunct="1"/>
            <a:r>
              <a:rPr lang="en-US" dirty="0" smtClean="0"/>
              <a:t>we have also plans for doing measurements of </a:t>
            </a:r>
            <a:r>
              <a:rPr lang="en-US" dirty="0" err="1" smtClean="0"/>
              <a:t>pions</a:t>
            </a:r>
            <a:r>
              <a:rPr lang="en-US" dirty="0" smtClean="0"/>
              <a:t> at lower energies and you</a:t>
            </a: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Come to the conclusion of what I want to say thank you very much her than these are my summary and thank you for your</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81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have already heard about his from experts in </a:t>
            </a:r>
            <a:r>
              <a:rPr lang="en-US" dirty="0" err="1" smtClean="0"/>
              <a:t>Prosf</a:t>
            </a:r>
            <a:r>
              <a:rPr lang="en-US" dirty="0" smtClean="0"/>
              <a:t> </a:t>
            </a:r>
            <a:r>
              <a:rPr lang="en-US" dirty="0" err="1" smtClean="0"/>
              <a:t>Dobazchivski’s</a:t>
            </a:r>
            <a:r>
              <a:rPr lang="en-US" dirty="0" smtClean="0"/>
              <a:t> and </a:t>
            </a:r>
            <a:r>
              <a:rPr lang="en-US" dirty="0" err="1" smtClean="0"/>
              <a:t>Meng</a:t>
            </a:r>
            <a:r>
              <a:rPr lang="en-US" dirty="0" smtClean="0"/>
              <a:t>. So I will just remind you that</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42F116-55AE-4C6F-BC40-67F6354BA86B}" type="slidenum">
              <a:rPr lang="en-US" smtClean="0"/>
              <a:pPr/>
              <a:t>82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7280B68C-527B-47CC-B77B-AEFBCE3E809F}" type="slidenum">
              <a:rPr lang="en-US"/>
              <a:pPr/>
              <a:t>89</a:t>
            </a:fld>
            <a:endParaRPr lang="en-US"/>
          </a:p>
        </p:txBody>
      </p:sp>
      <p:sp>
        <p:nvSpPr>
          <p:cNvPr id="107523" name="Rectangle 2"/>
          <p:cNvSpPr>
            <a:spLocks noGrp="1" noRot="1" noChangeAspect="1" noChangeArrowheads="1" noTextEdit="1"/>
          </p:cNvSpPr>
          <p:nvPr>
            <p:ph type="sldImg"/>
          </p:nvPr>
        </p:nvSpPr>
        <p:spPr>
          <a:xfrm>
            <a:off x="2971800" y="549275"/>
            <a:ext cx="3657600" cy="2743200"/>
          </a:xfrm>
          <a:ln/>
        </p:spPr>
      </p:sp>
      <p:sp>
        <p:nvSpPr>
          <p:cNvPr id="107524" name="Rectangle 3"/>
          <p:cNvSpPr>
            <a:spLocks noGrp="1" noChangeArrowheads="1"/>
          </p:cNvSpPr>
          <p:nvPr>
            <p:ph type="body" idx="1"/>
          </p:nvPr>
        </p:nvSpPr>
        <p:spPr>
          <a:xfrm>
            <a:off x="960438" y="3475038"/>
            <a:ext cx="7680325" cy="3290887"/>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Prof. Sakai and I talked last week and he reminded me that I should make sure you understand my </a:t>
            </a:r>
            <a:r>
              <a:rPr lang="en-US" dirty="0" err="1" smtClean="0"/>
              <a:t>terminogy</a:t>
            </a:r>
            <a:r>
              <a:rPr lang="en-US" dirty="0" smtClean="0"/>
              <a:t>, for example, the mean or average field. So I will review briefly something that you have already heard.</a:t>
            </a:r>
          </a:p>
          <a:p>
            <a:endParaRPr lang="en-US" dirty="0" smtClean="0"/>
          </a:p>
          <a:p>
            <a:r>
              <a:rPr lang="en-US" dirty="0" smtClean="0"/>
              <a:t>Just go thorough it. remind people that the </a:t>
            </a:r>
            <a:r>
              <a:rPr lang="en-US" dirty="0" err="1" smtClean="0"/>
              <a:t>slatter</a:t>
            </a:r>
            <a:r>
              <a:rPr lang="en-US" dirty="0" smtClean="0"/>
              <a:t> </a:t>
            </a:r>
            <a:r>
              <a:rPr lang="en-US" dirty="0" err="1" smtClean="0"/>
              <a:t>determnant</a:t>
            </a:r>
            <a:r>
              <a:rPr lang="en-US" dirty="0" smtClean="0"/>
              <a:t> is just all exchanges with (-1)^exchanges</a:t>
            </a:r>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excecizer</a:t>
            </a:r>
            <a:r>
              <a:rPr lang="en-US" dirty="0" smtClean="0"/>
              <a:t> </a:t>
            </a:r>
            <a:r>
              <a:rPr lang="en-US" dirty="0" err="1" smtClean="0"/>
              <a:t>basisally</a:t>
            </a:r>
            <a:r>
              <a:rPr lang="en-US" dirty="0" smtClean="0"/>
              <a:t> tests </a:t>
            </a:r>
            <a:r>
              <a:rPr lang="en-US" dirty="0" err="1" smtClean="0"/>
              <a:t>dfo</a:t>
            </a:r>
            <a:r>
              <a:rPr lang="en-US" dirty="0" smtClean="0"/>
              <a:t> you know how to make an </a:t>
            </a:r>
            <a:r>
              <a:rPr lang="en-US" dirty="0" err="1" smtClean="0"/>
              <a:t>antisymetryiv</a:t>
            </a:r>
            <a:r>
              <a:rPr lang="en-US" dirty="0" smtClean="0"/>
              <a:t> </a:t>
            </a:r>
            <a:r>
              <a:rPr lang="en-US" dirty="0" err="1" smtClean="0"/>
              <a:t>wfn.nAnser</a:t>
            </a:r>
            <a:r>
              <a:rPr lang="en-US" dirty="0" smtClean="0"/>
              <a:t> is the same for 3 nucleons</a:t>
            </a:r>
          </a:p>
          <a:p>
            <a:endParaRPr lang="en-US" dirty="0" smtClean="0"/>
          </a:p>
          <a:p>
            <a:r>
              <a:rPr lang="en-US" dirty="0" smtClean="0"/>
              <a:t>Could make time </a:t>
            </a:r>
            <a:r>
              <a:rPr lang="en-US" dirty="0" err="1" smtClean="0"/>
              <a:t>dependend</a:t>
            </a:r>
            <a:r>
              <a:rPr lang="en-US" dirty="0" smtClean="0"/>
              <a:t> then </a:t>
            </a:r>
            <a:r>
              <a:rPr lang="en-US" dirty="0" err="1" smtClean="0"/>
              <a:t>tdhf</a:t>
            </a:r>
            <a:endParaRPr lang="en-US" dirty="0" smtClean="0"/>
          </a:p>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9A4914-5C4E-4521-A278-34580C6931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56F11F-8424-49FB-864A-AB61CE0630B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68500" cy="553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53100" cy="553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D75ADB-B6CC-480A-BFED-12DFF194950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73600" y="14224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9B40EF9-A9BB-4F8E-A7D4-39FB9CBDE21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7772400" cy="865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3600" y="1422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3600" y="3556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D111812-A227-4CBE-AA2B-E4E940F4D94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7772400" cy="8651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736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4B0C80-67C5-4A20-9E6B-52838601073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7772400" cy="865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422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46A673-3167-4AFB-959A-7DCC2587149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2F9E99-D62C-4766-B670-43DC1396F2D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B697BC-7BA8-4023-87CA-89CF311EACD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1422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422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D04E28-725B-4ABD-A3F9-4CBE8B463E6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838086E-F566-4AD1-B0EE-A475F29C625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29EBCC1-4A60-4FF8-B9DE-71EC6DB0BCF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8934EB8-B56B-41A2-B307-36680E215E7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0AE7E1-95AC-4917-9383-EE6E41DDE76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45679A-DC0F-4818-ABBD-06C53EB292B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0"/>
            <a:ext cx="7772400" cy="1143000"/>
          </a:xfrm>
          <a:prstGeom prst="rect">
            <a:avLst/>
          </a:prstGeom>
          <a:gradFill rotWithShape="0">
            <a:gsLst>
              <a:gs pos="0">
                <a:schemeClr val="bg1"/>
              </a:gs>
              <a:gs pos="100000">
                <a:schemeClr val="hlink"/>
              </a:gs>
            </a:gsLst>
            <a:path path="shape">
              <a:fillToRect l="50000" t="50000" r="50000" b="50000"/>
            </a:path>
          </a:gradFill>
          <a:ln w="15875">
            <a:solidFill>
              <a:schemeClr val="folHlink"/>
            </a:solid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11200" y="1422400"/>
            <a:ext cx="7772400" cy="411480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fld id="{6659DE10-BA93-43DB-9F9C-C001B04ABF0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2800">
          <a:solidFill>
            <a:srgbClr val="CC00CC"/>
          </a:solidFill>
          <a:latin typeface="+mj-lt"/>
          <a:ea typeface="+mj-ea"/>
          <a:cs typeface="+mj-cs"/>
        </a:defRPr>
      </a:lvl1pPr>
      <a:lvl2pPr algn="ctr" rtl="0" fontAlgn="base">
        <a:spcBef>
          <a:spcPct val="0"/>
        </a:spcBef>
        <a:spcAft>
          <a:spcPct val="0"/>
        </a:spcAft>
        <a:defRPr sz="2800">
          <a:solidFill>
            <a:srgbClr val="CC00CC"/>
          </a:solidFill>
          <a:latin typeface="Times New Roman" pitchFamily="18" charset="0"/>
        </a:defRPr>
      </a:lvl2pPr>
      <a:lvl3pPr algn="ctr" rtl="0" fontAlgn="base">
        <a:spcBef>
          <a:spcPct val="0"/>
        </a:spcBef>
        <a:spcAft>
          <a:spcPct val="0"/>
        </a:spcAft>
        <a:defRPr sz="2800">
          <a:solidFill>
            <a:srgbClr val="CC00CC"/>
          </a:solidFill>
          <a:latin typeface="Times New Roman" pitchFamily="18" charset="0"/>
        </a:defRPr>
      </a:lvl3pPr>
      <a:lvl4pPr algn="ctr" rtl="0" fontAlgn="base">
        <a:spcBef>
          <a:spcPct val="0"/>
        </a:spcBef>
        <a:spcAft>
          <a:spcPct val="0"/>
        </a:spcAft>
        <a:defRPr sz="2800">
          <a:solidFill>
            <a:srgbClr val="CC00CC"/>
          </a:solidFill>
          <a:latin typeface="Times New Roman" pitchFamily="18" charset="0"/>
        </a:defRPr>
      </a:lvl4pPr>
      <a:lvl5pPr algn="ctr" rtl="0" fontAlgn="base">
        <a:spcBef>
          <a:spcPct val="0"/>
        </a:spcBef>
        <a:spcAft>
          <a:spcPct val="0"/>
        </a:spcAft>
        <a:defRPr sz="2800">
          <a:solidFill>
            <a:srgbClr val="CC00CC"/>
          </a:solidFill>
          <a:latin typeface="Times New Roman" pitchFamily="18" charset="0"/>
        </a:defRPr>
      </a:lvl5pPr>
      <a:lvl6pPr marL="457200" algn="ctr" rtl="0" fontAlgn="base">
        <a:spcBef>
          <a:spcPct val="0"/>
        </a:spcBef>
        <a:spcAft>
          <a:spcPct val="0"/>
        </a:spcAft>
        <a:defRPr sz="2800">
          <a:solidFill>
            <a:srgbClr val="CC00CC"/>
          </a:solidFill>
          <a:latin typeface="Times New Roman" pitchFamily="18" charset="0"/>
        </a:defRPr>
      </a:lvl6pPr>
      <a:lvl7pPr marL="914400" algn="ctr" rtl="0" fontAlgn="base">
        <a:spcBef>
          <a:spcPct val="0"/>
        </a:spcBef>
        <a:spcAft>
          <a:spcPct val="0"/>
        </a:spcAft>
        <a:defRPr sz="2800">
          <a:solidFill>
            <a:srgbClr val="CC00CC"/>
          </a:solidFill>
          <a:latin typeface="Times New Roman" pitchFamily="18" charset="0"/>
        </a:defRPr>
      </a:lvl7pPr>
      <a:lvl8pPr marL="1371600" algn="ctr" rtl="0" fontAlgn="base">
        <a:spcBef>
          <a:spcPct val="0"/>
        </a:spcBef>
        <a:spcAft>
          <a:spcPct val="0"/>
        </a:spcAft>
        <a:defRPr sz="2800">
          <a:solidFill>
            <a:srgbClr val="CC00CC"/>
          </a:solidFill>
          <a:latin typeface="Times New Roman" pitchFamily="18" charset="0"/>
        </a:defRPr>
      </a:lvl8pPr>
      <a:lvl9pPr marL="1828800" algn="ctr" rtl="0" fontAlgn="base">
        <a:spcBef>
          <a:spcPct val="0"/>
        </a:spcBef>
        <a:spcAft>
          <a:spcPct val="0"/>
        </a:spcAft>
        <a:defRPr sz="2800">
          <a:solidFill>
            <a:srgbClr val="CC00CC"/>
          </a:solidFill>
          <a:latin typeface="Times New Roman" pitchFamily="18" charset="0"/>
        </a:defRPr>
      </a:lvl9pPr>
    </p:titleStyle>
    <p:bodyStyle>
      <a:lvl1pPr marL="342900" indent="-342900" algn="l" rtl="0" fontAlgn="base">
        <a:spcBef>
          <a:spcPct val="20000"/>
        </a:spcBef>
        <a:spcAft>
          <a:spcPct val="0"/>
        </a:spcAft>
        <a:buChar char="•"/>
        <a:defRPr>
          <a:solidFill>
            <a:schemeClr val="accent2"/>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rgbClr val="FF0000"/>
          </a:solidFill>
          <a:latin typeface="+mn-lt"/>
        </a:defRPr>
      </a:lvl3pPr>
      <a:lvl4pPr marL="1600200" indent="-228600" algn="l" rtl="0" fontAlgn="base">
        <a:spcBef>
          <a:spcPct val="20000"/>
        </a:spcBef>
        <a:spcAft>
          <a:spcPct val="0"/>
        </a:spcAft>
        <a:buChar char="–"/>
        <a:defRPr>
          <a:solidFill>
            <a:srgbClr val="993300"/>
          </a:solidFill>
          <a:latin typeface="+mn-lt"/>
        </a:defRPr>
      </a:lvl4pPr>
      <a:lvl5pPr marL="2057400" indent="-228600" algn="l" rtl="0" fontAlgn="base">
        <a:spcBef>
          <a:spcPct val="20000"/>
        </a:spcBef>
        <a:spcAft>
          <a:spcPct val="0"/>
        </a:spcAft>
        <a:buChar char="»"/>
        <a:defRPr>
          <a:solidFill>
            <a:schemeClr val="accent1"/>
          </a:solidFill>
          <a:latin typeface="+mn-lt"/>
        </a:defRPr>
      </a:lvl5pPr>
      <a:lvl6pPr marL="2514600" indent="-228600" algn="l" rtl="0" fontAlgn="base">
        <a:spcBef>
          <a:spcPct val="20000"/>
        </a:spcBef>
        <a:spcAft>
          <a:spcPct val="0"/>
        </a:spcAft>
        <a:buChar char="»"/>
        <a:defRPr>
          <a:solidFill>
            <a:schemeClr val="accent1"/>
          </a:solidFill>
          <a:latin typeface="+mn-lt"/>
        </a:defRPr>
      </a:lvl6pPr>
      <a:lvl7pPr marL="2971800" indent="-228600" algn="l" rtl="0" fontAlgn="base">
        <a:spcBef>
          <a:spcPct val="20000"/>
        </a:spcBef>
        <a:spcAft>
          <a:spcPct val="0"/>
        </a:spcAft>
        <a:buChar char="»"/>
        <a:defRPr>
          <a:solidFill>
            <a:schemeClr val="accent1"/>
          </a:solidFill>
          <a:latin typeface="+mn-lt"/>
        </a:defRPr>
      </a:lvl7pPr>
      <a:lvl8pPr marL="3429000" indent="-228600" algn="l" rtl="0" fontAlgn="base">
        <a:spcBef>
          <a:spcPct val="20000"/>
        </a:spcBef>
        <a:spcAft>
          <a:spcPct val="0"/>
        </a:spcAft>
        <a:buChar char="»"/>
        <a:defRPr>
          <a:solidFill>
            <a:schemeClr val="accent1"/>
          </a:solidFill>
          <a:latin typeface="+mn-lt"/>
        </a:defRPr>
      </a:lvl8pPr>
      <a:lvl9pPr marL="3886200" indent="-228600" algn="l" rtl="0" fontAlgn="base">
        <a:spcBef>
          <a:spcPct val="20000"/>
        </a:spcBef>
        <a:spcAft>
          <a:spcPct val="0"/>
        </a:spcAft>
        <a:buChar char="»"/>
        <a:defRPr>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42.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39.xml"/><Relationship Id="rId2" Type="http://schemas.openxmlformats.org/officeDocument/2006/relationships/notesSlide" Target="../notesSlides/notesSlide1.xml"/><Relationship Id="rId16"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35.xml"/><Relationship Id="rId5" Type="http://schemas.openxmlformats.org/officeDocument/2006/relationships/slide" Target="slide7.xml"/><Relationship Id="rId15" Type="http://schemas.openxmlformats.org/officeDocument/2006/relationships/slide" Target="slide33.xml"/><Relationship Id="rId10"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24.xml"/><Relationship Id="rId14" Type="http://schemas.openxmlformats.org/officeDocument/2006/relationships/slide" Target="slide4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package" Target="../embeddings/Microsoft_Office_Word_Document3.docx"/></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Word_97_-_2003_Document5.doc"/><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Word_97_-_2003_Document6.doc"/><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Office_Word_97_-_2003_Document7.doc"/><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Word_97_-_2003_Document8.doc"/><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Word_97_-_2003_Document9.doc"/><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hyperlink" Target="http://www.nature.com/nature/journal/v441/n7097/full/nature04858.html#B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www.nature.com/nature/journal/v441/n7097/full/nature04858.html#B1"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5.bin"/><Relationship Id="rId5" Type="http://schemas.openxmlformats.org/officeDocument/2006/relationships/image" Target="../media/image25.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8.bin"/><Relationship Id="rId5" Type="http://schemas.openxmlformats.org/officeDocument/2006/relationships/image" Target="../media/image31.w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eos/atom2.mov"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lab_doc/scratch/eos/atom2.mov"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5.xml"/><Relationship Id="rId7" Type="http://schemas.openxmlformats.org/officeDocument/2006/relationships/oleObject" Target="../embeddings/oleObject21.bin"/><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20.bin"/><Relationship Id="rId11" Type="http://schemas.openxmlformats.org/officeDocument/2006/relationships/slide" Target="slide43.xml"/><Relationship Id="rId5" Type="http://schemas.openxmlformats.org/officeDocument/2006/relationships/oleObject" Target="../embeddings/oleObject19.bin"/><Relationship Id="rId10" Type="http://schemas.openxmlformats.org/officeDocument/2006/relationships/oleObject" Target="../embeddings/oleObject23.bin"/><Relationship Id="rId4" Type="http://schemas.openxmlformats.org/officeDocument/2006/relationships/oleObject" Target="../embeddings/oleObject18.bin"/><Relationship Id="rId9" Type="http://schemas.openxmlformats.org/officeDocument/2006/relationships/oleObject" Target="../embeddings/oleObject22.bin"/></Relationships>
</file>

<file path=ppt/slides/_rels/slide3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6.xml"/><Relationship Id="rId7" Type="http://schemas.openxmlformats.org/officeDocument/2006/relationships/slide" Target="slide38.xml"/><Relationship Id="rId2" Type="http://schemas.openxmlformats.org/officeDocument/2006/relationships/slideLayout" Target="../slideLayouts/slideLayout12.xml"/><Relationship Id="rId1" Type="http://schemas.openxmlformats.org/officeDocument/2006/relationships/vmlDrawing" Target="../drawings/vmlDrawing22.vml"/><Relationship Id="rId6" Type="http://schemas.openxmlformats.org/officeDocument/2006/relationships/slide" Target="slide37.xml"/><Relationship Id="rId5" Type="http://schemas.openxmlformats.org/officeDocument/2006/relationships/oleObject" Target="../embeddings/oleObject24.bin"/><Relationship Id="rId4" Type="http://schemas.openxmlformats.org/officeDocument/2006/relationships/image" Target="../media/image52.wmf"/><Relationship Id="rId9" Type="http://schemas.openxmlformats.org/officeDocument/2006/relationships/image" Target="../media/image54.wmf"/></Relationships>
</file>

<file path=ppt/slides/_rels/slide3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8.xml"/><Relationship Id="rId7" Type="http://schemas.openxmlformats.org/officeDocument/2006/relationships/slide" Target="slide33.xml"/><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25.bin"/><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29.xml"/><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27.bin"/><Relationship Id="rId5" Type="http://schemas.openxmlformats.org/officeDocument/2006/relationships/image" Target="../media/image66.png"/><Relationship Id="rId4" Type="http://schemas.openxmlformats.org/officeDocument/2006/relationships/image" Target="../media/image65.wmf"/></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0.xml"/><Relationship Id="rId7" Type="http://schemas.openxmlformats.org/officeDocument/2006/relationships/slide" Target="slide34.xml"/><Relationship Id="rId12" Type="http://schemas.openxmlformats.org/officeDocument/2006/relationships/oleObject" Target="../embeddings/oleObject33.bin"/><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slide" Target="slide40.xml"/><Relationship Id="rId11" Type="http://schemas.openxmlformats.org/officeDocument/2006/relationships/oleObject" Target="../embeddings/oleObject32.bin"/><Relationship Id="rId5" Type="http://schemas.openxmlformats.org/officeDocument/2006/relationships/image" Target="../media/image72.png"/><Relationship Id="rId10" Type="http://schemas.openxmlformats.org/officeDocument/2006/relationships/oleObject" Target="../embeddings/oleObject31.bin"/><Relationship Id="rId4" Type="http://schemas.openxmlformats.org/officeDocument/2006/relationships/oleObject" Target="../embeddings/oleObject29.bin"/><Relationship Id="rId9"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26.vml"/><Relationship Id="rId4"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78.png"/><Relationship Id="rId5" Type="http://schemas.openxmlformats.org/officeDocument/2006/relationships/oleObject" Target="../embeddings/oleObject35.bin"/><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vmlDrawing" Target="../drawings/vmlDrawing28.vml"/><Relationship Id="rId6" Type="http://schemas.openxmlformats.org/officeDocument/2006/relationships/image" Target="../media/image81.wmf"/><Relationship Id="rId5" Type="http://schemas.openxmlformats.org/officeDocument/2006/relationships/oleObject" Target="../embeddings/oleObject37.bin"/><Relationship Id="rId4" Type="http://schemas.openxmlformats.org/officeDocument/2006/relationships/image" Target="../media/image80.wmf"/></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30.vml"/><Relationship Id="rId6" Type="http://schemas.openxmlformats.org/officeDocument/2006/relationships/oleObject" Target="../embeddings/oleObject40.bin"/><Relationship Id="rId5" Type="http://schemas.openxmlformats.org/officeDocument/2006/relationships/image" Target="../media/image92.png"/><Relationship Id="rId4" Type="http://schemas.openxmlformats.org/officeDocument/2006/relationships/image" Target="../media/image91.wmf"/></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42.bin"/><Relationship Id="rId5" Type="http://schemas.openxmlformats.org/officeDocument/2006/relationships/image" Target="../media/image31.wmf"/><Relationship Id="rId4" Type="http://schemas.openxmlformats.org/officeDocument/2006/relationships/oleObject" Target="../embeddings/oleObject4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33.vml"/><Relationship Id="rId5" Type="http://schemas.openxmlformats.org/officeDocument/2006/relationships/oleObject" Target="../embeddings/oleObject45.bin"/><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Word_97_-_2003_Document4.doc"/></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97.wmf"/><Relationship Id="rId5" Type="http://schemas.openxmlformats.org/officeDocument/2006/relationships/slide" Target="slide18.xml"/><Relationship Id="rId4" Type="http://schemas.openxmlformats.org/officeDocument/2006/relationships/oleObject" Target="../embeddings/oleObject46.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35.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3.xml"/><Relationship Id="rId1" Type="http://schemas.openxmlformats.org/officeDocument/2006/relationships/vmlDrawing" Target="../drawings/vmlDrawing36.vml"/><Relationship Id="rId5" Type="http://schemas.openxmlformats.org/officeDocument/2006/relationships/image" Target="../media/image101.jpeg"/><Relationship Id="rId4" Type="http://schemas.openxmlformats.org/officeDocument/2006/relationships/image" Target="../media/image100.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37.vml"/><Relationship Id="rId6" Type="http://schemas.openxmlformats.org/officeDocument/2006/relationships/oleObject" Target="../embeddings/oleObject49.bin"/><Relationship Id="rId5" Type="http://schemas.openxmlformats.org/officeDocument/2006/relationships/image" Target="../media/image103.png"/><Relationship Id="rId4" Type="http://schemas.openxmlformats.org/officeDocument/2006/relationships/slide" Target="slide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vmlDrawing" Target="../drawings/vmlDrawing38.vml"/><Relationship Id="rId5" Type="http://schemas.openxmlformats.org/officeDocument/2006/relationships/oleObject" Target="../embeddings/oleObject50.bin"/><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mlDrawing" Target="../drawings/vmlDrawing39.vml"/><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oleObject" Target="../embeddings/oleObject51.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46.xml"/><Relationship Id="rId7" Type="http://schemas.openxmlformats.org/officeDocument/2006/relationships/oleObject" Target="../embeddings/oleObject55.bin"/><Relationship Id="rId2" Type="http://schemas.openxmlformats.org/officeDocument/2006/relationships/slideLayout" Target="../slideLayouts/slideLayout4.xml"/><Relationship Id="rId1" Type="http://schemas.openxmlformats.org/officeDocument/2006/relationships/vmlDrawing" Target="../drawings/vmlDrawing40.vml"/><Relationship Id="rId6" Type="http://schemas.openxmlformats.org/officeDocument/2006/relationships/oleObject" Target="../embeddings/oleObject54.bin"/><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notesSlide" Target="../notesSlides/notesSlide47.xml"/><Relationship Id="rId7" Type="http://schemas.openxmlformats.org/officeDocument/2006/relationships/oleObject" Target="../embeddings/oleObject60.bin"/><Relationship Id="rId12" Type="http://schemas.openxmlformats.org/officeDocument/2006/relationships/slide" Target="slide82.xml"/><Relationship Id="rId2" Type="http://schemas.openxmlformats.org/officeDocument/2006/relationships/slideLayout" Target="../slideLayouts/slideLayout4.xml"/><Relationship Id="rId1" Type="http://schemas.openxmlformats.org/officeDocument/2006/relationships/vmlDrawing" Target="../drawings/vmlDrawing41.vml"/><Relationship Id="rId6" Type="http://schemas.openxmlformats.org/officeDocument/2006/relationships/oleObject" Target="../embeddings/oleObject59.bin"/><Relationship Id="rId11" Type="http://schemas.openxmlformats.org/officeDocument/2006/relationships/slide" Target="slide84.xml"/><Relationship Id="rId5" Type="http://schemas.openxmlformats.org/officeDocument/2006/relationships/oleObject" Target="../embeddings/oleObject58.bin"/><Relationship Id="rId10" Type="http://schemas.openxmlformats.org/officeDocument/2006/relationships/slide" Target="slide83.xml"/><Relationship Id="rId4" Type="http://schemas.openxmlformats.org/officeDocument/2006/relationships/oleObject" Target="../embeddings/oleObject57.bin"/><Relationship Id="rId9" Type="http://schemas.openxmlformats.org/officeDocument/2006/relationships/oleObject" Target="../embeddings/oleObject6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42.vml"/><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oleObject" Target="../embeddings/oleObject63.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vmlDrawing" Target="../drawings/vmlDrawing43.vml"/><Relationship Id="rId6" Type="http://schemas.openxmlformats.org/officeDocument/2006/relationships/oleObject" Target="../embeddings/oleObject65.bin"/><Relationship Id="rId5" Type="http://schemas.openxmlformats.org/officeDocument/2006/relationships/oleObject" Target="../embeddings/oleObject64.bin"/><Relationship Id="rId4" Type="http://schemas.openxmlformats.org/officeDocument/2006/relationships/image" Target="../media/image117.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oleObject" Target="../embeddings/oleObject66.bin"/></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notesSlide" Target="../notesSlides/notesSlide53.xml"/><Relationship Id="rId7" Type="http://schemas.openxmlformats.org/officeDocument/2006/relationships/image" Target="../media/image127.wmf"/><Relationship Id="rId2" Type="http://schemas.openxmlformats.org/officeDocument/2006/relationships/slideLayout" Target="../slideLayouts/slideLayout6.xml"/><Relationship Id="rId1" Type="http://schemas.openxmlformats.org/officeDocument/2006/relationships/vmlDrawing" Target="../drawings/vmlDrawing45.v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slide" Target="slide70.xml"/><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image" Target="../media/image131.wmf"/></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42.wmf"/><Relationship Id="rId5" Type="http://schemas.openxmlformats.org/officeDocument/2006/relationships/image" Target="../media/image141.wmf"/><Relationship Id="rId4" Type="http://schemas.openxmlformats.org/officeDocument/2006/relationships/image" Target="../media/image140.wmf"/></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vmlDrawing" Target="../drawings/vmlDrawing47.vml"/><Relationship Id="rId6" Type="http://schemas.openxmlformats.org/officeDocument/2006/relationships/image" Target="../media/image145.png"/><Relationship Id="rId5" Type="http://schemas.openxmlformats.org/officeDocument/2006/relationships/oleObject" Target="../embeddings/oleObject71.bin"/><Relationship Id="rId4" Type="http://schemas.openxmlformats.org/officeDocument/2006/relationships/oleObject" Target="../embeddings/oleObject70.bin"/></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notesSlide" Target="../notesSlides/notesSlide65.xml"/><Relationship Id="rId7" Type="http://schemas.openxmlformats.org/officeDocument/2006/relationships/oleObject" Target="../embeddings/oleObject74.bin"/><Relationship Id="rId2" Type="http://schemas.openxmlformats.org/officeDocument/2006/relationships/slideLayout" Target="../slideLayouts/slideLayout4.xml"/><Relationship Id="rId1" Type="http://schemas.openxmlformats.org/officeDocument/2006/relationships/vmlDrawing" Target="../drawings/vmlDrawing48.vml"/><Relationship Id="rId6" Type="http://schemas.openxmlformats.org/officeDocument/2006/relationships/oleObject" Target="../embeddings/oleObject73.bin"/><Relationship Id="rId5" Type="http://schemas.openxmlformats.org/officeDocument/2006/relationships/oleObject" Target="../embeddings/oleObject72.bin"/><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slide" Target="slide81.xml"/></Relationships>
</file>

<file path=ppt/slides/_rels/slide79.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package" Target="../embeddings/Microsoft_Office_Word_Document1.docx"/></Relationships>
</file>

<file path=ppt/slides/_rels/slide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slide" Target="slide59.xml"/><Relationship Id="rId4" Type="http://schemas.openxmlformats.org/officeDocument/2006/relationships/image" Target="../media/image156.wmf"/></Relationships>
</file>

<file path=ppt/slides/_rels/slide83.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jpeg"/><Relationship Id="rId1" Type="http://schemas.openxmlformats.org/officeDocument/2006/relationships/slideLayout" Target="../slideLayouts/slideLayout4.xml"/><Relationship Id="rId4" Type="http://schemas.openxmlformats.org/officeDocument/2006/relationships/slide" Target="slide59.xml"/></Relationships>
</file>

<file path=ppt/slides/_rels/slide84.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slideLayout" Target="../slideLayouts/slideLayout4.xml"/><Relationship Id="rId1" Type="http://schemas.openxmlformats.org/officeDocument/2006/relationships/vmlDrawing" Target="../drawings/vmlDrawing49.vml"/><Relationship Id="rId6" Type="http://schemas.openxmlformats.org/officeDocument/2006/relationships/slide" Target="slide59.xml"/><Relationship Id="rId5" Type="http://schemas.openxmlformats.org/officeDocument/2006/relationships/oleObject" Target="../embeddings/oleObject75.bin"/><Relationship Id="rId4" Type="http://schemas.openxmlformats.org/officeDocument/2006/relationships/image" Target="../media/image160.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3.wmf"/><Relationship Id="rId7" Type="http://schemas.openxmlformats.org/officeDocument/2006/relationships/oleObject" Target="../embeddings/oleObject77.bin"/><Relationship Id="rId2" Type="http://schemas.openxmlformats.org/officeDocument/2006/relationships/slideLayout" Target="../slideLayouts/slideLayout15.xml"/><Relationship Id="rId1" Type="http://schemas.openxmlformats.org/officeDocument/2006/relationships/vmlDrawing" Target="../drawings/vmlDrawing50.vml"/><Relationship Id="rId6" Type="http://schemas.openxmlformats.org/officeDocument/2006/relationships/oleObject" Target="../embeddings/oleObject76.bin"/><Relationship Id="rId5" Type="http://schemas.openxmlformats.org/officeDocument/2006/relationships/image" Target="../media/image165.wmf"/><Relationship Id="rId4" Type="http://schemas.openxmlformats.org/officeDocument/2006/relationships/image" Target="../media/image164.wmf"/></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package" Target="../embeddings/Microsoft_Office_Word_Document2.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2051"/>
          <p:cNvSpPr>
            <a:spLocks noGrp="1" noChangeArrowheads="1"/>
          </p:cNvSpPr>
          <p:nvPr>
            <p:ph type="body" idx="1"/>
          </p:nvPr>
        </p:nvSpPr>
        <p:spPr>
          <a:xfrm>
            <a:off x="1889125" y="1379538"/>
            <a:ext cx="5561013" cy="4613275"/>
          </a:xfrm>
        </p:spPr>
        <p:txBody>
          <a:bodyPr/>
          <a:lstStyle/>
          <a:p>
            <a:pPr>
              <a:lnSpc>
                <a:spcPct val="90000"/>
              </a:lnSpc>
              <a:buFontTx/>
              <a:buAutoNum type="alphaUcPeriod"/>
            </a:pPr>
            <a:r>
              <a:rPr lang="en-US" sz="1600" dirty="0">
                <a:cs typeface="Times New Roman" pitchFamily="18" charset="0"/>
              </a:rPr>
              <a:t>What is the </a:t>
            </a:r>
            <a:r>
              <a:rPr lang="en-US" sz="1600" dirty="0" smtClean="0">
                <a:cs typeface="Times New Roman" pitchFamily="18" charset="0"/>
              </a:rPr>
              <a:t>EOS?</a:t>
            </a:r>
            <a:r>
              <a:rPr lang="en-US" sz="1600" dirty="0" smtClean="0">
                <a:cs typeface="Times New Roman" pitchFamily="18" charset="0"/>
                <a:hlinkClick r:id="rId3" action="ppaction://hlinksldjump"/>
              </a:rPr>
              <a:t> </a:t>
            </a:r>
            <a:r>
              <a:rPr lang="en-US" sz="1600" dirty="0" smtClean="0">
                <a:cs typeface="Times New Roman" pitchFamily="18" charset="0"/>
                <a:sym typeface="Symbol" pitchFamily="18" charset="2"/>
                <a:hlinkClick r:id="rId3" action="ppaction://hlinksldjump"/>
              </a:rPr>
              <a:t></a:t>
            </a:r>
            <a:endParaRPr lang="en-US" sz="1600" dirty="0" smtClean="0">
              <a:cs typeface="Times New Roman" pitchFamily="18" charset="0"/>
              <a:sym typeface="Symbol" pitchFamily="18" charset="2"/>
            </a:endParaRPr>
          </a:p>
          <a:p>
            <a:pPr>
              <a:lnSpc>
                <a:spcPct val="90000"/>
              </a:lnSpc>
              <a:buNone/>
            </a:pPr>
            <a:r>
              <a:rPr lang="en-US" sz="1600" dirty="0" smtClean="0">
                <a:cs typeface="Times New Roman" pitchFamily="18" charset="0"/>
                <a:sym typeface="Symbol" pitchFamily="18" charset="2"/>
              </a:rPr>
              <a:t>	1. Relationship to nuclear masses </a:t>
            </a:r>
            <a:r>
              <a:rPr lang="en-US" sz="1600" dirty="0" smtClean="0">
                <a:cs typeface="Times New Roman" pitchFamily="18" charset="0"/>
                <a:sym typeface="Symbol" pitchFamily="18" charset="2"/>
                <a:hlinkClick r:id="rId4" action="ppaction://hlinksldjump"/>
              </a:rPr>
              <a:t></a:t>
            </a:r>
            <a:endParaRPr lang="en-US" sz="1600" dirty="0">
              <a:cs typeface="Times New Roman" pitchFamily="18" charset="0"/>
            </a:endParaRPr>
          </a:p>
          <a:p>
            <a:pPr>
              <a:lnSpc>
                <a:spcPct val="90000"/>
              </a:lnSpc>
              <a:buFontTx/>
              <a:buNone/>
            </a:pPr>
            <a:r>
              <a:rPr lang="en-US" sz="1600" dirty="0">
                <a:cs typeface="Times New Roman" pitchFamily="18" charset="0"/>
              </a:rPr>
              <a:t> </a:t>
            </a:r>
            <a:r>
              <a:rPr lang="en-US" sz="1600" dirty="0" smtClean="0">
                <a:cs typeface="Times New Roman" pitchFamily="18" charset="0"/>
              </a:rPr>
              <a:t>	2. </a:t>
            </a:r>
            <a:r>
              <a:rPr lang="en-US" sz="1600" dirty="0">
                <a:cs typeface="Times New Roman" pitchFamily="18" charset="0"/>
              </a:rPr>
              <a:t>Theoretical approaches </a:t>
            </a:r>
            <a:r>
              <a:rPr lang="en-US" sz="1600" dirty="0" smtClean="0">
                <a:cs typeface="Times New Roman" pitchFamily="18" charset="0"/>
                <a:sym typeface="Symbol" pitchFamily="18" charset="2"/>
                <a:hlinkClick r:id="rId5" action="ppaction://hlinksldjump"/>
              </a:rPr>
              <a:t></a:t>
            </a:r>
            <a:endParaRPr lang="en-US" sz="1600" dirty="0" smtClean="0">
              <a:cs typeface="Times New Roman" pitchFamily="18" charset="0"/>
            </a:endParaRPr>
          </a:p>
          <a:p>
            <a:pPr>
              <a:lnSpc>
                <a:spcPct val="90000"/>
              </a:lnSpc>
              <a:buFontTx/>
              <a:buNone/>
            </a:pPr>
            <a:r>
              <a:rPr lang="en-US" sz="1600" dirty="0" smtClean="0">
                <a:cs typeface="Times New Roman" pitchFamily="18" charset="0"/>
              </a:rPr>
              <a:t>	3. Example: T=0 with </a:t>
            </a:r>
            <a:r>
              <a:rPr lang="en-US" sz="1600" dirty="0" err="1" smtClean="0">
                <a:cs typeface="Times New Roman" pitchFamily="18" charset="0"/>
              </a:rPr>
              <a:t>Skyrme</a:t>
            </a:r>
            <a:r>
              <a:rPr lang="en-US" sz="1600" dirty="0" smtClean="0">
                <a:cs typeface="Times New Roman" pitchFamily="18" charset="0"/>
                <a:hlinkClick r:id="rId6" action="ppaction://hlinksldjump"/>
              </a:rPr>
              <a:t> </a:t>
            </a:r>
            <a:r>
              <a:rPr lang="en-US" sz="1600" dirty="0" smtClean="0">
                <a:cs typeface="Times New Roman" pitchFamily="18" charset="0"/>
                <a:sym typeface="Symbol" pitchFamily="18" charset="2"/>
                <a:hlinkClick r:id="rId6" action="ppaction://hlinksldjump"/>
              </a:rPr>
              <a:t></a:t>
            </a:r>
            <a:endParaRPr lang="en-US" sz="1600" dirty="0" smtClean="0">
              <a:cs typeface="Times New Roman" pitchFamily="18" charset="0"/>
              <a:sym typeface="Symbol" pitchFamily="18" charset="2"/>
            </a:endParaRPr>
          </a:p>
          <a:p>
            <a:pPr>
              <a:lnSpc>
                <a:spcPct val="90000"/>
              </a:lnSpc>
              <a:buFontTx/>
              <a:buNone/>
            </a:pPr>
            <a:r>
              <a:rPr lang="en-US" sz="1600" dirty="0" smtClean="0">
                <a:cs typeface="Times New Roman" pitchFamily="18" charset="0"/>
                <a:sym typeface="Symbol" pitchFamily="18" charset="2"/>
              </a:rPr>
              <a:t>	4. Relevance to astrophysics</a:t>
            </a:r>
            <a:r>
              <a:rPr lang="en-US" sz="1600" dirty="0" smtClean="0">
                <a:cs typeface="Times New Roman" pitchFamily="18" charset="0"/>
                <a:sym typeface="Symbol"/>
                <a:hlinkClick r:id="rId7" action="ppaction://hlinksldjump"/>
              </a:rPr>
              <a:t></a:t>
            </a:r>
            <a:endParaRPr lang="en-US" sz="1600" dirty="0" smtClean="0">
              <a:cs typeface="Times New Roman" pitchFamily="18" charset="0"/>
            </a:endParaRPr>
          </a:p>
          <a:p>
            <a:pPr>
              <a:lnSpc>
                <a:spcPct val="90000"/>
              </a:lnSpc>
              <a:buFontTx/>
              <a:buNone/>
            </a:pPr>
            <a:r>
              <a:rPr lang="en-US" sz="1600" dirty="0">
                <a:cs typeface="Times New Roman" pitchFamily="18" charset="0"/>
              </a:rPr>
              <a:t> </a:t>
            </a:r>
            <a:r>
              <a:rPr lang="en-US" sz="1600" dirty="0" smtClean="0">
                <a:cs typeface="Times New Roman" pitchFamily="18" charset="0"/>
              </a:rPr>
              <a:t>B. </a:t>
            </a:r>
            <a:r>
              <a:rPr lang="en-US" sz="1600" dirty="0">
                <a:cs typeface="Times New Roman" pitchFamily="18" charset="0"/>
              </a:rPr>
              <a:t>What </a:t>
            </a:r>
            <a:r>
              <a:rPr lang="en-US" sz="1600" dirty="0" smtClean="0">
                <a:cs typeface="Times New Roman" pitchFamily="18" charset="0"/>
              </a:rPr>
              <a:t>nuclear observables </a:t>
            </a:r>
            <a:r>
              <a:rPr lang="en-US" sz="1600" dirty="0">
                <a:cs typeface="Times New Roman" pitchFamily="18" charset="0"/>
              </a:rPr>
              <a:t>are sensitive to the </a:t>
            </a:r>
            <a:r>
              <a:rPr lang="en-US" sz="1600" dirty="0" smtClean="0">
                <a:cs typeface="Times New Roman" pitchFamily="18" charset="0"/>
              </a:rPr>
              <a:t>symmetric matter EOS </a:t>
            </a:r>
            <a:r>
              <a:rPr lang="en-US" sz="1600" dirty="0">
                <a:cs typeface="Times New Roman" pitchFamily="18" charset="0"/>
              </a:rPr>
              <a:t>and at what densities</a:t>
            </a:r>
            <a:r>
              <a:rPr lang="en-US" sz="1600" dirty="0" smtClean="0">
                <a:cs typeface="Times New Roman" pitchFamily="18" charset="0"/>
              </a:rPr>
              <a:t>?</a:t>
            </a:r>
            <a:r>
              <a:rPr lang="en-US" sz="1600" dirty="0" smtClean="0">
                <a:cs typeface="Times New Roman" pitchFamily="18" charset="0"/>
                <a:sym typeface="Symbol"/>
                <a:hlinkClick r:id="rId8" action="ppaction://hlinksldjump"/>
              </a:rPr>
              <a:t></a:t>
            </a:r>
            <a:endParaRPr lang="en-US" sz="1600" dirty="0" smtClean="0">
              <a:cs typeface="Times New Roman" pitchFamily="18" charset="0"/>
            </a:endParaRPr>
          </a:p>
          <a:p>
            <a:pPr>
              <a:lnSpc>
                <a:spcPct val="90000"/>
              </a:lnSpc>
              <a:buFontTx/>
              <a:buNone/>
            </a:pPr>
            <a:r>
              <a:rPr lang="en-US" sz="1600" dirty="0" smtClean="0">
                <a:cs typeface="Times New Roman" pitchFamily="18" charset="0"/>
              </a:rPr>
              <a:t>	1. Giant resonances</a:t>
            </a:r>
            <a:r>
              <a:rPr lang="en-US" sz="1600" dirty="0" smtClean="0">
                <a:cs typeface="Times New Roman" pitchFamily="18" charset="0"/>
                <a:sym typeface="Symbol"/>
                <a:hlinkClick r:id="rId9" action="ppaction://hlinksldjump"/>
              </a:rPr>
              <a:t></a:t>
            </a:r>
            <a:endParaRPr lang="en-US" sz="1600" dirty="0" smtClean="0">
              <a:cs typeface="Times New Roman" pitchFamily="18" charset="0"/>
            </a:endParaRPr>
          </a:p>
          <a:p>
            <a:pPr>
              <a:lnSpc>
                <a:spcPct val="90000"/>
              </a:lnSpc>
              <a:buFontTx/>
              <a:buNone/>
            </a:pPr>
            <a:r>
              <a:rPr lang="en-US" sz="1600" dirty="0" smtClean="0">
                <a:cs typeface="Times New Roman" pitchFamily="18" charset="0"/>
              </a:rPr>
              <a:t>	2. Particle flow and particle production</a:t>
            </a:r>
            <a:r>
              <a:rPr lang="en-US" sz="1600" dirty="0" smtClean="0">
                <a:cs typeface="Times New Roman" pitchFamily="18" charset="0"/>
                <a:sym typeface="Symbol"/>
                <a:hlinkClick r:id="rId10" action="ppaction://hlinksldjump"/>
              </a:rPr>
              <a:t></a:t>
            </a:r>
            <a:endParaRPr lang="en-US" sz="1600" dirty="0" smtClean="0">
              <a:cs typeface="Times New Roman" pitchFamily="18" charset="0"/>
            </a:endParaRPr>
          </a:p>
          <a:p>
            <a:pPr>
              <a:lnSpc>
                <a:spcPct val="90000"/>
              </a:lnSpc>
              <a:buFontTx/>
              <a:buNone/>
            </a:pPr>
            <a:r>
              <a:rPr lang="en-US" sz="1600" dirty="0" smtClean="0">
                <a:cs typeface="Times New Roman" pitchFamily="18" charset="0"/>
              </a:rPr>
              <a:t>	3. Resulting constraints</a:t>
            </a:r>
            <a:r>
              <a:rPr lang="en-US" sz="1600" dirty="0" smtClean="0">
                <a:cs typeface="Times New Roman" pitchFamily="18" charset="0"/>
                <a:sym typeface="Symbol"/>
                <a:hlinkClick r:id="rId11" action="ppaction://hlinksldjump"/>
              </a:rPr>
              <a:t></a:t>
            </a:r>
            <a:endParaRPr lang="en-US" sz="1600" dirty="0" smtClean="0">
              <a:cs typeface="Times New Roman" pitchFamily="18" charset="0"/>
            </a:endParaRPr>
          </a:p>
          <a:p>
            <a:pPr>
              <a:lnSpc>
                <a:spcPct val="90000"/>
              </a:lnSpc>
              <a:buFontTx/>
              <a:buNone/>
            </a:pPr>
            <a:r>
              <a:rPr lang="en-US" sz="1600" dirty="0" smtClean="0">
                <a:cs typeface="Times New Roman" pitchFamily="18" charset="0"/>
              </a:rPr>
              <a:t>C. What nuclear observables are sensitive to the symmetry energy and at what densities? </a:t>
            </a:r>
            <a:r>
              <a:rPr lang="en-US" sz="1600" dirty="0" smtClean="0">
                <a:cs typeface="Times New Roman" pitchFamily="18" charset="0"/>
                <a:sym typeface="Symbol"/>
                <a:hlinkClick r:id="rId12" action="ppaction://hlinksldjump"/>
              </a:rPr>
              <a:t></a:t>
            </a:r>
            <a:endParaRPr lang="en-US" sz="1600" dirty="0" smtClean="0">
              <a:cs typeface="Times New Roman" pitchFamily="18" charset="0"/>
              <a:sym typeface="Symbol"/>
            </a:endParaRPr>
          </a:p>
          <a:p>
            <a:pPr>
              <a:lnSpc>
                <a:spcPct val="90000"/>
              </a:lnSpc>
              <a:buNone/>
            </a:pPr>
            <a:r>
              <a:rPr lang="en-US" sz="1600" dirty="0" smtClean="0">
                <a:cs typeface="Times New Roman" pitchFamily="18" charset="0"/>
              </a:rPr>
              <a:t>	1. Binding energies </a:t>
            </a:r>
            <a:r>
              <a:rPr lang="en-US" sz="1600" dirty="0" smtClean="0">
                <a:cs typeface="Times New Roman" pitchFamily="18" charset="0"/>
                <a:sym typeface="Symbol" pitchFamily="18" charset="2"/>
                <a:hlinkClick r:id="rId12" action="ppaction://hlinksldjump"/>
              </a:rPr>
              <a:t></a:t>
            </a:r>
            <a:endParaRPr lang="en-US" sz="1600" dirty="0">
              <a:cs typeface="Times New Roman" pitchFamily="18" charset="0"/>
            </a:endParaRPr>
          </a:p>
          <a:p>
            <a:pPr>
              <a:lnSpc>
                <a:spcPct val="90000"/>
              </a:lnSpc>
              <a:buFontTx/>
              <a:buNone/>
            </a:pPr>
            <a:r>
              <a:rPr lang="en-US" sz="1600" dirty="0">
                <a:cs typeface="Times New Roman" pitchFamily="18" charset="0"/>
              </a:rPr>
              <a:t>	</a:t>
            </a:r>
            <a:r>
              <a:rPr lang="en-US" sz="1600" dirty="0" smtClean="0">
                <a:cs typeface="Times New Roman" pitchFamily="18" charset="0"/>
              </a:rPr>
              <a:t>2. Radii of neutron and proton matter in nuclei </a:t>
            </a:r>
            <a:r>
              <a:rPr lang="en-US" sz="1600" dirty="0" smtClean="0">
                <a:cs typeface="Times New Roman" pitchFamily="18" charset="0"/>
                <a:sym typeface="Symbol" pitchFamily="18" charset="2"/>
                <a:hlinkClick r:id="rId13" action="ppaction://hlinksldjump"/>
              </a:rPr>
              <a:t></a:t>
            </a:r>
            <a:endParaRPr lang="en-US" sz="1600" dirty="0">
              <a:cs typeface="Times New Roman" pitchFamily="18" charset="0"/>
              <a:sym typeface="Symbol" pitchFamily="18" charset="2"/>
            </a:endParaRPr>
          </a:p>
          <a:p>
            <a:pPr>
              <a:lnSpc>
                <a:spcPct val="90000"/>
              </a:lnSpc>
              <a:buFontTx/>
              <a:buNone/>
            </a:pPr>
            <a:r>
              <a:rPr lang="en-US" sz="1600" dirty="0">
                <a:cs typeface="Times New Roman" pitchFamily="18" charset="0"/>
              </a:rPr>
              <a:t>	3. </a:t>
            </a:r>
            <a:r>
              <a:rPr lang="en-US" sz="1600" dirty="0" smtClean="0">
                <a:cs typeface="Times New Roman" pitchFamily="18" charset="0"/>
              </a:rPr>
              <a:t>“Pygmy” and Giant </a:t>
            </a:r>
            <a:r>
              <a:rPr lang="en-US" sz="1600" dirty="0">
                <a:cs typeface="Times New Roman" pitchFamily="18" charset="0"/>
              </a:rPr>
              <a:t>resonances </a:t>
            </a:r>
            <a:r>
              <a:rPr lang="en-US" sz="1600" dirty="0" smtClean="0">
                <a:cs typeface="Times New Roman" pitchFamily="18" charset="0"/>
                <a:sym typeface="Symbol" pitchFamily="18" charset="2"/>
                <a:hlinkClick r:id="rId14" action="ppaction://hlinksldjump"/>
              </a:rPr>
              <a:t></a:t>
            </a:r>
            <a:r>
              <a:rPr lang="en-US" sz="1600" dirty="0" smtClean="0">
                <a:cs typeface="Times New Roman" pitchFamily="18" charset="0"/>
                <a:sym typeface="Symbol" pitchFamily="18" charset="2"/>
                <a:hlinkClick r:id="rId15" action="ppaction://hlinksldjump"/>
              </a:rPr>
              <a:t></a:t>
            </a:r>
            <a:endParaRPr lang="en-US" sz="1600" dirty="0">
              <a:cs typeface="Times New Roman" pitchFamily="18" charset="0"/>
            </a:endParaRPr>
          </a:p>
          <a:p>
            <a:pPr>
              <a:lnSpc>
                <a:spcPct val="90000"/>
              </a:lnSpc>
              <a:buFontTx/>
              <a:buNone/>
            </a:pPr>
            <a:r>
              <a:rPr lang="en-US" sz="1600" dirty="0">
                <a:cs typeface="Times New Roman" pitchFamily="18" charset="0"/>
              </a:rPr>
              <a:t>	</a:t>
            </a:r>
            <a:r>
              <a:rPr lang="en-US" sz="1600" dirty="0" smtClean="0">
                <a:cs typeface="Times New Roman" pitchFamily="18" charset="0"/>
              </a:rPr>
              <a:t>4. </a:t>
            </a:r>
            <a:r>
              <a:rPr lang="en-US" sz="1600" dirty="0">
                <a:cs typeface="Times New Roman" pitchFamily="18" charset="0"/>
              </a:rPr>
              <a:t>Particle flow and particle </a:t>
            </a:r>
            <a:r>
              <a:rPr lang="en-US" sz="1600" dirty="0" smtClean="0">
                <a:cs typeface="Times New Roman" pitchFamily="18" charset="0"/>
              </a:rPr>
              <a:t>production</a:t>
            </a:r>
            <a:r>
              <a:rPr lang="en-US" sz="1600" dirty="0" smtClean="0">
                <a:cs typeface="Times New Roman" pitchFamily="18" charset="0"/>
                <a:sym typeface="Symbol" pitchFamily="18" charset="2"/>
                <a:hlinkClick r:id="rId16" action="ppaction://hlinksldjump"/>
              </a:rPr>
              <a:t></a:t>
            </a:r>
            <a:endParaRPr lang="en-US" sz="1600" dirty="0">
              <a:cs typeface="Times New Roman" pitchFamily="18" charset="0"/>
            </a:endParaRPr>
          </a:p>
          <a:p>
            <a:pPr>
              <a:lnSpc>
                <a:spcPct val="90000"/>
              </a:lnSpc>
              <a:buFontTx/>
              <a:buNone/>
            </a:pPr>
            <a:r>
              <a:rPr lang="en-US" sz="1600" dirty="0" smtClean="0">
                <a:cs typeface="Times New Roman" pitchFamily="18" charset="0"/>
                <a:sym typeface="Symbol" pitchFamily="18" charset="2"/>
              </a:rPr>
              <a:t>D.  </a:t>
            </a:r>
            <a:r>
              <a:rPr lang="en-US" sz="1600" dirty="0">
                <a:cs typeface="Times New Roman" pitchFamily="18" charset="0"/>
                <a:sym typeface="Symbol" pitchFamily="18" charset="2"/>
              </a:rPr>
              <a:t>Summary </a:t>
            </a:r>
            <a:r>
              <a:rPr lang="en-US" sz="1600" dirty="0">
                <a:cs typeface="Times New Roman" pitchFamily="18" charset="0"/>
              </a:rPr>
              <a:t> </a:t>
            </a:r>
            <a:r>
              <a:rPr lang="en-US" sz="1600" dirty="0">
                <a:cs typeface="Times New Roman" pitchFamily="18" charset="0"/>
                <a:sym typeface="Symbol" pitchFamily="18" charset="2"/>
                <a:hlinkClick r:id="" action="ppaction://noaction"/>
              </a:rPr>
              <a:t></a:t>
            </a:r>
            <a:endParaRPr lang="en-US" sz="1600" dirty="0">
              <a:cs typeface="Times New Roman" pitchFamily="18" charset="0"/>
            </a:endParaRPr>
          </a:p>
          <a:p>
            <a:pPr>
              <a:lnSpc>
                <a:spcPct val="90000"/>
              </a:lnSpc>
              <a:buFontTx/>
              <a:buNone/>
            </a:pPr>
            <a:r>
              <a:rPr lang="en-US" sz="1600" dirty="0">
                <a:cs typeface="Times New Roman" pitchFamily="18" charset="0"/>
              </a:rPr>
              <a:t>	</a:t>
            </a:r>
          </a:p>
          <a:p>
            <a:pPr>
              <a:lnSpc>
                <a:spcPct val="90000"/>
              </a:lnSpc>
              <a:buFontTx/>
              <a:buNone/>
            </a:pPr>
            <a:r>
              <a:rPr lang="en-US" sz="1600" dirty="0">
                <a:cs typeface="Times New Roman" pitchFamily="18" charset="0"/>
              </a:rPr>
              <a:t> </a:t>
            </a:r>
          </a:p>
        </p:txBody>
      </p:sp>
      <p:sp>
        <p:nvSpPr>
          <p:cNvPr id="517122" name="Rectangle 2050"/>
          <p:cNvSpPr>
            <a:spLocks noGrp="1" noChangeArrowheads="1"/>
          </p:cNvSpPr>
          <p:nvPr>
            <p:ph type="title"/>
          </p:nvPr>
        </p:nvSpPr>
        <p:spPr>
          <a:xfrm>
            <a:off x="701675" y="233363"/>
            <a:ext cx="7642225" cy="477837"/>
          </a:xfrm>
          <a:ln/>
        </p:spPr>
        <p:txBody>
          <a:bodyPr/>
          <a:lstStyle/>
          <a:p>
            <a:r>
              <a:rPr lang="en-US">
                <a:cs typeface="Arial" pitchFamily="34" charset="0"/>
              </a:rPr>
              <a:t>Constraining the properties of dense matter</a:t>
            </a:r>
          </a:p>
        </p:txBody>
      </p:sp>
      <p:sp>
        <p:nvSpPr>
          <p:cNvPr id="517126" name="Text Box 2054"/>
          <p:cNvSpPr txBox="1">
            <a:spLocks noChangeArrowheads="1"/>
          </p:cNvSpPr>
          <p:nvPr/>
        </p:nvSpPr>
        <p:spPr bwMode="auto">
          <a:xfrm>
            <a:off x="1266825" y="842963"/>
            <a:ext cx="6872288" cy="396875"/>
          </a:xfrm>
          <a:prstGeom prst="rect">
            <a:avLst/>
          </a:prstGeom>
          <a:noFill/>
          <a:ln w="9525">
            <a:noFill/>
            <a:miter lim="800000"/>
            <a:headEnd/>
            <a:tailEnd/>
          </a:ln>
          <a:effectLst/>
        </p:spPr>
        <p:txBody>
          <a:bodyPr>
            <a:spAutoFit/>
          </a:bodyPr>
          <a:lstStyle/>
          <a:p>
            <a:pPr algn="ctr">
              <a:buFontTx/>
              <a:buNone/>
            </a:pPr>
            <a:r>
              <a:rPr lang="en-US" sz="2000"/>
              <a:t>William Lynch, Michigan State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2069"/>
            <a:ext cx="7772400" cy="435156"/>
          </a:xfrm>
        </p:spPr>
        <p:txBody>
          <a:bodyPr/>
          <a:lstStyle/>
          <a:p>
            <a:r>
              <a:rPr lang="en-US" dirty="0" err="1" smtClean="0"/>
              <a:t>Skyrme</a:t>
            </a:r>
            <a:r>
              <a:rPr lang="en-US" dirty="0" smtClean="0"/>
              <a:t> effective interactions</a:t>
            </a:r>
            <a:endParaRPr lang="en-US" dirty="0"/>
          </a:p>
        </p:txBody>
      </p:sp>
      <p:graphicFrame>
        <p:nvGraphicFramePr>
          <p:cNvPr id="4" name="Content Placeholder 3"/>
          <p:cNvGraphicFramePr>
            <a:graphicFrameLocks noChangeAspect="1"/>
          </p:cNvGraphicFramePr>
          <p:nvPr>
            <p:ph idx="1"/>
          </p:nvPr>
        </p:nvGraphicFramePr>
        <p:xfrm>
          <a:off x="669925" y="864597"/>
          <a:ext cx="7275513" cy="6486525"/>
        </p:xfrm>
        <a:graphic>
          <a:graphicData uri="http://schemas.openxmlformats.org/presentationml/2006/ole">
            <p:oleObj spid="_x0000_s883714" name="Document" r:id="rId4" imgW="7726341" imgH="6888021" progId="Word.Document.12">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600075" y="238124"/>
            <a:ext cx="7772400" cy="542925"/>
          </a:xfrm>
          <a:ln/>
        </p:spPr>
        <p:txBody>
          <a:bodyPr/>
          <a:lstStyle/>
          <a:p>
            <a:r>
              <a:rPr lang="en-US" dirty="0" smtClean="0"/>
              <a:t>A simple EOS for asymmetric matter</a:t>
            </a:r>
            <a:endParaRPr lang="en-US" dirty="0"/>
          </a:p>
        </p:txBody>
      </p:sp>
      <p:graphicFrame>
        <p:nvGraphicFramePr>
          <p:cNvPr id="567301" name="Object 5"/>
          <p:cNvGraphicFramePr>
            <a:graphicFrameLocks/>
          </p:cNvGraphicFramePr>
          <p:nvPr/>
        </p:nvGraphicFramePr>
        <p:xfrm>
          <a:off x="790575" y="962025"/>
          <a:ext cx="7586663" cy="5561013"/>
        </p:xfrm>
        <a:graphic>
          <a:graphicData uri="http://schemas.openxmlformats.org/presentationml/2006/ole">
            <p:oleObj spid="_x0000_s567301" name="Document" r:id="rId3" imgW="6073987" imgH="6390869" progId="Word.Document.8">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0784" name="Object 1024"/>
          <p:cNvGraphicFramePr>
            <a:graphicFrameLocks/>
          </p:cNvGraphicFramePr>
          <p:nvPr/>
        </p:nvGraphicFramePr>
        <p:xfrm>
          <a:off x="695325" y="128588"/>
          <a:ext cx="7569200" cy="4506912"/>
        </p:xfrm>
        <a:graphic>
          <a:graphicData uri="http://schemas.openxmlformats.org/presentationml/2006/ole">
            <p:oleObj spid="_x0000_s630784" name="Document" r:id="rId3" imgW="6073987" imgH="6381496" progId="Word.Document.8">
              <p:embed/>
            </p:oleObj>
          </a:graphicData>
        </a:graphic>
      </p:graphicFrame>
      <p:sp>
        <p:nvSpPr>
          <p:cNvPr id="575491" name="Text Box 1027"/>
          <p:cNvSpPr txBox="1">
            <a:spLocks noChangeArrowheads="1"/>
          </p:cNvSpPr>
          <p:nvPr/>
        </p:nvSpPr>
        <p:spPr bwMode="auto">
          <a:xfrm>
            <a:off x="782638" y="4330700"/>
            <a:ext cx="7485062" cy="1371600"/>
          </a:xfrm>
          <a:prstGeom prst="rect">
            <a:avLst/>
          </a:prstGeom>
          <a:noFill/>
          <a:ln w="9525">
            <a:noFill/>
            <a:miter lim="800000"/>
            <a:headEnd/>
            <a:tailEnd/>
          </a:ln>
          <a:effectLst/>
        </p:spPr>
        <p:txBody>
          <a:bodyPr>
            <a:spAutoFit/>
          </a:bodyPr>
          <a:lstStyle/>
          <a:p>
            <a:r>
              <a:rPr lang="en-US" sz="2000" dirty="0"/>
              <a:t>Hint: use the expressions for the differential increases in potential energy per unit volume above and do a parametric integration over </a:t>
            </a:r>
            <a:r>
              <a:rPr lang="en-US" sz="2000" dirty="0">
                <a:sym typeface="Symbol" pitchFamily="18" charset="2"/>
              </a:rPr>
              <a:t> from zero to one.</a:t>
            </a:r>
            <a:endParaRPr lang="en-US" sz="2000" dirty="0"/>
          </a:p>
          <a:p>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1808" name="Object 1024"/>
          <p:cNvGraphicFramePr>
            <a:graphicFrameLocks/>
          </p:cNvGraphicFramePr>
          <p:nvPr/>
        </p:nvGraphicFramePr>
        <p:xfrm>
          <a:off x="942975" y="1114425"/>
          <a:ext cx="7572375" cy="5915025"/>
        </p:xfrm>
        <a:graphic>
          <a:graphicData uri="http://schemas.openxmlformats.org/presentationml/2006/ole">
            <p:oleObj spid="_x0000_s631808" name="Document" r:id="rId3" imgW="6073987" imgH="4767826" progId="Word.Document.8">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832" name="Object 1024"/>
          <p:cNvGraphicFramePr>
            <a:graphicFrameLocks noChangeAspect="1"/>
          </p:cNvGraphicFramePr>
          <p:nvPr/>
        </p:nvGraphicFramePr>
        <p:xfrm>
          <a:off x="1252538" y="277813"/>
          <a:ext cx="7843837" cy="6943725"/>
        </p:xfrm>
        <a:graphic>
          <a:graphicData uri="http://schemas.openxmlformats.org/presentationml/2006/ole">
            <p:oleObj spid="_x0000_s632832" name="Document" r:id="rId3" imgW="6045560" imgH="6249547" progId="Word.Document.8">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856" name="Object 0"/>
          <p:cNvGraphicFramePr>
            <a:graphicFrameLocks noChangeAspect="1"/>
          </p:cNvGraphicFramePr>
          <p:nvPr/>
        </p:nvGraphicFramePr>
        <p:xfrm>
          <a:off x="1212850" y="179388"/>
          <a:ext cx="6837363" cy="6977062"/>
        </p:xfrm>
        <a:graphic>
          <a:graphicData uri="http://schemas.openxmlformats.org/presentationml/2006/ole">
            <p:oleObj spid="_x0000_s633856" name="Document" r:id="rId3" imgW="6073987" imgH="6211332" progId="Word.Document.8">
              <p:embed/>
            </p:oleObj>
          </a:graphicData>
        </a:graphic>
      </p:graphicFrame>
      <p:sp>
        <p:nvSpPr>
          <p:cNvPr id="576519" name="Rectangle 7"/>
          <p:cNvSpPr>
            <a:spLocks noChangeArrowheads="1"/>
          </p:cNvSpPr>
          <p:nvPr/>
        </p:nvSpPr>
        <p:spPr bwMode="auto">
          <a:xfrm>
            <a:off x="1240971" y="4987828"/>
            <a:ext cx="6544491" cy="1426030"/>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r>
              <a:rPr lang="en-US" sz="2000" dirty="0">
                <a:solidFill>
                  <a:schemeClr val="accent2"/>
                </a:solidFill>
              </a:rPr>
              <a:t>Unlike symmetric matter, the potential energy of neutron matter is </a:t>
            </a:r>
            <a:r>
              <a:rPr lang="en-US" sz="2000" dirty="0" smtClean="0">
                <a:solidFill>
                  <a:schemeClr val="accent2"/>
                </a:solidFill>
              </a:rPr>
              <a:t>expected to be repulsive. </a:t>
            </a:r>
            <a:endParaRPr lang="en-US" sz="2000" dirty="0">
              <a:solidFill>
                <a:schemeClr val="accent2"/>
              </a:solidFill>
            </a:endParaRPr>
          </a:p>
          <a:p>
            <a:pPr marL="800100" lvl="1" indent="-342900"/>
            <a:r>
              <a:rPr lang="en-US" sz="2000" dirty="0" smtClean="0">
                <a:solidFill>
                  <a:schemeClr val="accent2"/>
                </a:solidFill>
              </a:rPr>
              <a:t>question: Where is pressure for symmetric matter and neutron matter positive? Where are they negative?</a:t>
            </a:r>
          </a:p>
        </p:txBody>
      </p:sp>
      <p:pic>
        <p:nvPicPr>
          <p:cNvPr id="11" name="Picture 10" descr="skyrme.wmf"/>
          <p:cNvPicPr>
            <a:picLocks noChangeAspect="1"/>
          </p:cNvPicPr>
          <p:nvPr/>
        </p:nvPicPr>
        <p:blipFill>
          <a:blip r:embed="rId4" cstate="print"/>
          <a:stretch>
            <a:fillRect/>
          </a:stretch>
        </p:blipFill>
        <p:spPr>
          <a:xfrm>
            <a:off x="1580606" y="203477"/>
            <a:ext cx="5460274" cy="480301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727167" y="143689"/>
            <a:ext cx="7772400" cy="907869"/>
          </a:xfrm>
          <a:ln/>
        </p:spPr>
        <p:txBody>
          <a:bodyPr/>
          <a:lstStyle/>
          <a:p>
            <a:r>
              <a:rPr lang="en-US" dirty="0" smtClean="0">
                <a:solidFill>
                  <a:srgbClr val="FF00FF"/>
                </a:solidFill>
                <a:cs typeface="Times New Roman" pitchFamily="18" charset="0"/>
              </a:rPr>
              <a:t>The EoS and Type </a:t>
            </a:r>
            <a:r>
              <a:rPr lang="en-US" dirty="0">
                <a:solidFill>
                  <a:srgbClr val="FF00FF"/>
                </a:solidFill>
                <a:cs typeface="Times New Roman" pitchFamily="18" charset="0"/>
              </a:rPr>
              <a:t>II supernova: (collapse of 20 solar mass </a:t>
            </a:r>
            <a:r>
              <a:rPr lang="en-US" dirty="0" smtClean="0">
                <a:solidFill>
                  <a:srgbClr val="FF00FF"/>
                </a:solidFill>
                <a:cs typeface="Times New Roman" pitchFamily="18" charset="0"/>
              </a:rPr>
              <a:t>stars)</a:t>
            </a:r>
            <a:r>
              <a:rPr lang="en-US" dirty="0">
                <a:solidFill>
                  <a:srgbClr val="0000FF"/>
                </a:solidFill>
                <a:cs typeface="Times New Roman" pitchFamily="18" charset="0"/>
              </a:rPr>
              <a:t>	</a:t>
            </a:r>
            <a:endParaRPr lang="en-US" dirty="0">
              <a:cs typeface="Times New Roman" pitchFamily="18" charset="0"/>
            </a:endParaRPr>
          </a:p>
        </p:txBody>
      </p:sp>
      <p:sp>
        <p:nvSpPr>
          <p:cNvPr id="570371" name="Rectangle 3"/>
          <p:cNvSpPr>
            <a:spLocks noGrp="1" noChangeArrowheads="1"/>
          </p:cNvSpPr>
          <p:nvPr>
            <p:ph type="body" idx="1"/>
          </p:nvPr>
        </p:nvSpPr>
        <p:spPr>
          <a:xfrm>
            <a:off x="711200" y="1265643"/>
            <a:ext cx="7864475" cy="5304974"/>
          </a:xfrm>
        </p:spPr>
        <p:txBody>
          <a:bodyPr/>
          <a:lstStyle/>
          <a:p>
            <a:pPr>
              <a:lnSpc>
                <a:spcPct val="90000"/>
              </a:lnSpc>
            </a:pPr>
            <a:r>
              <a:rPr lang="en-US" dirty="0">
                <a:solidFill>
                  <a:srgbClr val="0000FF"/>
                </a:solidFill>
                <a:cs typeface="Times New Roman" pitchFamily="18" charset="0"/>
              </a:rPr>
              <a:t>Supernovae scenario: (Bethe Reference)</a:t>
            </a:r>
          </a:p>
          <a:p>
            <a:pPr marL="762000" lvl="1" indent="-304800">
              <a:lnSpc>
                <a:spcPct val="90000"/>
              </a:lnSpc>
            </a:pPr>
            <a:r>
              <a:rPr lang="en-US" dirty="0">
                <a:cs typeface="Times New Roman" pitchFamily="18" charset="0"/>
              </a:rPr>
              <a:t>Nuclei </a:t>
            </a:r>
            <a:r>
              <a:rPr lang="en-US" dirty="0" err="1">
                <a:cs typeface="Times New Roman" pitchFamily="18" charset="0"/>
              </a:rPr>
              <a:t>H</a:t>
            </a:r>
            <a:r>
              <a:rPr lang="en-US" dirty="0" err="1">
                <a:cs typeface="Times New Roman" pitchFamily="18" charset="0"/>
                <a:sym typeface="Symbol" pitchFamily="18" charset="2"/>
              </a:rPr>
              <a:t></a:t>
            </a:r>
            <a:r>
              <a:rPr lang="en-US" dirty="0" err="1">
                <a:cs typeface="Times New Roman" pitchFamily="18" charset="0"/>
              </a:rPr>
              <a:t>He</a:t>
            </a:r>
            <a:r>
              <a:rPr lang="en-US" dirty="0" err="1">
                <a:cs typeface="Times New Roman" pitchFamily="18" charset="0"/>
                <a:sym typeface="Symbol" pitchFamily="18" charset="2"/>
              </a:rPr>
              <a:t></a:t>
            </a:r>
            <a:r>
              <a:rPr lang="en-US" dirty="0" err="1">
                <a:cs typeface="Times New Roman" pitchFamily="18" charset="0"/>
              </a:rPr>
              <a:t>C</a:t>
            </a:r>
            <a:r>
              <a:rPr lang="en-US" dirty="0">
                <a:cs typeface="Times New Roman" pitchFamily="18" charset="0"/>
                <a:sym typeface="Symbol" pitchFamily="18" charset="2"/>
              </a:rPr>
              <a:t></a:t>
            </a:r>
            <a:r>
              <a:rPr lang="en-US" dirty="0">
                <a:cs typeface="Times New Roman" pitchFamily="18" charset="0"/>
              </a:rPr>
              <a:t>...</a:t>
            </a:r>
            <a:r>
              <a:rPr lang="en-US" dirty="0">
                <a:cs typeface="Times New Roman" pitchFamily="18" charset="0"/>
                <a:sym typeface="Symbol" pitchFamily="18" charset="2"/>
              </a:rPr>
              <a:t></a:t>
            </a:r>
            <a:r>
              <a:rPr lang="en-US" dirty="0" err="1">
                <a:cs typeface="Times New Roman" pitchFamily="18" charset="0"/>
              </a:rPr>
              <a:t>Si</a:t>
            </a:r>
            <a:r>
              <a:rPr lang="en-US" dirty="0" err="1">
                <a:cs typeface="Times New Roman" pitchFamily="18" charset="0"/>
                <a:sym typeface="Symbol" pitchFamily="18" charset="2"/>
              </a:rPr>
              <a:t></a:t>
            </a:r>
            <a:r>
              <a:rPr lang="en-US" dirty="0" err="1">
                <a:cs typeface="Times New Roman" pitchFamily="18" charset="0"/>
              </a:rPr>
              <a:t>Fe</a:t>
            </a:r>
            <a:endParaRPr lang="en-US" dirty="0">
              <a:cs typeface="Times New Roman" pitchFamily="18" charset="0"/>
            </a:endParaRPr>
          </a:p>
          <a:p>
            <a:pPr marL="762000" lvl="1" indent="-304800">
              <a:lnSpc>
                <a:spcPct val="90000"/>
              </a:lnSpc>
            </a:pPr>
            <a:r>
              <a:rPr lang="en-US" dirty="0">
                <a:cs typeface="Times New Roman" pitchFamily="18" charset="0"/>
              </a:rPr>
              <a:t>Fe stable, Fe shell cools and the star collapses</a:t>
            </a:r>
          </a:p>
          <a:p>
            <a:pPr marL="762000" lvl="1" indent="-304800">
              <a:lnSpc>
                <a:spcPct val="90000"/>
              </a:lnSpc>
            </a:pPr>
            <a:r>
              <a:rPr lang="en-US" dirty="0">
                <a:cs typeface="Times New Roman" pitchFamily="18" charset="0"/>
              </a:rPr>
              <a:t>Matter compresses to </a:t>
            </a:r>
            <a:r>
              <a:rPr lang="en-US" dirty="0">
                <a:cs typeface="Times New Roman" pitchFamily="18" charset="0"/>
                <a:sym typeface="Symbol" pitchFamily="18" charset="2"/>
              </a:rPr>
              <a:t></a:t>
            </a:r>
            <a:r>
              <a:rPr lang="en-US" dirty="0">
                <a:cs typeface="Times New Roman" pitchFamily="18" charset="0"/>
              </a:rPr>
              <a:t>&gt;4</a:t>
            </a:r>
            <a:r>
              <a:rPr lang="en-US" dirty="0">
                <a:cs typeface="Times New Roman" pitchFamily="18" charset="0"/>
                <a:sym typeface="Symbol" pitchFamily="18" charset="2"/>
              </a:rPr>
              <a:t></a:t>
            </a:r>
            <a:r>
              <a:rPr lang="en-US" baseline="-30000" dirty="0">
                <a:cs typeface="Times New Roman" pitchFamily="18" charset="0"/>
              </a:rPr>
              <a:t>s</a:t>
            </a:r>
            <a:r>
              <a:rPr lang="en-US" dirty="0">
                <a:cs typeface="Times New Roman" pitchFamily="18" charset="0"/>
              </a:rPr>
              <a:t> and then expands</a:t>
            </a:r>
          </a:p>
          <a:p>
            <a:pPr>
              <a:lnSpc>
                <a:spcPct val="90000"/>
              </a:lnSpc>
            </a:pPr>
            <a:r>
              <a:rPr lang="en-US" dirty="0">
                <a:solidFill>
                  <a:srgbClr val="0000FF"/>
                </a:solidFill>
                <a:cs typeface="Times New Roman" pitchFamily="18" charset="0"/>
              </a:rPr>
              <a:t>Relevant densities and matter </a:t>
            </a:r>
            <a:r>
              <a:rPr lang="en-US" dirty="0" smtClean="0">
                <a:solidFill>
                  <a:srgbClr val="0000FF"/>
                </a:solidFill>
                <a:cs typeface="Times New Roman" pitchFamily="18" charset="0"/>
              </a:rPr>
              <a:t>properties where the EOS plays a role</a:t>
            </a:r>
            <a:endParaRPr lang="en-US" dirty="0">
              <a:cs typeface="Times New Roman" pitchFamily="18" charset="0"/>
            </a:endParaRPr>
          </a:p>
          <a:p>
            <a:pPr marL="762000" lvl="1" indent="-304800">
              <a:lnSpc>
                <a:spcPct val="90000"/>
              </a:lnSpc>
            </a:pPr>
            <a:r>
              <a:rPr lang="en-US" dirty="0">
                <a:cs typeface="Times New Roman" pitchFamily="18" charset="0"/>
              </a:rPr>
              <a:t>Compressed matter inside shock radius </a:t>
            </a:r>
            <a:r>
              <a:rPr lang="en-US" dirty="0">
                <a:cs typeface="Times New Roman" pitchFamily="18" charset="0"/>
                <a:sym typeface="Symbol" pitchFamily="18" charset="2"/>
              </a:rPr>
              <a:t></a:t>
            </a:r>
            <a:r>
              <a:rPr lang="en-US" baseline="-30000" dirty="0">
                <a:cs typeface="Times New Roman" pitchFamily="18" charset="0"/>
              </a:rPr>
              <a:t>0</a:t>
            </a:r>
            <a:r>
              <a:rPr lang="en-US" dirty="0">
                <a:cs typeface="Times New Roman" pitchFamily="18" charset="0"/>
              </a:rPr>
              <a:t>&lt;</a:t>
            </a:r>
            <a:r>
              <a:rPr lang="en-US" dirty="0">
                <a:cs typeface="Times New Roman" pitchFamily="18" charset="0"/>
                <a:sym typeface="Symbol" pitchFamily="18" charset="2"/>
              </a:rPr>
              <a:t></a:t>
            </a:r>
            <a:r>
              <a:rPr lang="en-US" dirty="0">
                <a:cs typeface="Times New Roman" pitchFamily="18" charset="0"/>
              </a:rPr>
              <a:t>&lt;10</a:t>
            </a:r>
            <a:r>
              <a:rPr lang="en-US" dirty="0">
                <a:cs typeface="Times New Roman" pitchFamily="18" charset="0"/>
                <a:sym typeface="Symbol" pitchFamily="18" charset="2"/>
              </a:rPr>
              <a:t></a:t>
            </a:r>
            <a:r>
              <a:rPr lang="en-US" baseline="-30000" dirty="0">
                <a:cs typeface="Times New Roman" pitchFamily="18" charset="0"/>
              </a:rPr>
              <a:t>0</a:t>
            </a:r>
            <a:r>
              <a:rPr lang="en-US" dirty="0">
                <a:cs typeface="Times New Roman" pitchFamily="18" charset="0"/>
              </a:rPr>
              <a:t>, </a:t>
            </a:r>
            <a:r>
              <a:rPr lang="en-US" dirty="0">
                <a:cs typeface="Times New Roman" pitchFamily="18" charset="0"/>
                <a:sym typeface="Symbol" pitchFamily="18" charset="2"/>
              </a:rPr>
              <a:t></a:t>
            </a:r>
            <a:r>
              <a:rPr lang="en-US" dirty="0">
                <a:cs typeface="Times New Roman" pitchFamily="18" charset="0"/>
              </a:rPr>
              <a:t>0.2–0.9</a:t>
            </a:r>
          </a:p>
          <a:p>
            <a:pPr marL="1219200" lvl="2" indent="-304800">
              <a:lnSpc>
                <a:spcPct val="90000"/>
              </a:lnSpc>
            </a:pPr>
            <a:r>
              <a:rPr lang="en-US" dirty="0">
                <a:solidFill>
                  <a:srgbClr val="008000"/>
                </a:solidFill>
                <a:cs typeface="Times New Roman" pitchFamily="18" charset="0"/>
              </a:rPr>
              <a:t>What densities are achieved? </a:t>
            </a:r>
          </a:p>
          <a:p>
            <a:pPr marL="1219200" lvl="2" indent="-304800">
              <a:lnSpc>
                <a:spcPct val="90000"/>
              </a:lnSpc>
            </a:pPr>
            <a:r>
              <a:rPr lang="en-US" dirty="0">
                <a:solidFill>
                  <a:srgbClr val="008000"/>
                </a:solidFill>
                <a:cs typeface="Times New Roman" pitchFamily="18" charset="0"/>
              </a:rPr>
              <a:t>What is the stored energy in the shock?</a:t>
            </a:r>
          </a:p>
          <a:p>
            <a:pPr marL="1219200" lvl="2" indent="-304800">
              <a:lnSpc>
                <a:spcPct val="90000"/>
              </a:lnSpc>
            </a:pPr>
            <a:r>
              <a:rPr lang="en-US" dirty="0">
                <a:solidFill>
                  <a:srgbClr val="008000"/>
                </a:solidFill>
                <a:cs typeface="Times New Roman" pitchFamily="18" charset="0"/>
              </a:rPr>
              <a:t>What is the neutrino emission from the proto-neutron star?</a:t>
            </a:r>
          </a:p>
          <a:p>
            <a:pPr marL="762000" lvl="1" indent="-304800">
              <a:lnSpc>
                <a:spcPct val="90000"/>
              </a:lnSpc>
            </a:pPr>
            <a:r>
              <a:rPr lang="en-US" dirty="0">
                <a:cs typeface="Times New Roman" pitchFamily="18" charset="0"/>
              </a:rPr>
              <a:t>Clustered matter outside shock radius – mixed phase of nucleons and nuclear drops  -  nuclei: </a:t>
            </a:r>
            <a:r>
              <a:rPr lang="en-US" dirty="0">
                <a:cs typeface="Times New Roman" pitchFamily="18" charset="0"/>
                <a:sym typeface="Symbol" pitchFamily="18" charset="2"/>
              </a:rPr>
              <a:t></a:t>
            </a:r>
            <a:r>
              <a:rPr lang="en-US" dirty="0">
                <a:cs typeface="Times New Roman" pitchFamily="18" charset="0"/>
              </a:rPr>
              <a:t>&lt;</a:t>
            </a:r>
            <a:r>
              <a:rPr lang="en-US" dirty="0">
                <a:cs typeface="Times New Roman" pitchFamily="18" charset="0"/>
                <a:sym typeface="Symbol" pitchFamily="18" charset="2"/>
              </a:rPr>
              <a:t></a:t>
            </a:r>
            <a:r>
              <a:rPr lang="en-US" baseline="-30000" dirty="0">
                <a:cs typeface="Times New Roman" pitchFamily="18" charset="0"/>
              </a:rPr>
              <a:t>0</a:t>
            </a:r>
            <a:r>
              <a:rPr lang="en-US" dirty="0">
                <a:cs typeface="Times New Roman" pitchFamily="18" charset="0"/>
              </a:rPr>
              <a:t>, </a:t>
            </a:r>
            <a:r>
              <a:rPr lang="en-US" dirty="0">
                <a:cs typeface="Times New Roman" pitchFamily="18" charset="0"/>
                <a:sym typeface="Symbol" pitchFamily="18" charset="2"/>
              </a:rPr>
              <a:t></a:t>
            </a:r>
            <a:r>
              <a:rPr lang="en-US" dirty="0">
                <a:cs typeface="Times New Roman" pitchFamily="18" charset="0"/>
              </a:rPr>
              <a:t>0.3–0.5</a:t>
            </a:r>
          </a:p>
          <a:p>
            <a:pPr marL="1219200" lvl="2" indent="-304800">
              <a:lnSpc>
                <a:spcPct val="90000"/>
              </a:lnSpc>
            </a:pPr>
            <a:r>
              <a:rPr lang="en-US" dirty="0">
                <a:solidFill>
                  <a:srgbClr val="008000"/>
                </a:solidFill>
                <a:cs typeface="Times New Roman" pitchFamily="18" charset="0"/>
              </a:rPr>
              <a:t>How much energy is dissipated in vaporizing the drops during the explosion?</a:t>
            </a:r>
          </a:p>
          <a:p>
            <a:pPr marL="1219200" lvl="2" indent="-304800">
              <a:lnSpc>
                <a:spcPct val="90000"/>
              </a:lnSpc>
            </a:pPr>
            <a:r>
              <a:rPr lang="en-US" dirty="0">
                <a:solidFill>
                  <a:srgbClr val="008000"/>
                </a:solidFill>
                <a:cs typeface="Times New Roman" pitchFamily="18" charset="0"/>
              </a:rPr>
              <a:t>What is the nature of the matter that interacts and traps the neutrinos?</a:t>
            </a:r>
          </a:p>
          <a:p>
            <a:pPr marL="1219200" lvl="2" indent="-304800">
              <a:lnSpc>
                <a:spcPct val="90000"/>
              </a:lnSpc>
            </a:pPr>
            <a:r>
              <a:rPr lang="en-US" dirty="0">
                <a:solidFill>
                  <a:srgbClr val="008000"/>
                </a:solidFill>
                <a:cs typeface="Times New Roman" pitchFamily="18" charset="0"/>
              </a:rPr>
              <a:t>What are the seed nuclei that are present at the beginning of r-process which makes roughly half of the elements</a:t>
            </a:r>
            <a:r>
              <a:rPr lang="en-US" dirty="0" smtClean="0">
                <a:solidFill>
                  <a:srgbClr val="008000"/>
                </a:solidFill>
                <a:cs typeface="Times New Roman" pitchFamily="18" charset="0"/>
              </a:rPr>
              <a:t>?</a:t>
            </a:r>
          </a:p>
          <a:p>
            <a:pPr marL="419100" indent="-304800">
              <a:lnSpc>
                <a:spcPct val="90000"/>
              </a:lnSpc>
            </a:pPr>
            <a:r>
              <a:rPr lang="en-US" dirty="0" smtClean="0">
                <a:solidFill>
                  <a:schemeClr val="accent6"/>
                </a:solidFill>
                <a:cs typeface="Times New Roman" pitchFamily="18" charset="0"/>
              </a:rPr>
              <a:t>Supernova calculations require </a:t>
            </a:r>
            <a:r>
              <a:rPr lang="en-US" dirty="0" smtClean="0">
                <a:solidFill>
                  <a:schemeClr val="accent6"/>
                </a:solidFill>
                <a:cs typeface="Times New Roman" pitchFamily="18" charset="0"/>
                <a:sym typeface="Symbol"/>
              </a:rPr>
              <a:t>(,T,) at all values of , T,</a:t>
            </a:r>
          </a:p>
          <a:p>
            <a:pPr marL="819150" lvl="1" indent="-304800">
              <a:lnSpc>
                <a:spcPct val="90000"/>
              </a:lnSpc>
            </a:pPr>
            <a:endParaRPr lang="en-US" dirty="0">
              <a:solidFill>
                <a:schemeClr val="accent6"/>
              </a:solidFill>
              <a:cs typeface="Times New Roman" pitchFamily="18" charset="0"/>
            </a:endParaRPr>
          </a:p>
          <a:p>
            <a:pPr>
              <a:lnSpc>
                <a:spcPct val="90000"/>
              </a:lnSpc>
              <a:buFontTx/>
              <a:buAutoNum type="arabicPeriod"/>
            </a:pPr>
            <a:endParaRPr lang="en-US" dirty="0">
              <a:solidFill>
                <a:schemeClr val="accent6"/>
              </a:solidFill>
            </a:endParaRPr>
          </a:p>
        </p:txBody>
      </p:sp>
      <p:sp>
        <p:nvSpPr>
          <p:cNvPr id="570372" name="Text Box 4">
            <a:hlinkClick r:id="" action="ppaction://hlinkshowjump?jump=firstslide"/>
          </p:cNvPr>
          <p:cNvSpPr txBox="1">
            <a:spLocks noChangeArrowheads="1"/>
          </p:cNvSpPr>
          <p:nvPr/>
        </p:nvSpPr>
        <p:spPr bwMode="auto">
          <a:xfrm>
            <a:off x="8451850" y="6400800"/>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rPr>
              <a: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ln/>
        </p:spPr>
        <p:txBody>
          <a:bodyPr/>
          <a:lstStyle/>
          <a:p>
            <a:r>
              <a:rPr lang="en-US"/>
              <a:t>Summary of last lecture</a:t>
            </a:r>
          </a:p>
        </p:txBody>
      </p:sp>
      <p:sp>
        <p:nvSpPr>
          <p:cNvPr id="623619" name="Rectangle 3"/>
          <p:cNvSpPr>
            <a:spLocks noGrp="1" noChangeArrowheads="1"/>
          </p:cNvSpPr>
          <p:nvPr>
            <p:ph type="body" idx="1"/>
          </p:nvPr>
        </p:nvSpPr>
        <p:spPr>
          <a:xfrm>
            <a:off x="476250" y="1492250"/>
            <a:ext cx="8270875" cy="4953000"/>
          </a:xfrm>
        </p:spPr>
        <p:txBody>
          <a:bodyPr/>
          <a:lstStyle/>
          <a:p>
            <a:r>
              <a:rPr lang="en-US" dirty="0"/>
              <a:t>The EOS describes the macroscopic response of nuclear matter and finite nuclei.</a:t>
            </a:r>
          </a:p>
          <a:p>
            <a:pPr lvl="1"/>
            <a:endParaRPr lang="en-US" dirty="0"/>
          </a:p>
          <a:p>
            <a:pPr lvl="1"/>
            <a:endParaRPr lang="en-US" dirty="0"/>
          </a:p>
          <a:p>
            <a:pPr lvl="1"/>
            <a:r>
              <a:rPr lang="en-US" dirty="0"/>
              <a:t>It can be calculated by various techniques. </a:t>
            </a:r>
            <a:r>
              <a:rPr lang="en-US" dirty="0" err="1"/>
              <a:t>Skyrme</a:t>
            </a:r>
            <a:r>
              <a:rPr lang="en-US" dirty="0"/>
              <a:t> parameterizations are a relatively easy and flexible way to do so. .</a:t>
            </a:r>
          </a:p>
          <a:p>
            <a:pPr lvl="1"/>
            <a:r>
              <a:rPr lang="en-US" dirty="0"/>
              <a:t>The high density behavior and the behavior at large isospin asymmetries of the EOS are not well constrained.</a:t>
            </a:r>
          </a:p>
          <a:p>
            <a:r>
              <a:rPr lang="en-US" dirty="0"/>
              <a:t>The behavior at large isospin asymmetries is described by the symmetry energy. </a:t>
            </a:r>
          </a:p>
          <a:p>
            <a:pPr lvl="1"/>
            <a:r>
              <a:rPr lang="en-US" dirty="0"/>
              <a:t>The symmetry energy has a profound influence on neutron star properties: stellar radii, maximum masses, cooling of proto-neutron stars, phases in the stellar interior, etc. </a:t>
            </a:r>
            <a:endParaRPr lang="en-US" dirty="0" smtClean="0"/>
          </a:p>
        </p:txBody>
      </p:sp>
      <p:sp>
        <p:nvSpPr>
          <p:cNvPr id="623620" name="Rectangle 4"/>
          <p:cNvSpPr>
            <a:spLocks noChangeArrowheads="1"/>
          </p:cNvSpPr>
          <p:nvPr/>
        </p:nvSpPr>
        <p:spPr bwMode="auto">
          <a:xfrm>
            <a:off x="954088" y="1930400"/>
            <a:ext cx="7019925" cy="382588"/>
          </a:xfrm>
          <a:prstGeom prst="rect">
            <a:avLst/>
          </a:prstGeom>
          <a:solidFill>
            <a:srgbClr val="CCFFFF"/>
          </a:solidFill>
          <a:ln w="9525">
            <a:noFill/>
            <a:miter lim="800000"/>
            <a:headEnd/>
            <a:tailEnd/>
          </a:ln>
          <a:effectLst>
            <a:outerShdw dist="107763" dir="2700000" algn="ctr" rotWithShape="0">
              <a:schemeClr val="bg2"/>
            </a:outerShdw>
          </a:effectLst>
        </p:spPr>
        <p:txBody>
          <a:bodyPr/>
          <a:lstStyle/>
          <a:p>
            <a:pPr marL="342900" indent="-342900" algn="ctr">
              <a:spcBef>
                <a:spcPct val="50000"/>
              </a:spcBef>
              <a:buFontTx/>
              <a:buNone/>
            </a:pPr>
            <a:r>
              <a:rPr lang="en-US">
                <a:sym typeface="Symbol" pitchFamily="18" charset="2"/>
              </a:rPr>
              <a:t></a:t>
            </a:r>
            <a:r>
              <a:rPr lang="en-US"/>
              <a:t>(</a:t>
            </a:r>
            <a:r>
              <a:rPr lang="en-US">
                <a:sym typeface="Symbol" pitchFamily="18" charset="2"/>
              </a:rPr>
              <a:t>,0,) = </a:t>
            </a:r>
            <a:r>
              <a:rPr lang="en-US"/>
              <a:t>(</a:t>
            </a:r>
            <a:r>
              <a:rPr lang="en-US">
                <a:sym typeface="Symbol" pitchFamily="18" charset="2"/>
              </a:rPr>
              <a:t>,0,0) + </a:t>
            </a:r>
            <a:r>
              <a:rPr lang="en-US">
                <a:solidFill>
                  <a:srgbClr val="CC00CC"/>
                </a:solidFill>
                <a:latin typeface="Symbol" pitchFamily="18" charset="2"/>
                <a:sym typeface="Symbol" pitchFamily="18" charset="2"/>
              </a:rPr>
              <a:t>d</a:t>
            </a:r>
            <a:r>
              <a:rPr lang="en-US" baseline="30000">
                <a:solidFill>
                  <a:srgbClr val="CC00CC"/>
                </a:solidFill>
                <a:sym typeface="Symbol" pitchFamily="18" charset="2"/>
              </a:rPr>
              <a:t>2</a:t>
            </a:r>
            <a:r>
              <a:rPr lang="en-US">
                <a:solidFill>
                  <a:srgbClr val="CC00CC"/>
                </a:solidFill>
                <a:sym typeface="Symbol" pitchFamily="18" charset="2"/>
              </a:rPr>
              <a:t>S() ;  </a:t>
            </a:r>
            <a:r>
              <a:rPr lang="en-US">
                <a:latin typeface="Symbol" pitchFamily="18" charset="2"/>
                <a:sym typeface="Symbol" pitchFamily="18" charset="2"/>
              </a:rPr>
              <a:t>d</a:t>
            </a:r>
            <a:r>
              <a:rPr lang="en-US">
                <a:sym typeface="Symbol" pitchFamily="18" charset="2"/>
              </a:rPr>
              <a:t> = (</a:t>
            </a:r>
            <a:r>
              <a:rPr lang="en-US" baseline="-25000">
                <a:sym typeface="Symbol" pitchFamily="18" charset="2"/>
              </a:rPr>
              <a:t>n</a:t>
            </a:r>
            <a:r>
              <a:rPr lang="en-US">
                <a:sym typeface="Symbol" pitchFamily="18" charset="2"/>
              </a:rPr>
              <a:t>- </a:t>
            </a:r>
            <a:r>
              <a:rPr lang="en-US" baseline="-25000">
                <a:sym typeface="Symbol" pitchFamily="18" charset="2"/>
              </a:rPr>
              <a:t>p</a:t>
            </a:r>
            <a:r>
              <a:rPr lang="en-US">
                <a:sym typeface="Symbol" pitchFamily="18" charset="2"/>
              </a:rPr>
              <a:t>)/ (</a:t>
            </a:r>
            <a:r>
              <a:rPr lang="en-US" baseline="-25000">
                <a:sym typeface="Symbol" pitchFamily="18" charset="2"/>
              </a:rPr>
              <a:t>n</a:t>
            </a:r>
            <a:r>
              <a:rPr lang="en-US">
                <a:sym typeface="Symbol" pitchFamily="18" charset="2"/>
              </a:rPr>
              <a:t>+ </a:t>
            </a:r>
            <a:r>
              <a:rPr lang="en-US" baseline="-25000">
                <a:sym typeface="Symbol" pitchFamily="18" charset="2"/>
              </a:rPr>
              <a:t>p</a:t>
            </a:r>
            <a:r>
              <a:rPr lang="en-US">
                <a:sym typeface="Symbol" pitchFamily="18" charset="2"/>
              </a:rPr>
              <a:t>) = (N-Z)/A</a:t>
            </a:r>
          </a:p>
        </p:txBody>
      </p:sp>
      <p:sp>
        <p:nvSpPr>
          <p:cNvPr id="623621" name="Text Box 5">
            <a:hlinkClick r:id="" action="ppaction://hlinkshowjump?jump=firstslide"/>
          </p:cNvPr>
          <p:cNvSpPr txBox="1">
            <a:spLocks noChangeArrowheads="1"/>
          </p:cNvSpPr>
          <p:nvPr/>
        </p:nvSpPr>
        <p:spPr bwMode="auto">
          <a:xfrm>
            <a:off x="8202613" y="4964113"/>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hlinkClick r:id="" action="ppaction://hlinkshowjump?jump=firstslide"/>
              </a:rPr>
              <a:t>O</a:t>
            </a:r>
            <a:endParaRPr lang="en-US" sz="2400" dirty="0">
              <a:solidFill>
                <a:srgbClr val="FF0000"/>
              </a:solidFill>
            </a:endParaRPr>
          </a:p>
        </p:txBody>
      </p:sp>
      <p:sp>
        <p:nvSpPr>
          <p:cNvPr id="6" name="Text Box 4">
            <a:hlinkClick r:id="" action="ppaction://hlinkshowjump?jump=firstslide"/>
          </p:cNvPr>
          <p:cNvSpPr txBox="1">
            <a:spLocks noChangeArrowheads="1"/>
          </p:cNvSpPr>
          <p:nvPr/>
        </p:nvSpPr>
        <p:spPr bwMode="auto">
          <a:xfrm>
            <a:off x="8451850" y="6400800"/>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hlinkClick r:id="" action="ppaction://hlinkshowjump?jump=firstslide"/>
              </a:rPr>
              <a:t>O</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55625" y="198438"/>
            <a:ext cx="7772400" cy="598487"/>
          </a:xfrm>
          <a:prstGeom prst="rect">
            <a:avLst/>
          </a:prstGeom>
          <a:gradFill flip="none" rotWithShape="1">
            <a:gsLst>
              <a:gs pos="0">
                <a:srgbClr val="8488C4"/>
              </a:gs>
              <a:gs pos="53000">
                <a:srgbClr val="D4DEFF"/>
              </a:gs>
              <a:gs pos="83000">
                <a:srgbClr val="D4DEFF"/>
              </a:gs>
              <a:gs pos="100000">
                <a:srgbClr val="96AB94"/>
              </a:gs>
            </a:gsLst>
            <a:lin ang="5400000" scaled="0"/>
            <a:tileRect/>
          </a:gra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CC00CC"/>
                </a:solidFill>
                <a:effectLst/>
                <a:uLnTx/>
                <a:uFillTx/>
                <a:latin typeface="+mj-lt"/>
                <a:ea typeface="+mj-ea"/>
                <a:cs typeface="+mj-cs"/>
              </a:rPr>
              <a:t>EOS, Symmetry Energy and Neutron Stars</a:t>
            </a:r>
            <a:endParaRPr kumimoji="0" lang="en-US" sz="2800" b="0" i="0" u="none" strike="noStrike" kern="0" cap="none" spc="0" normalizeH="0" baseline="0" noProof="0" dirty="0">
              <a:ln>
                <a:noFill/>
              </a:ln>
              <a:solidFill>
                <a:srgbClr val="CC00CC"/>
              </a:solidFill>
              <a:effectLst/>
              <a:uLnTx/>
              <a:uFillTx/>
              <a:latin typeface="+mj-lt"/>
              <a:ea typeface="+mj-ea"/>
              <a:cs typeface="+mj-cs"/>
            </a:endParaRPr>
          </a:p>
        </p:txBody>
      </p:sp>
      <p:sp>
        <p:nvSpPr>
          <p:cNvPr id="6" name="Rectangle 3"/>
          <p:cNvSpPr txBox="1">
            <a:spLocks noChangeArrowheads="1"/>
          </p:cNvSpPr>
          <p:nvPr/>
        </p:nvSpPr>
        <p:spPr>
          <a:xfrm>
            <a:off x="127000" y="1206500"/>
            <a:ext cx="3479800" cy="5346700"/>
          </a:xfrm>
          <a:prstGeom prst="rect">
            <a:avLst/>
          </a:prstGeom>
          <a:solidFill>
            <a:srgbClr val="FFFF99"/>
          </a:solidFill>
          <a:effectLst>
            <a:innerShdw blurRad="63500" dist="50800" dir="2700000">
              <a:prstClr val="black">
                <a:alpha val="50000"/>
              </a:prstClr>
            </a:innerShdw>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chemeClr val="accent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Neutron star stability against gravitational collapse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Stellar density profile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Internal structure: occurrence of various phases.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Observational consequences: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B050"/>
                </a:solidFill>
                <a:effectLst/>
                <a:uLnTx/>
                <a:uFillTx/>
                <a:latin typeface="+mn-lt"/>
              </a:rPr>
              <a:t>Cooling rates of proto-neutron stars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B050"/>
                </a:solidFill>
                <a:effectLst/>
                <a:uLnTx/>
                <a:uFillTx/>
                <a:latin typeface="+mn-lt"/>
              </a:rPr>
              <a:t>Cooling rates for X-ray </a:t>
            </a:r>
            <a:r>
              <a:rPr kumimoji="0" lang="en-US" sz="2000" b="0" i="0" u="none" strike="noStrike" kern="0" cap="none" spc="0" normalizeH="0" baseline="0" noProof="0" dirty="0" err="1" smtClean="0">
                <a:ln>
                  <a:noFill/>
                </a:ln>
                <a:solidFill>
                  <a:srgbClr val="00B050"/>
                </a:solidFill>
                <a:effectLst/>
                <a:uLnTx/>
                <a:uFillTx/>
                <a:latin typeface="+mn-lt"/>
              </a:rPr>
              <a:t>bursters</a:t>
            </a:r>
            <a:r>
              <a:rPr kumimoji="0" lang="en-US" sz="2000" b="0" i="0" u="none" strike="noStrike" kern="0" cap="none" spc="0" normalizeH="0" baseline="0" noProof="0" dirty="0" smtClean="0">
                <a:ln>
                  <a:noFill/>
                </a:ln>
                <a:solidFill>
                  <a:srgbClr val="00B050"/>
                </a:solidFill>
                <a:effectLst/>
                <a:uLnTx/>
                <a:uFillTx/>
                <a:latin typeface="+mn-lt"/>
              </a:rPr>
              <a: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Stellar masses, </a:t>
            </a:r>
            <a:r>
              <a:rPr kumimoji="0" lang="en-US" sz="2000" b="0" i="0" u="none" strike="noStrike" kern="0" cap="none" spc="0" normalizeH="0" baseline="0" noProof="0" dirty="0" smtClean="0">
                <a:ln>
                  <a:noFill/>
                </a:ln>
                <a:solidFill>
                  <a:srgbClr val="00B050"/>
                </a:solidFill>
                <a:effectLst/>
                <a:uLnTx/>
                <a:uFillTx/>
                <a:latin typeface="+mn-lt"/>
              </a:rPr>
              <a:t>radii and moments of inertia</a:t>
            </a:r>
            <a:r>
              <a:rPr kumimoji="0" lang="en-US" sz="2000" b="0" i="0" u="none" strike="noStrike" kern="0" cap="none" spc="0" normalizeH="0" baseline="0" noProof="0" dirty="0" smtClean="0">
                <a:ln>
                  <a:noFill/>
                </a:ln>
                <a:solidFill>
                  <a:schemeClr val="tx1"/>
                </a:solidFill>
                <a:effectLst/>
                <a:uLnTx/>
                <a:uFillTx/>
                <a:latin typeface="+mn-lt"/>
              </a:rPr>
              <a: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B050"/>
                </a:solidFill>
                <a:effectLst/>
                <a:uLnTx/>
                <a:uFillTx/>
                <a:latin typeface="+mn-lt"/>
              </a:rPr>
              <a:t>Frequencies of crustal vibrations.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accent2"/>
              </a:solidFill>
              <a:effectLst/>
              <a:uLnTx/>
              <a:uFillTx/>
              <a:latin typeface="+mn-lt"/>
              <a:ea typeface="+mn-ea"/>
              <a:cs typeface="+mn-cs"/>
            </a:endParaRPr>
          </a:p>
        </p:txBody>
      </p:sp>
      <p:pic>
        <p:nvPicPr>
          <p:cNvPr id="7" name="Picture 4" descr="neutron_star_sidebar"/>
          <p:cNvPicPr>
            <a:picLocks noChangeAspect="1" noChangeArrowheads="1"/>
          </p:cNvPicPr>
          <p:nvPr/>
        </p:nvPicPr>
        <p:blipFill>
          <a:blip r:embed="rId2" cstate="print"/>
          <a:srcRect/>
          <a:stretch>
            <a:fillRect/>
          </a:stretch>
        </p:blipFill>
        <p:spPr bwMode="auto">
          <a:xfrm>
            <a:off x="3786188" y="1171575"/>
            <a:ext cx="5180012" cy="4351338"/>
          </a:xfrm>
          <a:prstGeom prst="rect">
            <a:avLst/>
          </a:prstGeom>
          <a:noFill/>
        </p:spPr>
      </p:pic>
      <p:sp>
        <p:nvSpPr>
          <p:cNvPr id="8" name="Text Box 8"/>
          <p:cNvSpPr txBox="1">
            <a:spLocks noChangeArrowheads="1"/>
          </p:cNvSpPr>
          <p:nvPr/>
        </p:nvSpPr>
        <p:spPr bwMode="auto">
          <a:xfrm>
            <a:off x="377825" y="1196975"/>
            <a:ext cx="2848857" cy="461665"/>
          </a:xfrm>
          <a:prstGeom prst="rect">
            <a:avLst/>
          </a:prstGeom>
          <a:noFill/>
          <a:ln w="9525">
            <a:noFill/>
            <a:miter lim="800000"/>
            <a:headEnd/>
            <a:tailEnd/>
          </a:ln>
          <a:effectLst/>
        </p:spPr>
        <p:txBody>
          <a:bodyPr wrap="none">
            <a:spAutoFit/>
          </a:bodyPr>
          <a:lstStyle/>
          <a:p>
            <a:pPr marL="342900" indent="-342900">
              <a:buFontTx/>
              <a:buNone/>
            </a:pPr>
            <a:r>
              <a:rPr lang="en-US" sz="2400" dirty="0" smtClean="0">
                <a:solidFill>
                  <a:srgbClr val="9900FF"/>
                </a:solidFill>
              </a:rPr>
              <a:t>The EOS influences</a:t>
            </a:r>
            <a:r>
              <a:rPr lang="en-US" sz="2400" dirty="0">
                <a:solidFill>
                  <a:srgbClr val="9900FF"/>
                </a:solidFill>
              </a:rPr>
              <a:t>:</a:t>
            </a:r>
          </a:p>
        </p:txBody>
      </p:sp>
      <p:sp>
        <p:nvSpPr>
          <p:cNvPr id="9" name="Rectangle 6"/>
          <p:cNvSpPr>
            <a:spLocks noChangeArrowheads="1"/>
          </p:cNvSpPr>
          <p:nvPr/>
        </p:nvSpPr>
        <p:spPr bwMode="auto">
          <a:xfrm>
            <a:off x="3784600" y="5607050"/>
            <a:ext cx="5194300" cy="1098550"/>
          </a:xfrm>
          <a:prstGeom prst="rect">
            <a:avLst/>
          </a:prstGeom>
          <a:solidFill>
            <a:srgbClr val="FFFFB3"/>
          </a:solidFill>
          <a:ln w="9525">
            <a:noFill/>
            <a:miter lim="800000"/>
            <a:headEnd/>
            <a:tailEnd/>
          </a:ln>
          <a:effectLst>
            <a:outerShdw dist="107763" dir="2700000" algn="ctr" rotWithShape="0">
              <a:schemeClr val="bg2"/>
            </a:outerShdw>
          </a:effectLst>
        </p:spPr>
        <p:txBody>
          <a:bodyPr/>
          <a:lstStyle/>
          <a:p>
            <a:pPr marL="342900" indent="-342900"/>
            <a:r>
              <a:rPr lang="en-US" sz="2000" dirty="0">
                <a:solidFill>
                  <a:schemeClr val="accent2"/>
                </a:solidFill>
              </a:rPr>
              <a:t> </a:t>
            </a:r>
            <a:r>
              <a:rPr lang="en-US" sz="2000" dirty="0" smtClean="0">
                <a:solidFill>
                  <a:schemeClr val="accent2"/>
                </a:solidFill>
              </a:rPr>
              <a:t>Strong motivation for “International X-ray  Observatory” </a:t>
            </a:r>
          </a:p>
          <a:p>
            <a:pPr marL="742950" lvl="1" indent="-285750">
              <a:buFontTx/>
              <a:buChar char="–"/>
            </a:pPr>
            <a:r>
              <a:rPr lang="en-US" dirty="0" smtClean="0"/>
              <a:t>Cost ~ $2B RY: Possible launch date 2020.</a:t>
            </a:r>
            <a:endParaRPr lang="en-US" dirty="0"/>
          </a:p>
        </p:txBody>
      </p:sp>
      <p:grpSp>
        <p:nvGrpSpPr>
          <p:cNvPr id="10" name="Group 13"/>
          <p:cNvGrpSpPr/>
          <p:nvPr/>
        </p:nvGrpSpPr>
        <p:grpSpPr>
          <a:xfrm>
            <a:off x="930728" y="4991100"/>
            <a:ext cx="3154682" cy="764722"/>
            <a:chOff x="901700" y="4991100"/>
            <a:chExt cx="3154682" cy="764722"/>
          </a:xfrm>
        </p:grpSpPr>
        <p:sp>
          <p:nvSpPr>
            <p:cNvPr id="11" name="Rectangle 10"/>
            <p:cNvSpPr/>
            <p:nvPr/>
          </p:nvSpPr>
          <p:spPr bwMode="auto">
            <a:xfrm>
              <a:off x="901700" y="4991100"/>
              <a:ext cx="2565400" cy="5207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2" name="Right Arrow 11"/>
            <p:cNvSpPr/>
            <p:nvPr/>
          </p:nvSpPr>
          <p:spPr bwMode="auto">
            <a:xfrm rot="13206332">
              <a:off x="3214029" y="5433924"/>
              <a:ext cx="842353" cy="32189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grpSp>
      <p:sp>
        <p:nvSpPr>
          <p:cNvPr id="13" name="TextBox 12"/>
          <p:cNvSpPr txBox="1"/>
          <p:nvPr/>
        </p:nvSpPr>
        <p:spPr>
          <a:xfrm>
            <a:off x="609601" y="6168575"/>
            <a:ext cx="2982548" cy="369332"/>
          </a:xfrm>
          <a:prstGeom prst="rect">
            <a:avLst/>
          </a:prstGeom>
          <a:noFill/>
        </p:spPr>
        <p:txBody>
          <a:bodyPr wrap="none" rtlCol="0">
            <a:spAutoFit/>
          </a:bodyPr>
          <a:lstStyle/>
          <a:p>
            <a:pPr>
              <a:buNone/>
            </a:pPr>
            <a:r>
              <a:rPr lang="en-US" dirty="0" smtClean="0">
                <a:solidFill>
                  <a:srgbClr val="00B050"/>
                </a:solidFill>
              </a:rPr>
              <a:t>(mainly the symmetry energy)</a:t>
            </a:r>
            <a:endParaRPr lang="en-US"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190500" y="3556000"/>
            <a:ext cx="4064000" cy="2933700"/>
          </a:xfrm>
          <a:prstGeom prst="rect">
            <a:avLst/>
          </a:prstGeom>
          <a:solidFill>
            <a:schemeClr val="accent3">
              <a:lumMod val="85000"/>
            </a:schemeClr>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48546" name="Rectangle 2"/>
          <p:cNvSpPr>
            <a:spLocks noGrp="1" noChangeArrowheads="1"/>
          </p:cNvSpPr>
          <p:nvPr>
            <p:ph type="title"/>
          </p:nvPr>
        </p:nvSpPr>
        <p:spPr>
          <a:xfrm>
            <a:off x="609600" y="214313"/>
            <a:ext cx="7772400" cy="500062"/>
          </a:xfrm>
          <a:ln/>
        </p:spPr>
        <p:txBody>
          <a:bodyPr/>
          <a:lstStyle/>
          <a:p>
            <a:r>
              <a:rPr lang="en-US" dirty="0" smtClean="0"/>
              <a:t>Sensitivity of the radius to the EoS </a:t>
            </a:r>
            <a:endParaRPr lang="en-US" dirty="0"/>
          </a:p>
        </p:txBody>
      </p:sp>
      <p:sp>
        <p:nvSpPr>
          <p:cNvPr id="748547" name="Rectangle 3"/>
          <p:cNvSpPr>
            <a:spLocks noGrp="1" noChangeArrowheads="1"/>
          </p:cNvSpPr>
          <p:nvPr>
            <p:ph type="body" sz="half" idx="1"/>
          </p:nvPr>
        </p:nvSpPr>
        <p:spPr>
          <a:xfrm>
            <a:off x="4792663" y="5035550"/>
            <a:ext cx="4108450" cy="1620838"/>
          </a:xfrm>
        </p:spPr>
        <p:txBody>
          <a:bodyPr/>
          <a:lstStyle/>
          <a:p>
            <a:pPr>
              <a:lnSpc>
                <a:spcPct val="90000"/>
              </a:lnSpc>
            </a:pPr>
            <a:r>
              <a:rPr lang="en-US" sz="1800" dirty="0"/>
              <a:t>These equations of state differ only in their density dependent symmetry terms.</a:t>
            </a:r>
          </a:p>
          <a:p>
            <a:pPr>
              <a:lnSpc>
                <a:spcPct val="90000"/>
              </a:lnSpc>
            </a:pPr>
            <a:r>
              <a:rPr lang="en-US" sz="1800" dirty="0"/>
              <a:t>Idea is to measure the radii of neutron stars of different masses and constrain the EOS (integral constraint)</a:t>
            </a:r>
          </a:p>
        </p:txBody>
      </p:sp>
      <p:pic>
        <p:nvPicPr>
          <p:cNvPr id="748549" name="Picture 5" descr="neut_rad"/>
          <p:cNvPicPr>
            <a:picLocks noChangeAspect="1" noChangeArrowheads="1"/>
          </p:cNvPicPr>
          <p:nvPr/>
        </p:nvPicPr>
        <p:blipFill>
          <a:blip r:embed="rId4" cstate="print"/>
          <a:srcRect/>
          <a:stretch>
            <a:fillRect/>
          </a:stretch>
        </p:blipFill>
        <p:spPr bwMode="auto">
          <a:xfrm>
            <a:off x="5353050" y="1368425"/>
            <a:ext cx="2487613" cy="2803525"/>
          </a:xfrm>
          <a:prstGeom prst="rect">
            <a:avLst/>
          </a:prstGeom>
          <a:noFill/>
        </p:spPr>
      </p:pic>
      <p:graphicFrame>
        <p:nvGraphicFramePr>
          <p:cNvPr id="748550" name="Object 6"/>
          <p:cNvGraphicFramePr>
            <a:graphicFrameLocks noChangeAspect="1"/>
          </p:cNvGraphicFramePr>
          <p:nvPr/>
        </p:nvGraphicFramePr>
        <p:xfrm>
          <a:off x="4916488" y="4281488"/>
          <a:ext cx="4003675" cy="484187"/>
        </p:xfrm>
        <a:graphic>
          <a:graphicData uri="http://schemas.openxmlformats.org/presentationml/2006/ole">
            <p:oleObj spid="_x0000_s638978" name="Equation" r:id="rId5" imgW="1993680" imgH="241200" progId="Equation.3">
              <p:embed/>
            </p:oleObj>
          </a:graphicData>
        </a:graphic>
      </p:graphicFrame>
      <p:sp>
        <p:nvSpPr>
          <p:cNvPr id="748551" name="Text Box 7"/>
          <p:cNvSpPr txBox="1">
            <a:spLocks noChangeArrowheads="1"/>
          </p:cNvSpPr>
          <p:nvPr/>
        </p:nvSpPr>
        <p:spPr bwMode="auto">
          <a:xfrm>
            <a:off x="4911725" y="803275"/>
            <a:ext cx="2515432" cy="461665"/>
          </a:xfrm>
          <a:prstGeom prst="rect">
            <a:avLst/>
          </a:prstGeom>
          <a:noFill/>
          <a:ln w="9525">
            <a:noFill/>
            <a:miter lim="800000"/>
            <a:headEnd/>
            <a:tailEnd/>
          </a:ln>
          <a:effectLst/>
        </p:spPr>
        <p:txBody>
          <a:bodyPr wrap="none">
            <a:spAutoFit/>
          </a:bodyPr>
          <a:lstStyle/>
          <a:p>
            <a:pPr>
              <a:spcBef>
                <a:spcPct val="0"/>
              </a:spcBef>
              <a:buFontTx/>
              <a:buNone/>
            </a:pPr>
            <a:r>
              <a:rPr lang="en-US" sz="2400" dirty="0">
                <a:solidFill>
                  <a:schemeClr val="accent2"/>
                </a:solidFill>
              </a:rPr>
              <a:t>Neutron star </a:t>
            </a:r>
            <a:r>
              <a:rPr lang="en-US" sz="2400" dirty="0" smtClean="0">
                <a:solidFill>
                  <a:schemeClr val="accent2"/>
                </a:solidFill>
              </a:rPr>
              <a:t>radii :</a:t>
            </a:r>
            <a:endParaRPr lang="en-US" sz="2400" dirty="0">
              <a:solidFill>
                <a:schemeClr val="accent2"/>
              </a:solidFill>
            </a:endParaRPr>
          </a:p>
        </p:txBody>
      </p:sp>
      <p:sp>
        <p:nvSpPr>
          <p:cNvPr id="748554" name="Text Box 10"/>
          <p:cNvSpPr txBox="1">
            <a:spLocks noChangeArrowheads="1"/>
          </p:cNvSpPr>
          <p:nvPr/>
        </p:nvSpPr>
        <p:spPr bwMode="auto">
          <a:xfrm>
            <a:off x="5046663" y="3665538"/>
            <a:ext cx="298450" cy="366712"/>
          </a:xfrm>
          <a:prstGeom prst="rect">
            <a:avLst/>
          </a:prstGeom>
          <a:noFill/>
          <a:ln w="9525">
            <a:noFill/>
            <a:miter lim="800000"/>
            <a:headEnd/>
            <a:tailEnd/>
          </a:ln>
          <a:effectLst/>
        </p:spPr>
        <p:txBody>
          <a:bodyPr wrap="none">
            <a:spAutoFit/>
          </a:bodyPr>
          <a:lstStyle/>
          <a:p>
            <a:pPr>
              <a:buFontTx/>
              <a:buNone/>
            </a:pPr>
            <a:r>
              <a:rPr lang="en-US"/>
              <a:t>0</a:t>
            </a:r>
          </a:p>
        </p:txBody>
      </p:sp>
      <p:sp>
        <p:nvSpPr>
          <p:cNvPr id="748555" name="Text Box 11"/>
          <p:cNvSpPr txBox="1">
            <a:spLocks noChangeArrowheads="1"/>
          </p:cNvSpPr>
          <p:nvPr/>
        </p:nvSpPr>
        <p:spPr bwMode="auto">
          <a:xfrm>
            <a:off x="4962525" y="3113088"/>
            <a:ext cx="469900" cy="366712"/>
          </a:xfrm>
          <a:prstGeom prst="rect">
            <a:avLst/>
          </a:prstGeom>
          <a:noFill/>
          <a:ln w="9525">
            <a:noFill/>
            <a:miter lim="800000"/>
            <a:headEnd/>
            <a:tailEnd/>
          </a:ln>
          <a:effectLst/>
        </p:spPr>
        <p:txBody>
          <a:bodyPr wrap="none">
            <a:spAutoFit/>
          </a:bodyPr>
          <a:lstStyle/>
          <a:p>
            <a:pPr>
              <a:buFontTx/>
              <a:buNone/>
            </a:pPr>
            <a:r>
              <a:rPr lang="en-US"/>
              <a:t>0.5</a:t>
            </a:r>
          </a:p>
        </p:txBody>
      </p:sp>
      <p:sp>
        <p:nvSpPr>
          <p:cNvPr id="748556" name="Text Box 12"/>
          <p:cNvSpPr txBox="1">
            <a:spLocks noChangeArrowheads="1"/>
          </p:cNvSpPr>
          <p:nvPr/>
        </p:nvSpPr>
        <p:spPr bwMode="auto">
          <a:xfrm>
            <a:off x="4960938" y="2036763"/>
            <a:ext cx="469900" cy="366712"/>
          </a:xfrm>
          <a:prstGeom prst="rect">
            <a:avLst/>
          </a:prstGeom>
          <a:noFill/>
          <a:ln w="9525">
            <a:noFill/>
            <a:miter lim="800000"/>
            <a:headEnd/>
            <a:tailEnd/>
          </a:ln>
          <a:effectLst/>
        </p:spPr>
        <p:txBody>
          <a:bodyPr wrap="none">
            <a:spAutoFit/>
          </a:bodyPr>
          <a:lstStyle/>
          <a:p>
            <a:pPr>
              <a:buFontTx/>
              <a:buNone/>
            </a:pPr>
            <a:r>
              <a:rPr lang="en-US"/>
              <a:t>1.5</a:t>
            </a:r>
          </a:p>
        </p:txBody>
      </p:sp>
      <p:sp>
        <p:nvSpPr>
          <p:cNvPr id="748557" name="Text Box 13"/>
          <p:cNvSpPr txBox="1">
            <a:spLocks noChangeArrowheads="1"/>
          </p:cNvSpPr>
          <p:nvPr/>
        </p:nvSpPr>
        <p:spPr bwMode="auto">
          <a:xfrm>
            <a:off x="5033963" y="1457325"/>
            <a:ext cx="298450" cy="366713"/>
          </a:xfrm>
          <a:prstGeom prst="rect">
            <a:avLst/>
          </a:prstGeom>
          <a:noFill/>
          <a:ln w="9525">
            <a:noFill/>
            <a:miter lim="800000"/>
            <a:headEnd/>
            <a:tailEnd/>
          </a:ln>
          <a:effectLst/>
        </p:spPr>
        <p:txBody>
          <a:bodyPr wrap="none">
            <a:spAutoFit/>
          </a:bodyPr>
          <a:lstStyle/>
          <a:p>
            <a:pPr>
              <a:buFontTx/>
              <a:buNone/>
            </a:pPr>
            <a:r>
              <a:rPr lang="en-US"/>
              <a:t>2</a:t>
            </a:r>
          </a:p>
        </p:txBody>
      </p:sp>
      <p:sp>
        <p:nvSpPr>
          <p:cNvPr id="748558" name="Text Box 14"/>
          <p:cNvSpPr txBox="1">
            <a:spLocks noChangeArrowheads="1"/>
          </p:cNvSpPr>
          <p:nvPr/>
        </p:nvSpPr>
        <p:spPr bwMode="auto">
          <a:xfrm rot="5400000">
            <a:off x="6688138" y="2497138"/>
            <a:ext cx="2622550" cy="304800"/>
          </a:xfrm>
          <a:prstGeom prst="rect">
            <a:avLst/>
          </a:prstGeom>
          <a:noFill/>
          <a:ln w="9525">
            <a:noFill/>
            <a:miter lim="800000"/>
            <a:headEnd/>
            <a:tailEnd/>
          </a:ln>
          <a:effectLst/>
        </p:spPr>
        <p:txBody>
          <a:bodyPr wrap="none">
            <a:spAutoFit/>
          </a:bodyPr>
          <a:lstStyle/>
          <a:p>
            <a:pPr>
              <a:buFontTx/>
              <a:buNone/>
            </a:pPr>
            <a:r>
              <a:rPr lang="en-US" sz="1400"/>
              <a:t>Lattimer , Ap. J., 550, 426 (2001).</a:t>
            </a:r>
          </a:p>
        </p:txBody>
      </p:sp>
      <p:sp>
        <p:nvSpPr>
          <p:cNvPr id="748561" name="Rectangle 17"/>
          <p:cNvSpPr>
            <a:spLocks noChangeArrowheads="1"/>
          </p:cNvSpPr>
          <p:nvPr/>
        </p:nvSpPr>
        <p:spPr bwMode="auto">
          <a:xfrm>
            <a:off x="6896100" y="1800225"/>
            <a:ext cx="1390650" cy="228600"/>
          </a:xfrm>
          <a:prstGeom prst="rect">
            <a:avLst/>
          </a:prstGeom>
          <a:solidFill>
            <a:schemeClr val="bg1"/>
          </a:solidFill>
          <a:ln w="9525">
            <a:noFill/>
            <a:miter lim="800000"/>
            <a:headEnd/>
            <a:tailEnd/>
          </a:ln>
          <a:effectLst/>
        </p:spPr>
        <p:txBody>
          <a:bodyPr wrap="none" anchor="ctr"/>
          <a:lstStyle/>
          <a:p>
            <a:endParaRPr lang="en-US"/>
          </a:p>
        </p:txBody>
      </p:sp>
      <p:sp>
        <p:nvSpPr>
          <p:cNvPr id="23" name="Text Box 7"/>
          <p:cNvSpPr txBox="1">
            <a:spLocks noChangeArrowheads="1"/>
          </p:cNvSpPr>
          <p:nvPr/>
        </p:nvSpPr>
        <p:spPr bwMode="auto">
          <a:xfrm>
            <a:off x="542925" y="803275"/>
            <a:ext cx="2225930" cy="461665"/>
          </a:xfrm>
          <a:prstGeom prst="rect">
            <a:avLst/>
          </a:prstGeom>
          <a:noFill/>
          <a:ln w="9525">
            <a:noFill/>
            <a:miter lim="800000"/>
            <a:headEnd/>
            <a:tailEnd/>
          </a:ln>
          <a:effectLst/>
        </p:spPr>
        <p:txBody>
          <a:bodyPr wrap="none">
            <a:spAutoFit/>
          </a:bodyPr>
          <a:lstStyle/>
          <a:p>
            <a:pPr>
              <a:spcBef>
                <a:spcPct val="0"/>
              </a:spcBef>
              <a:buFontTx/>
              <a:buNone/>
            </a:pPr>
            <a:r>
              <a:rPr lang="en-US" sz="2400" dirty="0" smtClean="0">
                <a:solidFill>
                  <a:schemeClr val="accent2"/>
                </a:solidFill>
              </a:rPr>
              <a:t>Basic Approach:</a:t>
            </a:r>
            <a:endParaRPr lang="en-US" sz="2400" dirty="0">
              <a:solidFill>
                <a:schemeClr val="accent2"/>
              </a:solidFill>
            </a:endParaRPr>
          </a:p>
        </p:txBody>
      </p:sp>
      <p:graphicFrame>
        <p:nvGraphicFramePr>
          <p:cNvPr id="25" name="Object 24"/>
          <p:cNvGraphicFramePr>
            <a:graphicFrameLocks noChangeAspect="1"/>
          </p:cNvGraphicFramePr>
          <p:nvPr/>
        </p:nvGraphicFramePr>
        <p:xfrm>
          <a:off x="349250" y="3857625"/>
          <a:ext cx="3648075" cy="2022475"/>
        </p:xfrm>
        <a:graphic>
          <a:graphicData uri="http://schemas.openxmlformats.org/presentationml/2006/ole">
            <p:oleObj spid="_x0000_s638979" name="Equation" r:id="rId6" imgW="2908080" imgH="1612800" progId="Equation.DSMT4">
              <p:embed/>
            </p:oleObj>
          </a:graphicData>
        </a:graphic>
      </p:graphicFrame>
      <p:sp>
        <p:nvSpPr>
          <p:cNvPr id="26" name="Rectangle 3"/>
          <p:cNvSpPr txBox="1">
            <a:spLocks noChangeArrowheads="1"/>
          </p:cNvSpPr>
          <p:nvPr/>
        </p:nvSpPr>
        <p:spPr bwMode="auto">
          <a:xfrm>
            <a:off x="169863" y="1320800"/>
            <a:ext cx="3805237" cy="20129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kern="0" dirty="0" smtClean="0">
                <a:solidFill>
                  <a:schemeClr val="accent2"/>
                </a:solidFill>
                <a:latin typeface="+mn-lt"/>
              </a:rPr>
              <a:t>Radius is obtained by inverting and integrating the </a:t>
            </a:r>
            <a:r>
              <a:rPr lang="en-US" kern="0" dirty="0" err="1" smtClean="0">
                <a:solidFill>
                  <a:schemeClr val="accent2"/>
                </a:solidFill>
                <a:latin typeface="+mn-lt"/>
              </a:rPr>
              <a:t>Tolman</a:t>
            </a:r>
            <a:r>
              <a:rPr lang="en-US" kern="0" dirty="0" smtClean="0">
                <a:solidFill>
                  <a:schemeClr val="accent2"/>
                </a:solidFill>
                <a:latin typeface="+mn-lt"/>
              </a:rPr>
              <a:t>-Oppenheimer-</a:t>
            </a:r>
            <a:r>
              <a:rPr lang="en-US" kern="0" dirty="0" err="1" smtClean="0">
                <a:solidFill>
                  <a:schemeClr val="accent2"/>
                </a:solidFill>
                <a:latin typeface="+mn-lt"/>
              </a:rPr>
              <a:t>Volkov</a:t>
            </a:r>
            <a:r>
              <a:rPr lang="en-US" kern="0" dirty="0" smtClean="0">
                <a:solidFill>
                  <a:schemeClr val="accent2"/>
                </a:solidFill>
                <a:latin typeface="+mn-lt"/>
              </a:rPr>
              <a:t> Equation. </a:t>
            </a:r>
            <a:endParaRPr kumimoji="0" lang="en-US" sz="1800" b="0" i="0" u="none" strike="noStrike" kern="0" cap="none" spc="0" normalizeH="0" baseline="0" noProof="0" dirty="0" smtClean="0">
              <a:ln>
                <a:noFill/>
              </a:ln>
              <a:solidFill>
                <a:schemeClr val="accent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accent2"/>
                </a:solidFill>
                <a:effectLst/>
                <a:uLnTx/>
                <a:uFillTx/>
                <a:latin typeface="+mn-lt"/>
                <a:ea typeface="+mn-ea"/>
                <a:cs typeface="+mn-cs"/>
              </a:rPr>
              <a:t>P</a:t>
            </a:r>
            <a:r>
              <a:rPr kumimoji="0" lang="en-US" sz="1800" b="0" i="0" u="none" strike="noStrike" kern="0" cap="none" spc="0" normalizeH="0" noProof="0" dirty="0" smtClean="0">
                <a:ln>
                  <a:noFill/>
                </a:ln>
                <a:solidFill>
                  <a:schemeClr val="accent2"/>
                </a:solidFill>
                <a:effectLst/>
                <a:uLnTx/>
                <a:uFillTx/>
                <a:latin typeface="+mn-lt"/>
                <a:ea typeface="+mn-ea"/>
                <a:cs typeface="+mn-cs"/>
              </a:rPr>
              <a:t> is the pressure, which depends on the </a:t>
            </a:r>
            <a:r>
              <a:rPr kumimoji="0" lang="en-US" sz="1800" b="0" i="0" u="none" strike="noStrike" kern="0" cap="none" spc="0" normalizeH="0" noProof="0" dirty="0" err="1" smtClean="0">
                <a:ln>
                  <a:noFill/>
                </a:ln>
                <a:solidFill>
                  <a:schemeClr val="accent2"/>
                </a:solidFill>
                <a:effectLst/>
                <a:uLnTx/>
                <a:uFillTx/>
                <a:latin typeface="+mn-lt"/>
                <a:ea typeface="+mn-ea"/>
                <a:cs typeface="+mn-cs"/>
              </a:rPr>
              <a:t>EoS</a:t>
            </a:r>
            <a:r>
              <a:rPr kumimoji="0" lang="en-US" sz="1800" b="0" i="0" u="none" strike="noStrike" kern="0" cap="none" spc="0" normalizeH="0" noProof="0" dirty="0" smtClean="0">
                <a:ln>
                  <a:noFill/>
                </a:ln>
                <a:solidFill>
                  <a:schemeClr val="accent2"/>
                </a:solidFill>
                <a:effectLst/>
                <a:uLnTx/>
                <a:uFillTx/>
                <a:latin typeface="+mn-lt"/>
                <a:ea typeface="+mn-ea"/>
                <a:cs typeface="+mn-cs"/>
              </a:rPr>
              <a:t> and Symmetry energy.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kern="0" dirty="0" smtClean="0">
                <a:solidFill>
                  <a:schemeClr val="accent2"/>
                </a:solidFill>
                <a:latin typeface="+mn-lt"/>
              </a:rPr>
              <a:t>Need to take electrons and beta-equilibrium into account</a:t>
            </a:r>
            <a:endParaRPr kumimoji="0" lang="en-US" sz="1800" b="0" i="0" u="none" strike="noStrike" kern="0" cap="none" spc="0" normalizeH="0" noProof="0" dirty="0" smtClean="0">
              <a:ln>
                <a:noFill/>
              </a:ln>
              <a:solidFill>
                <a:schemeClr val="accent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accent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688" name="Object 1024"/>
          <p:cNvGraphicFramePr>
            <a:graphicFrameLocks noChangeAspect="1"/>
          </p:cNvGraphicFramePr>
          <p:nvPr/>
        </p:nvGraphicFramePr>
        <p:xfrm>
          <a:off x="977231" y="1114884"/>
          <a:ext cx="7596187" cy="5075238"/>
        </p:xfrm>
        <a:graphic>
          <a:graphicData uri="http://schemas.openxmlformats.org/presentationml/2006/ole">
            <p:oleObj spid="_x0000_s626688" name="Document" r:id="rId4" imgW="6086520" imgH="4064040" progId="Word.Document.8">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starvsp_1"/>
          <p:cNvPicPr>
            <a:picLocks noChangeAspect="1" noChangeArrowheads="1"/>
          </p:cNvPicPr>
          <p:nvPr/>
        </p:nvPicPr>
        <p:blipFill>
          <a:blip r:embed="rId3" cstate="print"/>
          <a:srcRect/>
          <a:stretch>
            <a:fillRect/>
          </a:stretch>
        </p:blipFill>
        <p:spPr bwMode="auto">
          <a:xfrm>
            <a:off x="0" y="0"/>
            <a:ext cx="4722813" cy="4154488"/>
          </a:xfrm>
          <a:prstGeom prst="rect">
            <a:avLst/>
          </a:prstGeom>
          <a:noFill/>
          <a:ln w="9525">
            <a:noFill/>
            <a:miter lim="800000"/>
            <a:headEnd/>
            <a:tailEnd/>
          </a:ln>
        </p:spPr>
      </p:pic>
      <p:pic>
        <p:nvPicPr>
          <p:cNvPr id="44035" name="Picture 3" descr="Rstarvsp_2_0"/>
          <p:cNvPicPr>
            <a:picLocks noChangeAspect="1" noChangeArrowheads="1"/>
          </p:cNvPicPr>
          <p:nvPr/>
        </p:nvPicPr>
        <p:blipFill>
          <a:blip r:embed="rId4" cstate="print"/>
          <a:srcRect/>
          <a:stretch>
            <a:fillRect/>
          </a:stretch>
        </p:blipFill>
        <p:spPr bwMode="auto">
          <a:xfrm>
            <a:off x="4473575" y="0"/>
            <a:ext cx="4670425" cy="4108450"/>
          </a:xfrm>
          <a:prstGeom prst="rect">
            <a:avLst/>
          </a:prstGeom>
          <a:noFill/>
          <a:ln w="9525">
            <a:noFill/>
            <a:miter lim="800000"/>
            <a:headEnd/>
            <a:tailEnd/>
          </a:ln>
        </p:spPr>
      </p:pic>
      <p:sp>
        <p:nvSpPr>
          <p:cNvPr id="665604" name="Rectangle 4"/>
          <p:cNvSpPr>
            <a:spLocks noGrp="1" noChangeArrowheads="1"/>
          </p:cNvSpPr>
          <p:nvPr>
            <p:ph type="title"/>
          </p:nvPr>
        </p:nvSpPr>
        <p:spPr>
          <a:xfrm>
            <a:off x="596900" y="155575"/>
            <a:ext cx="7772400" cy="519113"/>
          </a:xfrm>
        </p:spPr>
        <p:txBody>
          <a:bodyPr/>
          <a:lstStyle/>
          <a:p>
            <a:pPr eaLnBrk="1" hangingPunct="1">
              <a:defRPr/>
            </a:pPr>
            <a:r>
              <a:rPr lang="en-US" sz="2400" dirty="0" smtClean="0"/>
              <a:t>Connection between radius and </a:t>
            </a:r>
            <a:r>
              <a:rPr lang="en-US" sz="2400" dirty="0" err="1" smtClean="0"/>
              <a:t>EoS</a:t>
            </a:r>
            <a:r>
              <a:rPr lang="en-US" sz="2400" dirty="0" smtClean="0"/>
              <a:t> at specific density</a:t>
            </a:r>
            <a:endParaRPr lang="en-US" sz="2400" dirty="0" smtClean="0">
              <a:sym typeface="Symbol" pitchFamily="18" charset="2"/>
            </a:endParaRPr>
          </a:p>
        </p:txBody>
      </p:sp>
      <p:sp>
        <p:nvSpPr>
          <p:cNvPr id="665605" name="Rectangle 5"/>
          <p:cNvSpPr>
            <a:spLocks noGrp="1" noChangeArrowheads="1"/>
          </p:cNvSpPr>
          <p:nvPr>
            <p:ph type="body" idx="1"/>
          </p:nvPr>
        </p:nvSpPr>
        <p:spPr>
          <a:xfrm>
            <a:off x="254000" y="4330324"/>
            <a:ext cx="8496300" cy="2156201"/>
          </a:xfrm>
        </p:spPr>
        <p:txBody>
          <a:bodyPr/>
          <a:lstStyle/>
          <a:p>
            <a:pPr eaLnBrk="1" hangingPunct="1">
              <a:lnSpc>
                <a:spcPct val="80000"/>
              </a:lnSpc>
              <a:defRPr/>
            </a:pPr>
            <a:r>
              <a:rPr lang="en-US" sz="1800" dirty="0" smtClean="0"/>
              <a:t>The stellar radius is given by an integral involving the </a:t>
            </a:r>
            <a:r>
              <a:rPr lang="en-US" sz="1800" dirty="0" err="1" smtClean="0"/>
              <a:t>EoS</a:t>
            </a:r>
            <a:r>
              <a:rPr lang="en-US" sz="1800" dirty="0" smtClean="0"/>
              <a:t> over the stellar volume:</a:t>
            </a:r>
          </a:p>
          <a:p>
            <a:pPr lvl="1">
              <a:lnSpc>
                <a:spcPct val="80000"/>
              </a:lnSpc>
              <a:defRPr/>
            </a:pPr>
            <a:r>
              <a:rPr lang="en-US" sz="1800" dirty="0" smtClean="0"/>
              <a:t>The neutron star radius is only weakly correlated with the symmetry pressure at saturation density. </a:t>
            </a:r>
          </a:p>
          <a:p>
            <a:pPr lvl="1">
              <a:lnSpc>
                <a:spcPct val="80000"/>
              </a:lnSpc>
              <a:defRPr/>
            </a:pPr>
            <a:r>
              <a:rPr lang="en-US" sz="1800" dirty="0" smtClean="0">
                <a:sym typeface="Symbol" pitchFamily="18" charset="2"/>
              </a:rPr>
              <a:t>There is a stronger correlation between neutron star radii and the pressure at twice saturation density. </a:t>
            </a:r>
          </a:p>
          <a:p>
            <a:pPr lvl="1">
              <a:lnSpc>
                <a:spcPct val="80000"/>
              </a:lnSpc>
              <a:defRPr/>
            </a:pPr>
            <a:r>
              <a:rPr lang="en-US" sz="1800" dirty="0" smtClean="0">
                <a:solidFill>
                  <a:srgbClr val="FF0000"/>
                </a:solidFill>
                <a:sym typeface="Symbol" pitchFamily="18" charset="2"/>
              </a:rPr>
              <a:t>It is important to measure observables that selectively probe specific densities,</a:t>
            </a:r>
          </a:p>
          <a:p>
            <a:pPr eaLnBrk="1" hangingPunct="1">
              <a:lnSpc>
                <a:spcPct val="80000"/>
              </a:lnSpc>
              <a:defRPr/>
            </a:pPr>
            <a:endParaRPr lang="en-US" sz="1800" dirty="0" smtClean="0"/>
          </a:p>
          <a:p>
            <a:pPr eaLnBrk="1" hangingPunct="1">
              <a:lnSpc>
                <a:spcPct val="80000"/>
              </a:lnSpc>
              <a:buFontTx/>
              <a:buNone/>
              <a:defRPr/>
            </a:pPr>
            <a:endParaRPr lang="en-US" sz="18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596900" y="87313"/>
            <a:ext cx="7758113" cy="531812"/>
          </a:xfrm>
          <a:ln/>
        </p:spPr>
        <p:txBody>
          <a:bodyPr/>
          <a:lstStyle/>
          <a:p>
            <a:r>
              <a:rPr lang="en-US" sz="2400"/>
              <a:t>Previous attempt: X-ray bursters</a:t>
            </a:r>
          </a:p>
        </p:txBody>
      </p:sp>
      <p:sp>
        <p:nvSpPr>
          <p:cNvPr id="614403" name="Rectangle 3"/>
          <p:cNvSpPr>
            <a:spLocks noGrp="1" noChangeArrowheads="1"/>
          </p:cNvSpPr>
          <p:nvPr>
            <p:ph type="body" sz="half" idx="1"/>
          </p:nvPr>
        </p:nvSpPr>
        <p:spPr>
          <a:xfrm>
            <a:off x="427038" y="2989989"/>
            <a:ext cx="4119562" cy="2878137"/>
          </a:xfrm>
        </p:spPr>
        <p:txBody>
          <a:bodyPr/>
          <a:lstStyle/>
          <a:p>
            <a:pPr>
              <a:lnSpc>
                <a:spcPct val="90000"/>
              </a:lnSpc>
            </a:pPr>
            <a:r>
              <a:rPr lang="en-US" sz="1800" dirty="0"/>
              <a:t>EXO 0748 – 676 is a neutron star in a Binary system, which emits bursts of X-rays.</a:t>
            </a:r>
          </a:p>
          <a:p>
            <a:pPr>
              <a:lnSpc>
                <a:spcPct val="90000"/>
              </a:lnSpc>
            </a:pPr>
            <a:r>
              <a:rPr lang="en-US" sz="1800" dirty="0"/>
              <a:t>Recent X-ray observations with XMM-Newton have identified red-shifted lines of O and Fe.</a:t>
            </a:r>
          </a:p>
          <a:p>
            <a:pPr lvl="1">
              <a:lnSpc>
                <a:spcPct val="90000"/>
              </a:lnSpc>
            </a:pPr>
            <a:r>
              <a:rPr lang="en-US" sz="1800" dirty="0"/>
              <a:t>red shift </a:t>
            </a:r>
            <a:r>
              <a:rPr lang="en-US" sz="1800" dirty="0">
                <a:sym typeface="Symbol" pitchFamily="18" charset="2"/>
              </a:rPr>
              <a:t>M/R</a:t>
            </a:r>
          </a:p>
          <a:p>
            <a:pPr>
              <a:lnSpc>
                <a:spcPct val="90000"/>
              </a:lnSpc>
            </a:pPr>
            <a:r>
              <a:rPr lang="en-US" sz="1800" dirty="0"/>
              <a:t>Other </a:t>
            </a:r>
            <a:r>
              <a:rPr lang="en-US" sz="1800" dirty="0" smtClean="0"/>
              <a:t>assumptions:</a:t>
            </a:r>
            <a:endParaRPr lang="en-US" sz="1800" dirty="0"/>
          </a:p>
          <a:p>
            <a:pPr lvl="1">
              <a:lnSpc>
                <a:spcPct val="90000"/>
              </a:lnSpc>
            </a:pPr>
            <a:r>
              <a:rPr lang="en-US" sz="1800" dirty="0" err="1" smtClean="0"/>
              <a:t>Eddington</a:t>
            </a:r>
            <a:r>
              <a:rPr lang="en-US" sz="1800" dirty="0" smtClean="0"/>
              <a:t> flux: </a:t>
            </a:r>
            <a:r>
              <a:rPr lang="en-US" sz="1800" dirty="0" err="1" smtClean="0"/>
              <a:t>F</a:t>
            </a:r>
            <a:r>
              <a:rPr lang="en-US" sz="1800" baseline="-25000" dirty="0" err="1" smtClean="0"/>
              <a:t>edd</a:t>
            </a:r>
            <a:r>
              <a:rPr lang="en-US" sz="1800" dirty="0" smtClean="0"/>
              <a:t>(M,</a:t>
            </a:r>
            <a:r>
              <a:rPr lang="en-US" sz="1800" dirty="0" smtClean="0">
                <a:solidFill>
                  <a:srgbClr val="008000"/>
                </a:solidFill>
              </a:rPr>
              <a:t>D</a:t>
            </a:r>
            <a:r>
              <a:rPr lang="en-US" sz="1800" dirty="0" smtClean="0"/>
              <a:t>,R)</a:t>
            </a:r>
          </a:p>
          <a:p>
            <a:pPr lvl="1">
              <a:lnSpc>
                <a:spcPct val="90000"/>
              </a:lnSpc>
            </a:pPr>
            <a:r>
              <a:rPr lang="en-US" sz="1800" dirty="0" err="1" smtClean="0"/>
              <a:t>F</a:t>
            </a:r>
            <a:r>
              <a:rPr lang="en-US" sz="1800" baseline="-25000" dirty="0" err="1" smtClean="0"/>
              <a:t>cool</a:t>
            </a:r>
            <a:r>
              <a:rPr lang="en-US" sz="1800" dirty="0" smtClean="0"/>
              <a:t>/T</a:t>
            </a:r>
            <a:r>
              <a:rPr lang="en-US" sz="1800" baseline="-25000" dirty="0" smtClean="0"/>
              <a:t>c</a:t>
            </a:r>
            <a:r>
              <a:rPr lang="en-US" sz="1800" baseline="30000" dirty="0" smtClean="0"/>
              <a:t>4:</a:t>
            </a:r>
            <a:r>
              <a:rPr lang="en-US" sz="1800" dirty="0" smtClean="0"/>
              <a:t>: function of (R,M,</a:t>
            </a:r>
            <a:r>
              <a:rPr lang="en-US" sz="1800" dirty="0" smtClean="0">
                <a:solidFill>
                  <a:srgbClr val="008000"/>
                </a:solidFill>
              </a:rPr>
              <a:t>D</a:t>
            </a:r>
            <a:r>
              <a:rPr lang="en-US" sz="1800" dirty="0" smtClean="0"/>
              <a:t>)</a:t>
            </a:r>
            <a:endParaRPr lang="en-US" sz="1800" dirty="0"/>
          </a:p>
          <a:p>
            <a:pPr lvl="1">
              <a:lnSpc>
                <a:spcPct val="90000"/>
              </a:lnSpc>
            </a:pPr>
            <a:endParaRPr lang="en-US" sz="1800" dirty="0"/>
          </a:p>
          <a:p>
            <a:pPr lvl="1">
              <a:lnSpc>
                <a:spcPct val="90000"/>
              </a:lnSpc>
            </a:pPr>
            <a:endParaRPr lang="en-US" sz="1800" dirty="0"/>
          </a:p>
          <a:p>
            <a:pPr>
              <a:lnSpc>
                <a:spcPct val="90000"/>
              </a:lnSpc>
            </a:pPr>
            <a:endParaRPr lang="en-US" sz="1800" b="1" dirty="0"/>
          </a:p>
        </p:txBody>
      </p:sp>
      <p:sp>
        <p:nvSpPr>
          <p:cNvPr id="614404" name="Rectangle 4"/>
          <p:cNvSpPr>
            <a:spLocks noGrp="1" noChangeArrowheads="1"/>
          </p:cNvSpPr>
          <p:nvPr>
            <p:ph type="body" sz="half" idx="2"/>
          </p:nvPr>
        </p:nvSpPr>
        <p:spPr>
          <a:xfrm>
            <a:off x="4837113" y="4164013"/>
            <a:ext cx="4078287" cy="1676400"/>
          </a:xfrm>
        </p:spPr>
        <p:txBody>
          <a:bodyPr/>
          <a:lstStyle/>
          <a:p>
            <a:pPr>
              <a:lnSpc>
                <a:spcPct val="90000"/>
              </a:lnSpc>
            </a:pPr>
            <a:r>
              <a:rPr lang="en-US" sz="1800" dirty="0"/>
              <a:t>Rules out most EOS's</a:t>
            </a:r>
          </a:p>
          <a:p>
            <a:pPr lvl="1">
              <a:lnSpc>
                <a:spcPct val="90000"/>
              </a:lnSpc>
            </a:pPr>
            <a:r>
              <a:rPr lang="en-US" sz="1800" dirty="0"/>
              <a:t>"...If this object is typical, then condensates</a:t>
            </a:r>
            <a:r>
              <a:rPr lang="en-US" sz="1800" baseline="30000" dirty="0">
                <a:hlinkClick r:id="rId3"/>
              </a:rPr>
              <a:t>2</a:t>
            </a:r>
            <a:r>
              <a:rPr lang="en-US" sz="1800" dirty="0"/>
              <a:t> and unconfined quarks</a:t>
            </a:r>
            <a:r>
              <a:rPr lang="en-US" sz="1800" baseline="30000" dirty="0">
                <a:hlinkClick r:id="rId4"/>
              </a:rPr>
              <a:t>1</a:t>
            </a:r>
            <a:r>
              <a:rPr lang="en-US" sz="1800" dirty="0"/>
              <a:t> do not exist in the </a:t>
            </a:r>
            <a:r>
              <a:rPr lang="en-US" sz="1800" dirty="0" err="1"/>
              <a:t>centres</a:t>
            </a:r>
            <a:r>
              <a:rPr lang="en-US" sz="1800" dirty="0"/>
              <a:t> of neutron stars." </a:t>
            </a:r>
            <a:r>
              <a:rPr lang="en-US" sz="1800" dirty="0" err="1" smtClean="0"/>
              <a:t>Feryal</a:t>
            </a:r>
            <a:r>
              <a:rPr lang="en-US" sz="1800" dirty="0" smtClean="0"/>
              <a:t> </a:t>
            </a:r>
            <a:r>
              <a:rPr lang="en-US" sz="1800" dirty="0" err="1" smtClean="0"/>
              <a:t>Ozel</a:t>
            </a:r>
            <a:r>
              <a:rPr lang="en-US" sz="1800" dirty="0"/>
              <a:t>, Nature </a:t>
            </a:r>
            <a:r>
              <a:rPr lang="en-US" sz="1800" b="1" dirty="0"/>
              <a:t>441</a:t>
            </a:r>
            <a:r>
              <a:rPr lang="en-US" sz="1800" dirty="0"/>
              <a:t>, 1115 (2006).</a:t>
            </a:r>
          </a:p>
          <a:p>
            <a:pPr>
              <a:lnSpc>
                <a:spcPct val="90000"/>
              </a:lnSpc>
            </a:pPr>
            <a:endParaRPr lang="en-US" sz="1800" dirty="0"/>
          </a:p>
          <a:p>
            <a:pPr>
              <a:lnSpc>
                <a:spcPct val="90000"/>
              </a:lnSpc>
            </a:pPr>
            <a:endParaRPr lang="en-US" sz="1800" dirty="0"/>
          </a:p>
        </p:txBody>
      </p:sp>
      <p:sp>
        <p:nvSpPr>
          <p:cNvPr id="614409" name="Text Box 9"/>
          <p:cNvSpPr txBox="1">
            <a:spLocks noChangeArrowheads="1"/>
          </p:cNvSpPr>
          <p:nvPr/>
        </p:nvSpPr>
        <p:spPr bwMode="auto">
          <a:xfrm>
            <a:off x="5356225" y="965200"/>
            <a:ext cx="1714500" cy="366713"/>
          </a:xfrm>
          <a:prstGeom prst="rect">
            <a:avLst/>
          </a:prstGeom>
          <a:noFill/>
          <a:ln w="9525">
            <a:noFill/>
            <a:miter lim="800000"/>
            <a:headEnd/>
            <a:tailEnd/>
          </a:ln>
          <a:effectLst/>
        </p:spPr>
        <p:txBody>
          <a:bodyPr wrap="none">
            <a:spAutoFit/>
          </a:bodyPr>
          <a:lstStyle/>
          <a:p>
            <a:pPr>
              <a:buFontTx/>
              <a:buNone/>
            </a:pPr>
            <a:r>
              <a:rPr lang="en-US">
                <a:solidFill>
                  <a:srgbClr val="66FFCC"/>
                </a:solidFill>
              </a:rPr>
              <a:t>nucleonic matter</a:t>
            </a:r>
          </a:p>
        </p:txBody>
      </p:sp>
      <p:sp>
        <p:nvSpPr>
          <p:cNvPr id="614412" name="Text Box 12"/>
          <p:cNvSpPr txBox="1">
            <a:spLocks noChangeArrowheads="1"/>
          </p:cNvSpPr>
          <p:nvPr/>
        </p:nvSpPr>
        <p:spPr bwMode="auto">
          <a:xfrm>
            <a:off x="3949700" y="1206500"/>
            <a:ext cx="1206500" cy="641350"/>
          </a:xfrm>
          <a:prstGeom prst="rect">
            <a:avLst/>
          </a:prstGeom>
          <a:noFill/>
          <a:ln w="9525">
            <a:noFill/>
            <a:miter lim="800000"/>
            <a:headEnd/>
            <a:tailEnd/>
          </a:ln>
          <a:effectLst/>
        </p:spPr>
        <p:txBody>
          <a:bodyPr>
            <a:spAutoFit/>
          </a:bodyPr>
          <a:lstStyle/>
          <a:p>
            <a:pPr>
              <a:buFontTx/>
              <a:buNone/>
            </a:pPr>
            <a:r>
              <a:rPr lang="en-US">
                <a:solidFill>
                  <a:srgbClr val="3399FF"/>
                </a:solidFill>
              </a:rPr>
              <a:t>neutron star</a:t>
            </a:r>
          </a:p>
        </p:txBody>
      </p:sp>
      <p:grpSp>
        <p:nvGrpSpPr>
          <p:cNvPr id="2" name="Group 18"/>
          <p:cNvGrpSpPr>
            <a:grpSpLocks/>
          </p:cNvGrpSpPr>
          <p:nvPr/>
        </p:nvGrpSpPr>
        <p:grpSpPr bwMode="auto">
          <a:xfrm>
            <a:off x="0" y="811213"/>
            <a:ext cx="4152900" cy="1978025"/>
            <a:chOff x="0" y="655"/>
            <a:chExt cx="2616" cy="1246"/>
          </a:xfrm>
        </p:grpSpPr>
        <p:pic>
          <p:nvPicPr>
            <p:cNvPr id="614405" name="Picture 5"/>
            <p:cNvPicPr>
              <a:picLocks noChangeAspect="1" noChangeArrowheads="1"/>
            </p:cNvPicPr>
            <p:nvPr/>
          </p:nvPicPr>
          <p:blipFill>
            <a:blip r:embed="rId5"/>
            <a:srcRect/>
            <a:stretch>
              <a:fillRect/>
            </a:stretch>
          </p:blipFill>
          <p:spPr bwMode="auto">
            <a:xfrm>
              <a:off x="728" y="655"/>
              <a:ext cx="1776" cy="1246"/>
            </a:xfrm>
            <a:prstGeom prst="rect">
              <a:avLst/>
            </a:prstGeom>
            <a:noFill/>
            <a:ln w="9525">
              <a:noFill/>
              <a:miter lim="800000"/>
              <a:headEnd/>
              <a:tailEnd/>
            </a:ln>
            <a:effectLst/>
          </p:spPr>
        </p:pic>
        <p:sp>
          <p:nvSpPr>
            <p:cNvPr id="614410" name="Text Box 10"/>
            <p:cNvSpPr txBox="1">
              <a:spLocks noChangeArrowheads="1"/>
            </p:cNvSpPr>
            <p:nvPr/>
          </p:nvSpPr>
          <p:spPr bwMode="auto">
            <a:xfrm>
              <a:off x="0" y="888"/>
              <a:ext cx="808" cy="404"/>
            </a:xfrm>
            <a:prstGeom prst="rect">
              <a:avLst/>
            </a:prstGeom>
            <a:noFill/>
            <a:ln w="9525">
              <a:noFill/>
              <a:miter lim="800000"/>
              <a:headEnd/>
              <a:tailEnd/>
            </a:ln>
            <a:effectLst/>
          </p:spPr>
          <p:txBody>
            <a:bodyPr>
              <a:spAutoFit/>
            </a:bodyPr>
            <a:lstStyle/>
            <a:p>
              <a:pPr>
                <a:buFontTx/>
                <a:buNone/>
              </a:pPr>
              <a:r>
                <a:rPr lang="en-US">
                  <a:solidFill>
                    <a:srgbClr val="FF3300"/>
                  </a:solidFill>
                </a:rPr>
                <a:t>Companion star</a:t>
              </a:r>
            </a:p>
          </p:txBody>
        </p:sp>
        <p:sp>
          <p:nvSpPr>
            <p:cNvPr id="614411" name="Line 11"/>
            <p:cNvSpPr>
              <a:spLocks noChangeShapeType="1"/>
            </p:cNvSpPr>
            <p:nvPr/>
          </p:nvSpPr>
          <p:spPr bwMode="auto">
            <a:xfrm>
              <a:off x="480" y="1192"/>
              <a:ext cx="568" cy="120"/>
            </a:xfrm>
            <a:prstGeom prst="line">
              <a:avLst/>
            </a:prstGeom>
            <a:noFill/>
            <a:ln w="25400">
              <a:solidFill>
                <a:srgbClr val="FF3300"/>
              </a:solidFill>
              <a:round/>
              <a:headEnd/>
              <a:tailEnd type="triangle" w="med" len="med"/>
            </a:ln>
            <a:effectLst/>
          </p:spPr>
          <p:txBody>
            <a:bodyPr/>
            <a:lstStyle/>
            <a:p>
              <a:endParaRPr lang="en-US"/>
            </a:p>
          </p:txBody>
        </p:sp>
        <p:sp>
          <p:nvSpPr>
            <p:cNvPr id="614413" name="Line 13"/>
            <p:cNvSpPr>
              <a:spLocks noChangeShapeType="1"/>
            </p:cNvSpPr>
            <p:nvPr/>
          </p:nvSpPr>
          <p:spPr bwMode="auto">
            <a:xfrm flipH="1">
              <a:off x="2080" y="1168"/>
              <a:ext cx="536" cy="200"/>
            </a:xfrm>
            <a:prstGeom prst="line">
              <a:avLst/>
            </a:prstGeom>
            <a:noFill/>
            <a:ln w="25400">
              <a:solidFill>
                <a:srgbClr val="3366FF"/>
              </a:solidFill>
              <a:round/>
              <a:headEnd/>
              <a:tailEnd type="triangle" w="med" len="med"/>
            </a:ln>
            <a:effectLst/>
          </p:spPr>
          <p:txBody>
            <a:bodyPr/>
            <a:lstStyle/>
            <a:p>
              <a:endParaRPr lang="en-US"/>
            </a:p>
          </p:txBody>
        </p:sp>
      </p:grpSp>
      <p:grpSp>
        <p:nvGrpSpPr>
          <p:cNvPr id="3" name="Group 19"/>
          <p:cNvGrpSpPr>
            <a:grpSpLocks/>
          </p:cNvGrpSpPr>
          <p:nvPr/>
        </p:nvGrpSpPr>
        <p:grpSpPr bwMode="auto">
          <a:xfrm>
            <a:off x="5045075" y="677863"/>
            <a:ext cx="3170238" cy="3303587"/>
            <a:chOff x="3106" y="523"/>
            <a:chExt cx="2078" cy="2209"/>
          </a:xfrm>
        </p:grpSpPr>
        <p:grpSp>
          <p:nvGrpSpPr>
            <p:cNvPr id="4" name="Group 6"/>
            <p:cNvGrpSpPr>
              <a:grpSpLocks/>
            </p:cNvGrpSpPr>
            <p:nvPr/>
          </p:nvGrpSpPr>
          <p:grpSpPr bwMode="auto">
            <a:xfrm>
              <a:off x="3106" y="684"/>
              <a:ext cx="2062" cy="2048"/>
              <a:chOff x="3106" y="884"/>
              <a:chExt cx="2062" cy="2048"/>
            </a:xfrm>
          </p:grpSpPr>
          <p:pic>
            <p:nvPicPr>
              <p:cNvPr id="614407" name="Picture 7" descr="nature04858-f2"/>
              <p:cNvPicPr>
                <a:picLocks noChangeAspect="1" noChangeArrowheads="1"/>
              </p:cNvPicPr>
              <p:nvPr/>
            </p:nvPicPr>
            <p:blipFill>
              <a:blip r:embed="rId6"/>
              <a:srcRect/>
              <a:stretch>
                <a:fillRect/>
              </a:stretch>
            </p:blipFill>
            <p:spPr bwMode="auto">
              <a:xfrm>
                <a:off x="3106" y="884"/>
                <a:ext cx="2062" cy="2048"/>
              </a:xfrm>
              <a:prstGeom prst="rect">
                <a:avLst/>
              </a:prstGeom>
              <a:noFill/>
            </p:spPr>
          </p:pic>
          <p:sp>
            <p:nvSpPr>
              <p:cNvPr id="614408" name="Line 8"/>
              <p:cNvSpPr>
                <a:spLocks noChangeShapeType="1"/>
              </p:cNvSpPr>
              <p:nvPr/>
            </p:nvSpPr>
            <p:spPr bwMode="auto">
              <a:xfrm flipV="1">
                <a:off x="3342" y="894"/>
                <a:ext cx="1734" cy="1809"/>
              </a:xfrm>
              <a:prstGeom prst="line">
                <a:avLst/>
              </a:prstGeom>
              <a:noFill/>
              <a:ln w="19050">
                <a:solidFill>
                  <a:srgbClr val="339966"/>
                </a:solidFill>
                <a:prstDash val="dash"/>
                <a:round/>
                <a:headEnd/>
                <a:tailEnd/>
              </a:ln>
              <a:effectLst/>
            </p:spPr>
            <p:txBody>
              <a:bodyPr/>
              <a:lstStyle/>
              <a:p>
                <a:endParaRPr lang="en-US"/>
              </a:p>
            </p:txBody>
          </p:sp>
        </p:grpSp>
        <p:sp>
          <p:nvSpPr>
            <p:cNvPr id="614414" name="Text Box 14"/>
            <p:cNvSpPr txBox="1">
              <a:spLocks noChangeArrowheads="1"/>
            </p:cNvSpPr>
            <p:nvPr/>
          </p:nvSpPr>
          <p:spPr bwMode="auto">
            <a:xfrm>
              <a:off x="3481" y="523"/>
              <a:ext cx="1703" cy="204"/>
            </a:xfrm>
            <a:prstGeom prst="rect">
              <a:avLst/>
            </a:prstGeom>
            <a:noFill/>
            <a:ln w="9525">
              <a:noFill/>
              <a:miter lim="800000"/>
              <a:headEnd/>
              <a:tailEnd/>
            </a:ln>
            <a:effectLst/>
          </p:spPr>
          <p:txBody>
            <a:bodyPr wrap="none">
              <a:spAutoFit/>
            </a:bodyPr>
            <a:lstStyle/>
            <a:p>
              <a:pPr>
                <a:buFontTx/>
                <a:buNone/>
              </a:pPr>
              <a:r>
                <a:rPr lang="en-US" sz="1400"/>
                <a:t>F. Ozel, Nature </a:t>
              </a:r>
              <a:r>
                <a:rPr lang="en-US" sz="1400" b="1"/>
                <a:t>441</a:t>
              </a:r>
              <a:r>
                <a:rPr lang="en-US" sz="1400"/>
                <a:t>, 1115 (2006).</a:t>
              </a:r>
            </a:p>
          </p:txBody>
        </p:sp>
      </p:grpSp>
      <p:sp>
        <p:nvSpPr>
          <p:cNvPr id="614415" name="Text Box 15"/>
          <p:cNvSpPr txBox="1">
            <a:spLocks noChangeArrowheads="1"/>
          </p:cNvSpPr>
          <p:nvPr/>
        </p:nvSpPr>
        <p:spPr bwMode="auto">
          <a:xfrm>
            <a:off x="6205538" y="3790950"/>
            <a:ext cx="1320800" cy="366713"/>
          </a:xfrm>
          <a:prstGeom prst="rect">
            <a:avLst/>
          </a:prstGeom>
          <a:solidFill>
            <a:schemeClr val="bg1"/>
          </a:solidFill>
          <a:ln w="9525">
            <a:noFill/>
            <a:miter lim="800000"/>
            <a:headEnd/>
            <a:tailEnd/>
          </a:ln>
          <a:effectLst/>
        </p:spPr>
        <p:txBody>
          <a:bodyPr wrap="none">
            <a:spAutoFit/>
          </a:bodyPr>
          <a:lstStyle/>
          <a:p>
            <a:pPr>
              <a:buFontTx/>
              <a:buNone/>
            </a:pPr>
            <a:r>
              <a:rPr lang="en-US"/>
              <a:t>Radius (km)</a:t>
            </a:r>
          </a:p>
        </p:txBody>
      </p:sp>
      <p:sp>
        <p:nvSpPr>
          <p:cNvPr id="614416" name="Text Box 16"/>
          <p:cNvSpPr txBox="1">
            <a:spLocks noChangeArrowheads="1"/>
          </p:cNvSpPr>
          <p:nvPr/>
        </p:nvSpPr>
        <p:spPr bwMode="auto">
          <a:xfrm rot="-5400000">
            <a:off x="4573588" y="2070100"/>
            <a:ext cx="865187" cy="366713"/>
          </a:xfrm>
          <a:prstGeom prst="rect">
            <a:avLst/>
          </a:prstGeom>
          <a:solidFill>
            <a:schemeClr val="bg1"/>
          </a:solidFill>
          <a:ln w="9525">
            <a:noFill/>
            <a:miter lim="800000"/>
            <a:headEnd/>
            <a:tailEnd/>
          </a:ln>
          <a:effectLst/>
        </p:spPr>
        <p:txBody>
          <a:bodyPr wrap="none">
            <a:spAutoFit/>
          </a:bodyPr>
          <a:lstStyle/>
          <a:p>
            <a:pPr>
              <a:buFontTx/>
              <a:buNone/>
            </a:pPr>
            <a:r>
              <a:rPr lang="en-US"/>
              <a:t>M/M</a:t>
            </a:r>
            <a:r>
              <a:rPr lang="en-US" baseline="-25000"/>
              <a:t>sun</a:t>
            </a:r>
            <a:endParaRPr lang="en-US"/>
          </a:p>
        </p:txBody>
      </p:sp>
      <p:sp>
        <p:nvSpPr>
          <p:cNvPr id="614420" name="Text Box 20"/>
          <p:cNvSpPr txBox="1">
            <a:spLocks noChangeArrowheads="1"/>
          </p:cNvSpPr>
          <p:nvPr/>
        </p:nvSpPr>
        <p:spPr bwMode="auto">
          <a:xfrm>
            <a:off x="568325" y="6124574"/>
            <a:ext cx="8204200" cy="369332"/>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square">
            <a:spAutoFit/>
          </a:bodyPr>
          <a:lstStyle/>
          <a:p>
            <a:pPr marL="342900" indent="-342900">
              <a:spcBef>
                <a:spcPct val="50000"/>
              </a:spcBef>
            </a:pPr>
            <a:r>
              <a:rPr lang="en-US" dirty="0"/>
              <a:t>The X-ray measurements and conclusions have not been confirmed. </a:t>
            </a:r>
          </a:p>
        </p:txBody>
      </p:sp>
      <p:cxnSp>
        <p:nvCxnSpPr>
          <p:cNvPr id="21" name="Straight Arrow Connector 20"/>
          <p:cNvCxnSpPr/>
          <p:nvPr/>
        </p:nvCxnSpPr>
        <p:spPr bwMode="auto">
          <a:xfrm rot="5400000">
            <a:off x="3566160" y="4898571"/>
            <a:ext cx="274320" cy="274320"/>
          </a:xfrm>
          <a:prstGeom prst="straightConnector1">
            <a:avLst/>
          </a:prstGeom>
          <a:solidFill>
            <a:srgbClr val="FFFF99"/>
          </a:solidFill>
          <a:ln w="25400" cap="flat" cmpd="sng" algn="ctr">
            <a:solidFill>
              <a:srgbClr val="008000"/>
            </a:solidFill>
            <a:prstDash val="solid"/>
            <a:round/>
            <a:headEnd type="none" w="med" len="med"/>
            <a:tailEnd type="arrow"/>
          </a:ln>
          <a:effectLst/>
        </p:spPr>
      </p:cxnSp>
      <p:sp>
        <p:nvSpPr>
          <p:cNvPr id="22" name="TextBox 21"/>
          <p:cNvSpPr txBox="1"/>
          <p:nvPr/>
        </p:nvSpPr>
        <p:spPr>
          <a:xfrm>
            <a:off x="3540034" y="4297681"/>
            <a:ext cx="1332411" cy="646331"/>
          </a:xfrm>
          <a:prstGeom prst="rect">
            <a:avLst/>
          </a:prstGeom>
          <a:noFill/>
        </p:spPr>
        <p:txBody>
          <a:bodyPr wrap="square" rtlCol="0">
            <a:spAutoFit/>
          </a:bodyPr>
          <a:lstStyle/>
          <a:p>
            <a:pPr>
              <a:buNone/>
            </a:pPr>
            <a:r>
              <a:rPr lang="en-US" dirty="0" smtClean="0">
                <a:solidFill>
                  <a:srgbClr val="008000"/>
                </a:solidFill>
              </a:rPr>
              <a:t>stellar distance</a:t>
            </a:r>
            <a:endParaRPr lang="en-US"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614420"/>
                                        </p:tgtEl>
                                        <p:attrNameLst>
                                          <p:attrName>style.visibility</p:attrName>
                                        </p:attrNameLst>
                                      </p:cBhvr>
                                      <p:to>
                                        <p:strVal val="visible"/>
                                      </p:to>
                                    </p:set>
                                    <p:animEffect transition="in" filter="checkerboard(down)">
                                      <p:cBhvr>
                                        <p:cTn id="7" dur="500"/>
                                        <p:tgtEl>
                                          <p:spTgt spid="61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635000" y="228600"/>
            <a:ext cx="7758113" cy="488950"/>
          </a:xfrm>
          <a:ln/>
        </p:spPr>
        <p:txBody>
          <a:bodyPr/>
          <a:lstStyle/>
          <a:p>
            <a:r>
              <a:rPr lang="en-US" sz="2400" dirty="0" smtClean="0"/>
              <a:t>Reanalysis of X-ray </a:t>
            </a:r>
            <a:r>
              <a:rPr lang="en-US" sz="2400" dirty="0" err="1" smtClean="0"/>
              <a:t>bursters</a:t>
            </a:r>
            <a:r>
              <a:rPr lang="en-US" sz="2400" dirty="0" smtClean="0"/>
              <a:t> data...</a:t>
            </a:r>
            <a:endParaRPr lang="en-US" sz="2400" dirty="0"/>
          </a:p>
        </p:txBody>
      </p:sp>
      <p:sp>
        <p:nvSpPr>
          <p:cNvPr id="747523" name="Rectangle 3"/>
          <p:cNvSpPr>
            <a:spLocks noGrp="1" noChangeArrowheads="1"/>
          </p:cNvSpPr>
          <p:nvPr>
            <p:ph type="body" sz="half" idx="1"/>
          </p:nvPr>
        </p:nvSpPr>
        <p:spPr>
          <a:xfrm>
            <a:off x="363538" y="3099570"/>
            <a:ext cx="4119562" cy="3614737"/>
          </a:xfrm>
        </p:spPr>
        <p:txBody>
          <a:bodyPr/>
          <a:lstStyle/>
          <a:p>
            <a:pPr>
              <a:lnSpc>
                <a:spcPct val="90000"/>
              </a:lnSpc>
            </a:pPr>
            <a:r>
              <a:rPr lang="en-US" sz="1800" dirty="0" smtClean="0"/>
              <a:t>Figure on the right one assumes the thickness of the atmosphere on the star EXO 1745−248 is relatively small: i.e. R</a:t>
            </a:r>
            <a:r>
              <a:rPr lang="en-US" sz="1800" baseline="-25000" dirty="0" smtClean="0"/>
              <a:t> </a:t>
            </a:r>
            <a:r>
              <a:rPr lang="en-US" sz="1800" baseline="-25000" dirty="0" err="1" smtClean="0"/>
              <a:t>ps</a:t>
            </a:r>
            <a:r>
              <a:rPr lang="en-US" sz="1800" dirty="0" smtClean="0"/>
              <a:t>=R.</a:t>
            </a:r>
          </a:p>
          <a:p>
            <a:pPr lvl="1">
              <a:lnSpc>
                <a:spcPct val="90000"/>
              </a:lnSpc>
            </a:pPr>
            <a:r>
              <a:rPr lang="en-US" sz="1800" dirty="0" err="1" smtClean="0"/>
              <a:t>R</a:t>
            </a:r>
            <a:r>
              <a:rPr lang="en-US" sz="1800" baseline="-25000" dirty="0" err="1" smtClean="0"/>
              <a:t>ps</a:t>
            </a:r>
            <a:r>
              <a:rPr lang="en-US" sz="1800" dirty="0" smtClean="0"/>
              <a:t>=photosphere radius</a:t>
            </a:r>
          </a:p>
          <a:p>
            <a:pPr lvl="1">
              <a:lnSpc>
                <a:spcPct val="90000"/>
              </a:lnSpc>
            </a:pPr>
            <a:r>
              <a:rPr lang="en-US" sz="1800" dirty="0" smtClean="0"/>
              <a:t>R=neutron star radius</a:t>
            </a:r>
          </a:p>
          <a:p>
            <a:pPr>
              <a:lnSpc>
                <a:spcPct val="90000"/>
              </a:lnSpc>
            </a:pPr>
            <a:r>
              <a:rPr lang="en-US" sz="1800" dirty="0" smtClean="0">
                <a:solidFill>
                  <a:srgbClr val="008000"/>
                </a:solidFill>
              </a:rPr>
              <a:t>D</a:t>
            </a:r>
            <a:r>
              <a:rPr lang="en-US" sz="1800" dirty="0" smtClean="0"/>
              <a:t> is known.</a:t>
            </a:r>
          </a:p>
          <a:p>
            <a:pPr>
              <a:lnSpc>
                <a:spcPct val="90000"/>
              </a:lnSpc>
            </a:pPr>
            <a:r>
              <a:rPr lang="en-US" sz="1800" dirty="0" smtClean="0"/>
              <a:t>Assume </a:t>
            </a:r>
            <a:r>
              <a:rPr lang="en-US" sz="1800" dirty="0" err="1" smtClean="0"/>
              <a:t>Eddington</a:t>
            </a:r>
            <a:r>
              <a:rPr lang="en-US" sz="1800" dirty="0" smtClean="0"/>
              <a:t> luminosity.  </a:t>
            </a:r>
          </a:p>
          <a:p>
            <a:pPr>
              <a:lnSpc>
                <a:spcPct val="90000"/>
              </a:lnSpc>
            </a:pPr>
            <a:r>
              <a:rPr lang="en-US" sz="1800" dirty="0" smtClean="0"/>
              <a:t>Measure distance plus:</a:t>
            </a:r>
          </a:p>
          <a:p>
            <a:pPr lvl="1">
              <a:lnSpc>
                <a:spcPct val="90000"/>
              </a:lnSpc>
            </a:pPr>
            <a:r>
              <a:rPr lang="en-US" sz="1800" dirty="0" err="1" smtClean="0"/>
              <a:t>Eddington</a:t>
            </a:r>
            <a:r>
              <a:rPr lang="en-US" sz="1800" dirty="0" smtClean="0"/>
              <a:t> flux: </a:t>
            </a:r>
            <a:r>
              <a:rPr lang="en-US" sz="1800" dirty="0" err="1" smtClean="0"/>
              <a:t>F</a:t>
            </a:r>
            <a:r>
              <a:rPr lang="en-US" sz="1800" baseline="-25000" dirty="0" err="1" smtClean="0"/>
              <a:t>edd</a:t>
            </a:r>
            <a:r>
              <a:rPr lang="en-US" sz="1800" dirty="0" smtClean="0"/>
              <a:t>(M,</a:t>
            </a:r>
            <a:r>
              <a:rPr lang="en-US" sz="1800" dirty="0" smtClean="0">
                <a:solidFill>
                  <a:srgbClr val="008000"/>
                </a:solidFill>
              </a:rPr>
              <a:t>D</a:t>
            </a:r>
            <a:r>
              <a:rPr lang="en-US" sz="1800" dirty="0" smtClean="0"/>
              <a:t>,R)</a:t>
            </a:r>
          </a:p>
          <a:p>
            <a:pPr lvl="1">
              <a:lnSpc>
                <a:spcPct val="90000"/>
              </a:lnSpc>
            </a:pPr>
            <a:r>
              <a:rPr lang="en-US" sz="1800" dirty="0" err="1" smtClean="0"/>
              <a:t>F</a:t>
            </a:r>
            <a:r>
              <a:rPr lang="en-US" sz="1800" baseline="-25000" dirty="0" err="1" smtClean="0"/>
              <a:t>cool</a:t>
            </a:r>
            <a:r>
              <a:rPr lang="en-US" sz="1800" dirty="0" smtClean="0"/>
              <a:t>/T</a:t>
            </a:r>
            <a:r>
              <a:rPr lang="en-US" sz="1800" baseline="-25000" dirty="0" smtClean="0"/>
              <a:t>c</a:t>
            </a:r>
            <a:r>
              <a:rPr lang="en-US" sz="1800" baseline="30000" dirty="0" smtClean="0"/>
              <a:t>4:</a:t>
            </a:r>
            <a:r>
              <a:rPr lang="en-US" sz="1800" dirty="0" smtClean="0"/>
              <a:t>: function of (R,M,</a:t>
            </a:r>
            <a:r>
              <a:rPr lang="en-US" sz="1800" dirty="0" smtClean="0">
                <a:solidFill>
                  <a:srgbClr val="008000"/>
                </a:solidFill>
              </a:rPr>
              <a:t>D</a:t>
            </a:r>
            <a:r>
              <a:rPr lang="en-US" sz="1800" dirty="0" smtClean="0"/>
              <a:t>)</a:t>
            </a:r>
          </a:p>
          <a:p>
            <a:pPr>
              <a:lnSpc>
                <a:spcPct val="90000"/>
              </a:lnSpc>
            </a:pPr>
            <a:r>
              <a:rPr lang="en-US" sz="1800" dirty="0" smtClean="0"/>
              <a:t>Combine to get M, R</a:t>
            </a:r>
          </a:p>
          <a:p>
            <a:pPr lvl="1">
              <a:lnSpc>
                <a:spcPct val="90000"/>
              </a:lnSpc>
            </a:pPr>
            <a:endParaRPr lang="en-US" sz="1400" dirty="0" smtClean="0"/>
          </a:p>
          <a:p>
            <a:pPr lvl="1">
              <a:lnSpc>
                <a:spcPct val="90000"/>
              </a:lnSpc>
            </a:pPr>
            <a:endParaRPr lang="en-US" sz="1400" dirty="0" smtClean="0"/>
          </a:p>
          <a:p>
            <a:pPr>
              <a:lnSpc>
                <a:spcPct val="90000"/>
              </a:lnSpc>
            </a:pPr>
            <a:endParaRPr lang="en-US" sz="1800" dirty="0" smtClean="0"/>
          </a:p>
          <a:p>
            <a:pPr lvl="1">
              <a:lnSpc>
                <a:spcPct val="90000"/>
              </a:lnSpc>
            </a:pPr>
            <a:endParaRPr lang="en-US" sz="1400" dirty="0" smtClean="0"/>
          </a:p>
        </p:txBody>
      </p:sp>
      <p:grpSp>
        <p:nvGrpSpPr>
          <p:cNvPr id="2" name="Group 19"/>
          <p:cNvGrpSpPr/>
          <p:nvPr/>
        </p:nvGrpSpPr>
        <p:grpSpPr>
          <a:xfrm>
            <a:off x="0" y="1052513"/>
            <a:ext cx="5156200" cy="1978025"/>
            <a:chOff x="0" y="1052513"/>
            <a:chExt cx="5156200" cy="1978025"/>
          </a:xfrm>
        </p:grpSpPr>
        <p:pic>
          <p:nvPicPr>
            <p:cNvPr id="747525" name="Picture 5"/>
            <p:cNvPicPr>
              <a:picLocks noChangeAspect="1" noChangeArrowheads="1"/>
            </p:cNvPicPr>
            <p:nvPr/>
          </p:nvPicPr>
          <p:blipFill>
            <a:blip r:embed="rId4" cstate="print"/>
            <a:srcRect/>
            <a:stretch>
              <a:fillRect/>
            </a:stretch>
          </p:blipFill>
          <p:spPr bwMode="auto">
            <a:xfrm>
              <a:off x="1143000" y="1052513"/>
              <a:ext cx="2819400" cy="1978025"/>
            </a:xfrm>
            <a:prstGeom prst="rect">
              <a:avLst/>
            </a:prstGeom>
            <a:noFill/>
            <a:ln w="9525">
              <a:noFill/>
              <a:miter lim="800000"/>
              <a:headEnd/>
              <a:tailEnd/>
            </a:ln>
            <a:effectLst/>
          </p:spPr>
        </p:pic>
        <p:sp>
          <p:nvSpPr>
            <p:cNvPr id="747530" name="Text Box 10"/>
            <p:cNvSpPr txBox="1">
              <a:spLocks noChangeArrowheads="1"/>
            </p:cNvSpPr>
            <p:nvPr/>
          </p:nvSpPr>
          <p:spPr bwMode="auto">
            <a:xfrm>
              <a:off x="0" y="1409700"/>
              <a:ext cx="1282700" cy="641350"/>
            </a:xfrm>
            <a:prstGeom prst="rect">
              <a:avLst/>
            </a:prstGeom>
            <a:noFill/>
            <a:ln w="9525">
              <a:noFill/>
              <a:miter lim="800000"/>
              <a:headEnd/>
              <a:tailEnd/>
            </a:ln>
            <a:effectLst/>
          </p:spPr>
          <p:txBody>
            <a:bodyPr>
              <a:spAutoFit/>
            </a:bodyPr>
            <a:lstStyle/>
            <a:p>
              <a:pPr>
                <a:buFontTx/>
                <a:buNone/>
              </a:pPr>
              <a:r>
                <a:rPr lang="en-US">
                  <a:solidFill>
                    <a:srgbClr val="FF3300"/>
                  </a:solidFill>
                </a:rPr>
                <a:t>Companion star</a:t>
              </a:r>
            </a:p>
          </p:txBody>
        </p:sp>
        <p:sp>
          <p:nvSpPr>
            <p:cNvPr id="747531" name="Line 11"/>
            <p:cNvSpPr>
              <a:spLocks noChangeShapeType="1"/>
            </p:cNvSpPr>
            <p:nvPr/>
          </p:nvSpPr>
          <p:spPr bwMode="auto">
            <a:xfrm>
              <a:off x="762000" y="1892300"/>
              <a:ext cx="901700" cy="190500"/>
            </a:xfrm>
            <a:prstGeom prst="line">
              <a:avLst/>
            </a:prstGeom>
            <a:noFill/>
            <a:ln w="25400">
              <a:solidFill>
                <a:srgbClr val="FF3300"/>
              </a:solidFill>
              <a:round/>
              <a:headEnd/>
              <a:tailEnd type="triangle" w="med" len="med"/>
            </a:ln>
            <a:effectLst/>
          </p:spPr>
          <p:txBody>
            <a:bodyPr/>
            <a:lstStyle/>
            <a:p>
              <a:endParaRPr lang="en-US"/>
            </a:p>
          </p:txBody>
        </p:sp>
        <p:sp>
          <p:nvSpPr>
            <p:cNvPr id="747532" name="Text Box 12"/>
            <p:cNvSpPr txBox="1">
              <a:spLocks noChangeArrowheads="1"/>
            </p:cNvSpPr>
            <p:nvPr/>
          </p:nvSpPr>
          <p:spPr bwMode="auto">
            <a:xfrm>
              <a:off x="3949700" y="1282700"/>
              <a:ext cx="1206500" cy="641350"/>
            </a:xfrm>
            <a:prstGeom prst="rect">
              <a:avLst/>
            </a:prstGeom>
            <a:noFill/>
            <a:ln w="9525">
              <a:noFill/>
              <a:miter lim="800000"/>
              <a:headEnd/>
              <a:tailEnd/>
            </a:ln>
            <a:effectLst/>
          </p:spPr>
          <p:txBody>
            <a:bodyPr>
              <a:spAutoFit/>
            </a:bodyPr>
            <a:lstStyle/>
            <a:p>
              <a:pPr>
                <a:buFontTx/>
                <a:buNone/>
              </a:pPr>
              <a:r>
                <a:rPr lang="en-US">
                  <a:solidFill>
                    <a:srgbClr val="3399FF"/>
                  </a:solidFill>
                </a:rPr>
                <a:t>neutron star</a:t>
              </a:r>
            </a:p>
          </p:txBody>
        </p:sp>
        <p:sp>
          <p:nvSpPr>
            <p:cNvPr id="747533" name="Line 13"/>
            <p:cNvSpPr>
              <a:spLocks noChangeShapeType="1"/>
            </p:cNvSpPr>
            <p:nvPr/>
          </p:nvSpPr>
          <p:spPr bwMode="auto">
            <a:xfrm flipH="1">
              <a:off x="3302000" y="1854200"/>
              <a:ext cx="850900" cy="317500"/>
            </a:xfrm>
            <a:prstGeom prst="line">
              <a:avLst/>
            </a:prstGeom>
            <a:noFill/>
            <a:ln w="25400">
              <a:solidFill>
                <a:srgbClr val="3366FF"/>
              </a:solidFill>
              <a:round/>
              <a:headEnd/>
              <a:tailEnd type="triangle" w="med" len="med"/>
            </a:ln>
            <a:effectLst/>
          </p:spPr>
          <p:txBody>
            <a:bodyPr/>
            <a:lstStyle/>
            <a:p>
              <a:endParaRPr lang="en-US"/>
            </a:p>
          </p:txBody>
        </p:sp>
      </p:grpSp>
      <p:sp>
        <p:nvSpPr>
          <p:cNvPr id="747535" name="Text Box 15"/>
          <p:cNvSpPr txBox="1">
            <a:spLocks noChangeArrowheads="1"/>
          </p:cNvSpPr>
          <p:nvPr/>
        </p:nvSpPr>
        <p:spPr bwMode="auto">
          <a:xfrm>
            <a:off x="6415485" y="1864029"/>
            <a:ext cx="1332416" cy="369332"/>
          </a:xfrm>
          <a:prstGeom prst="rect">
            <a:avLst/>
          </a:prstGeom>
          <a:solidFill>
            <a:schemeClr val="bg1"/>
          </a:solidFill>
          <a:ln w="9525">
            <a:noFill/>
            <a:miter lim="800000"/>
            <a:headEnd/>
            <a:tailEnd/>
          </a:ln>
          <a:effectLst/>
        </p:spPr>
        <p:txBody>
          <a:bodyPr wrap="none">
            <a:spAutoFit/>
          </a:bodyPr>
          <a:lstStyle/>
          <a:p>
            <a:pPr>
              <a:buFontTx/>
              <a:buNone/>
            </a:pPr>
            <a:r>
              <a:rPr lang="en-US" dirty="0" smtClean="0"/>
              <a:t>Radius </a:t>
            </a:r>
            <a:r>
              <a:rPr lang="en-US" dirty="0"/>
              <a:t>(km)</a:t>
            </a:r>
          </a:p>
        </p:txBody>
      </p:sp>
      <p:pic>
        <p:nvPicPr>
          <p:cNvPr id="747538" name="Picture 18"/>
          <p:cNvPicPr>
            <a:picLocks noChangeAspect="1" noChangeArrowheads="1"/>
          </p:cNvPicPr>
          <p:nvPr/>
        </p:nvPicPr>
        <p:blipFill>
          <a:blip r:embed="rId5" cstate="print"/>
          <a:srcRect/>
          <a:stretch>
            <a:fillRect/>
          </a:stretch>
        </p:blipFill>
        <p:spPr bwMode="auto">
          <a:xfrm>
            <a:off x="5465504" y="1042345"/>
            <a:ext cx="3042531" cy="2843213"/>
          </a:xfrm>
          <a:prstGeom prst="rect">
            <a:avLst/>
          </a:prstGeom>
          <a:noFill/>
          <a:ln w="9525" cap="flat" cmpd="sng">
            <a:noFill/>
            <a:prstDash val="solid"/>
            <a:miter lim="800000"/>
            <a:headEnd/>
            <a:tailEnd/>
          </a:ln>
          <a:effectLst/>
        </p:spPr>
      </p:pic>
      <p:sp>
        <p:nvSpPr>
          <p:cNvPr id="26" name="Text Box 16"/>
          <p:cNvSpPr txBox="1">
            <a:spLocks noChangeArrowheads="1"/>
          </p:cNvSpPr>
          <p:nvPr/>
        </p:nvSpPr>
        <p:spPr bwMode="auto">
          <a:xfrm rot="16200000">
            <a:off x="5172474" y="2065642"/>
            <a:ext cx="648890" cy="275035"/>
          </a:xfrm>
          <a:prstGeom prst="rect">
            <a:avLst/>
          </a:prstGeom>
          <a:solidFill>
            <a:schemeClr val="bg1"/>
          </a:solidFill>
          <a:ln w="9525">
            <a:noFill/>
            <a:miter lim="800000"/>
            <a:headEnd/>
            <a:tailEnd/>
          </a:ln>
          <a:effectLst/>
        </p:spPr>
        <p:txBody>
          <a:bodyPr wrap="none">
            <a:spAutoFit/>
          </a:bodyPr>
          <a:lstStyle/>
          <a:p>
            <a:pPr>
              <a:buFontTx/>
              <a:buNone/>
            </a:pPr>
            <a:r>
              <a:rPr lang="en-US" dirty="0"/>
              <a:t>M/</a:t>
            </a:r>
            <a:r>
              <a:rPr lang="en-US" dirty="0" err="1"/>
              <a:t>M</a:t>
            </a:r>
            <a:r>
              <a:rPr lang="en-US" baseline="-25000" dirty="0" err="1"/>
              <a:t>sun</a:t>
            </a:r>
            <a:endParaRPr lang="en-US" dirty="0"/>
          </a:p>
        </p:txBody>
      </p:sp>
      <p:sp>
        <p:nvSpPr>
          <p:cNvPr id="27" name="Text Box 15"/>
          <p:cNvSpPr txBox="1">
            <a:spLocks noChangeArrowheads="1"/>
          </p:cNvSpPr>
          <p:nvPr/>
        </p:nvSpPr>
        <p:spPr bwMode="auto">
          <a:xfrm>
            <a:off x="6520260" y="3699179"/>
            <a:ext cx="1332416" cy="369332"/>
          </a:xfrm>
          <a:prstGeom prst="rect">
            <a:avLst/>
          </a:prstGeom>
          <a:solidFill>
            <a:schemeClr val="bg1"/>
          </a:solidFill>
          <a:ln w="9525">
            <a:noFill/>
            <a:miter lim="800000"/>
            <a:headEnd/>
            <a:tailEnd/>
          </a:ln>
          <a:effectLst/>
        </p:spPr>
        <p:txBody>
          <a:bodyPr wrap="none">
            <a:spAutoFit/>
          </a:bodyPr>
          <a:lstStyle/>
          <a:p>
            <a:pPr>
              <a:buFontTx/>
              <a:buNone/>
            </a:pPr>
            <a:r>
              <a:rPr lang="en-US" dirty="0" smtClean="0"/>
              <a:t>Radius </a:t>
            </a:r>
            <a:r>
              <a:rPr lang="en-US" dirty="0"/>
              <a:t>(km)</a:t>
            </a:r>
          </a:p>
        </p:txBody>
      </p:sp>
      <p:sp>
        <p:nvSpPr>
          <p:cNvPr id="747534" name="Text Box 14"/>
          <p:cNvSpPr txBox="1">
            <a:spLocks noChangeArrowheads="1"/>
          </p:cNvSpPr>
          <p:nvPr/>
        </p:nvSpPr>
        <p:spPr bwMode="auto">
          <a:xfrm>
            <a:off x="5889992" y="805050"/>
            <a:ext cx="2479974" cy="307777"/>
          </a:xfrm>
          <a:prstGeom prst="rect">
            <a:avLst/>
          </a:prstGeom>
          <a:noFill/>
          <a:ln w="9525">
            <a:noFill/>
            <a:miter lim="800000"/>
            <a:headEnd/>
            <a:tailEnd/>
          </a:ln>
          <a:effectLst/>
        </p:spPr>
        <p:txBody>
          <a:bodyPr wrap="none">
            <a:spAutoFit/>
          </a:bodyPr>
          <a:lstStyle/>
          <a:p>
            <a:pPr>
              <a:buFontTx/>
              <a:buNone/>
            </a:pPr>
            <a:r>
              <a:rPr lang="en-US" sz="1400" dirty="0"/>
              <a:t>F. </a:t>
            </a:r>
            <a:r>
              <a:rPr lang="en-US" sz="1400" dirty="0" err="1"/>
              <a:t>Ozel</a:t>
            </a:r>
            <a:r>
              <a:rPr lang="en-US" sz="1400" dirty="0"/>
              <a:t>, </a:t>
            </a:r>
            <a:r>
              <a:rPr lang="en-US" sz="1400" dirty="0" err="1" smtClean="0"/>
              <a:t>ApJ</a:t>
            </a:r>
            <a:r>
              <a:rPr lang="en-US" sz="1400" dirty="0" smtClean="0"/>
              <a:t>. 693:1775, (2009).</a:t>
            </a:r>
            <a:endParaRPr lang="en-US" sz="1400" dirty="0"/>
          </a:p>
        </p:txBody>
      </p:sp>
      <p:graphicFrame>
        <p:nvGraphicFramePr>
          <p:cNvPr id="23" name="Object 22"/>
          <p:cNvGraphicFramePr>
            <a:graphicFrameLocks noChangeAspect="1"/>
          </p:cNvGraphicFramePr>
          <p:nvPr/>
        </p:nvGraphicFramePr>
        <p:xfrm>
          <a:off x="3505200" y="1574800"/>
          <a:ext cx="914400" cy="198438"/>
        </p:xfrm>
        <a:graphic>
          <a:graphicData uri="http://schemas.openxmlformats.org/presentationml/2006/ole">
            <p:oleObj spid="_x0000_s683010" name="Equation" r:id="rId6" imgW="914400" imgH="198720" progId="Equation.DSMT4">
              <p:embed/>
            </p:oleObj>
          </a:graphicData>
        </a:graphic>
      </p:graphicFrame>
      <p:sp>
        <p:nvSpPr>
          <p:cNvPr id="32" name="Rectangle 3"/>
          <p:cNvSpPr txBox="1">
            <a:spLocks noChangeArrowheads="1"/>
          </p:cNvSpPr>
          <p:nvPr/>
        </p:nvSpPr>
        <p:spPr bwMode="auto">
          <a:xfrm>
            <a:off x="4906110" y="4081463"/>
            <a:ext cx="3815862" cy="2595562"/>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kern="0" dirty="0" smtClean="0">
                <a:solidFill>
                  <a:schemeClr val="accent2"/>
                </a:solidFill>
                <a:latin typeface="+mn-lt"/>
              </a:rPr>
              <a:t>S</a:t>
            </a:r>
            <a:r>
              <a:rPr kumimoji="0" lang="en-US" sz="1800" b="0" i="0" u="none" strike="noStrike" kern="0" cap="none" spc="0" normalizeH="0" baseline="0" noProof="0" dirty="0" err="1" smtClean="0">
                <a:ln>
                  <a:noFill/>
                </a:ln>
                <a:solidFill>
                  <a:schemeClr val="accent2"/>
                </a:solidFill>
                <a:effectLst/>
                <a:uLnTx/>
                <a:uFillTx/>
                <a:latin typeface="+mn-lt"/>
                <a:ea typeface="+mn-ea"/>
                <a:cs typeface="+mn-cs"/>
              </a:rPr>
              <a:t>haded</a:t>
            </a:r>
            <a:r>
              <a:rPr kumimoji="0" lang="en-US" sz="1800" b="0" i="0" u="none" strike="noStrike" kern="0" cap="none" spc="0" normalizeH="0" baseline="0" noProof="0" dirty="0" smtClean="0">
                <a:ln>
                  <a:noFill/>
                </a:ln>
                <a:solidFill>
                  <a:schemeClr val="accent2"/>
                </a:solidFill>
                <a:effectLst/>
                <a:uLnTx/>
                <a:uFillTx/>
                <a:latin typeface="+mn-lt"/>
                <a:ea typeface="+mn-ea"/>
                <a:cs typeface="+mn-cs"/>
              </a:rPr>
              <a:t> region: deduced</a:t>
            </a:r>
            <a:r>
              <a:rPr kumimoji="0" lang="en-US" sz="1800" b="0" i="0" u="none" strike="noStrike" kern="0" cap="none" spc="0" normalizeH="0" noProof="0" dirty="0" smtClean="0">
                <a:ln>
                  <a:noFill/>
                </a:ln>
                <a:solidFill>
                  <a:schemeClr val="accent2"/>
                </a:solidFill>
                <a:effectLst/>
                <a:uLnTx/>
                <a:uFillTx/>
                <a:latin typeface="+mn-lt"/>
                <a:ea typeface="+mn-ea"/>
                <a:cs typeface="+mn-cs"/>
              </a:rPr>
              <a:t> R,M</a:t>
            </a:r>
            <a:endParaRPr kumimoji="0" lang="en-US" sz="1800" b="0" i="0" u="none" strike="noStrike" kern="0" cap="none" spc="0" normalizeH="0" baseline="0" noProof="0" dirty="0" smtClean="0">
              <a:ln>
                <a:noFill/>
              </a:ln>
              <a:solidFill>
                <a:schemeClr val="accent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accent2"/>
                </a:solidFill>
                <a:effectLst/>
                <a:uLnTx/>
                <a:uFillTx/>
                <a:latin typeface="+mn-lt"/>
                <a:ea typeface="+mn-ea"/>
                <a:cs typeface="+mn-cs"/>
              </a:rPr>
              <a:t>Results consistent with a relatively soft equation of state.</a:t>
            </a:r>
          </a:p>
          <a:p>
            <a:pPr marL="342900" indent="-342900">
              <a:lnSpc>
                <a:spcPct val="90000"/>
              </a:lnSpc>
            </a:pPr>
            <a:r>
              <a:rPr kumimoji="0" lang="en-US" b="0" i="0" u="none" strike="noStrike" kern="0" cap="none" spc="0" normalizeH="0" baseline="0" noProof="0" dirty="0" smtClean="0">
                <a:ln>
                  <a:noFill/>
                </a:ln>
                <a:solidFill>
                  <a:schemeClr val="accent2"/>
                </a:solidFill>
                <a:effectLst/>
                <a:uLnTx/>
                <a:uFillTx/>
                <a:latin typeface="+mn-lt"/>
                <a:ea typeface="+mn-ea"/>
                <a:cs typeface="+mn-cs"/>
              </a:rPr>
              <a:t>Similar, but somewhat</a:t>
            </a:r>
            <a:r>
              <a:rPr kumimoji="0" lang="en-US" b="0" i="0" u="none" strike="noStrike" kern="0" cap="none" spc="0" normalizeH="0" noProof="0" dirty="0" smtClean="0">
                <a:ln>
                  <a:noFill/>
                </a:ln>
                <a:solidFill>
                  <a:schemeClr val="accent2"/>
                </a:solidFill>
                <a:effectLst/>
                <a:uLnTx/>
                <a:uFillTx/>
                <a:latin typeface="+mn-lt"/>
                <a:ea typeface="+mn-ea"/>
                <a:cs typeface="+mn-cs"/>
              </a:rPr>
              <a:t> more sophisticated analyses can be found in </a:t>
            </a:r>
            <a:r>
              <a:rPr lang="en-US" dirty="0" smtClean="0">
                <a:solidFill>
                  <a:schemeClr val="accent6"/>
                </a:solidFill>
              </a:rPr>
              <a:t>A. Steiner et al, arXiv:1005.0811</a:t>
            </a:r>
          </a:p>
          <a:p>
            <a:pPr marL="342900" indent="-342900">
              <a:lnSpc>
                <a:spcPct val="90000"/>
              </a:lnSpc>
            </a:pPr>
            <a:r>
              <a:rPr lang="en-US" dirty="0" smtClean="0">
                <a:solidFill>
                  <a:srgbClr val="FF0000"/>
                </a:solidFill>
              </a:rPr>
              <a:t>Independent constraints from Laboratory measurements would be useful.</a:t>
            </a:r>
          </a:p>
          <a:p>
            <a:pPr marL="342900" indent="-342900">
              <a:lnSpc>
                <a:spcPct val="90000"/>
              </a:lnSpc>
            </a:pPr>
            <a:endParaRPr kumimoji="0" lang="en-US" sz="1400" b="0" i="0" u="none" strike="noStrike" kern="0" cap="none" spc="0" normalizeH="0" baseline="0" noProof="0" dirty="0" smtClean="0">
              <a:ln>
                <a:noFill/>
              </a:ln>
              <a:solidFill>
                <a:schemeClr val="tx1"/>
              </a:solidFill>
              <a:effectLst/>
              <a:uLnTx/>
              <a:uFillTx/>
              <a:latin typeface="+mn-lt"/>
            </a:endParaRPr>
          </a:p>
        </p:txBody>
      </p:sp>
      <p:sp>
        <p:nvSpPr>
          <p:cNvPr id="18" name="Text Box 8">
            <a:hlinkClick r:id="" action="ppaction://hlinkshowjump?jump=firstslide"/>
          </p:cNvPr>
          <p:cNvSpPr txBox="1">
            <a:spLocks noChangeArrowheads="1"/>
          </p:cNvSpPr>
          <p:nvPr/>
        </p:nvSpPr>
        <p:spPr bwMode="auto">
          <a:xfrm>
            <a:off x="8451850" y="3971212"/>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smtClean="0">
                <a:solidFill>
                  <a:srgbClr val="FF0000"/>
                </a:solidFill>
              </a:rPr>
              <a:t>O</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ChangeArrowheads="1"/>
          </p:cNvSpPr>
          <p:nvPr/>
        </p:nvSpPr>
        <p:spPr bwMode="auto">
          <a:xfrm>
            <a:off x="5118100" y="4940300"/>
            <a:ext cx="3594100" cy="1762125"/>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r>
              <a:rPr lang="en-US" dirty="0" smtClean="0">
                <a:solidFill>
                  <a:schemeClr val="accent2"/>
                </a:solidFill>
              </a:rPr>
              <a:t>Nuclear effective interactions do not constrain neutron matter,</a:t>
            </a:r>
          </a:p>
          <a:p>
            <a:pPr marL="342900" indent="-342900"/>
            <a:r>
              <a:rPr lang="en-US" dirty="0" smtClean="0">
                <a:solidFill>
                  <a:schemeClr val="accent2"/>
                </a:solidFill>
              </a:rPr>
              <a:t>Main uncertainty is the density dependence of the symmetry energy</a:t>
            </a:r>
          </a:p>
          <a:p>
            <a:pPr marL="342900" indent="-342900">
              <a:buNone/>
            </a:pPr>
            <a:endParaRPr lang="en-US" dirty="0">
              <a:solidFill>
                <a:schemeClr val="accent2"/>
              </a:solidFill>
            </a:endParaRPr>
          </a:p>
          <a:p>
            <a:pPr marL="342900" indent="-342900">
              <a:buNone/>
            </a:pPr>
            <a:endParaRPr lang="en-US" sz="2000" dirty="0">
              <a:solidFill>
                <a:schemeClr val="accent2"/>
              </a:solidFill>
            </a:endParaRPr>
          </a:p>
          <a:p>
            <a:pPr marL="742950" lvl="1" indent="-285750">
              <a:buFontTx/>
              <a:buNone/>
            </a:pPr>
            <a:endParaRPr lang="en-US" sz="2000" dirty="0"/>
          </a:p>
        </p:txBody>
      </p:sp>
      <p:sp>
        <p:nvSpPr>
          <p:cNvPr id="619523" name="Rectangle 3"/>
          <p:cNvSpPr>
            <a:spLocks noChangeArrowheads="1"/>
          </p:cNvSpPr>
          <p:nvPr/>
        </p:nvSpPr>
        <p:spPr bwMode="auto">
          <a:xfrm>
            <a:off x="628650" y="0"/>
            <a:ext cx="5829300" cy="1524000"/>
          </a:xfrm>
          <a:prstGeom prst="rect">
            <a:avLst/>
          </a:prstGeom>
          <a:noFill/>
          <a:ln w="9525">
            <a:noFill/>
            <a:miter lim="800000"/>
            <a:headEnd/>
            <a:tailEnd/>
          </a:ln>
          <a:effectLst/>
        </p:spPr>
        <p:txBody>
          <a:bodyPr anchor="ctr"/>
          <a:lstStyle/>
          <a:p>
            <a:pPr algn="ctr">
              <a:spcBef>
                <a:spcPct val="0"/>
              </a:spcBef>
              <a:buFontTx/>
              <a:buNone/>
            </a:pPr>
            <a:endParaRPr lang="en-US" sz="2800">
              <a:solidFill>
                <a:srgbClr val="990099"/>
              </a:solidFill>
            </a:endParaRPr>
          </a:p>
        </p:txBody>
      </p:sp>
      <p:sp>
        <p:nvSpPr>
          <p:cNvPr id="619524" name="Rectangle 4"/>
          <p:cNvSpPr>
            <a:spLocks noGrp="1" noChangeArrowheads="1"/>
          </p:cNvSpPr>
          <p:nvPr>
            <p:ph type="title"/>
          </p:nvPr>
        </p:nvSpPr>
        <p:spPr>
          <a:xfrm>
            <a:off x="1201738" y="123870"/>
            <a:ext cx="6794500" cy="595313"/>
          </a:xfrm>
          <a:ln/>
        </p:spPr>
        <p:txBody>
          <a:bodyPr/>
          <a:lstStyle/>
          <a:p>
            <a:r>
              <a:rPr lang="en-US" dirty="0" smtClean="0"/>
              <a:t>EoS</a:t>
            </a:r>
            <a:r>
              <a:rPr lang="en-US" dirty="0"/>
              <a:t>: </a:t>
            </a:r>
            <a:r>
              <a:rPr lang="en-US" dirty="0" smtClean="0"/>
              <a:t>What are the questions?</a:t>
            </a:r>
            <a:endParaRPr lang="en-US" dirty="0"/>
          </a:p>
        </p:txBody>
      </p:sp>
      <p:sp>
        <p:nvSpPr>
          <p:cNvPr id="619525" name="Rectangle 5"/>
          <p:cNvSpPr>
            <a:spLocks noGrp="1" noChangeArrowheads="1"/>
          </p:cNvSpPr>
          <p:nvPr>
            <p:ph type="body" sz="half" idx="1"/>
          </p:nvPr>
        </p:nvSpPr>
        <p:spPr>
          <a:xfrm>
            <a:off x="749300" y="4902200"/>
            <a:ext cx="3708400" cy="1727200"/>
          </a:xfrm>
          <a:ln/>
        </p:spPr>
        <p:txBody>
          <a:bodyPr/>
          <a:lstStyle/>
          <a:p>
            <a:pPr algn="ctr">
              <a:spcBef>
                <a:spcPct val="50000"/>
              </a:spcBef>
              <a:buFontTx/>
              <a:buNone/>
            </a:pPr>
            <a:r>
              <a:rPr lang="en-US" sz="1800" dirty="0">
                <a:solidFill>
                  <a:schemeClr val="tx1"/>
                </a:solidFill>
              </a:rPr>
              <a:t>E/A (</a:t>
            </a:r>
            <a:r>
              <a:rPr lang="en-US" sz="1800" dirty="0">
                <a:solidFill>
                  <a:schemeClr val="tx1"/>
                </a:solidFill>
                <a:sym typeface="Symbol" pitchFamily="18" charset="2"/>
              </a:rPr>
              <a:t>,) = </a:t>
            </a:r>
            <a:r>
              <a:rPr lang="en-US" sz="1800" dirty="0">
                <a:solidFill>
                  <a:schemeClr val="tx1"/>
                </a:solidFill>
              </a:rPr>
              <a:t>E/A (</a:t>
            </a:r>
            <a:r>
              <a:rPr lang="en-US" sz="1800" dirty="0">
                <a:solidFill>
                  <a:schemeClr val="tx1"/>
                </a:solidFill>
                <a:sym typeface="Symbol" pitchFamily="18" charset="2"/>
              </a:rPr>
              <a:t>,0) + </a:t>
            </a:r>
            <a:r>
              <a:rPr lang="en-US" sz="1800" dirty="0">
                <a:solidFill>
                  <a:srgbClr val="CC00CC"/>
                </a:solidFill>
                <a:latin typeface="Symbol" pitchFamily="18" charset="2"/>
                <a:sym typeface="Symbol" pitchFamily="18" charset="2"/>
              </a:rPr>
              <a:t>d</a:t>
            </a:r>
            <a:r>
              <a:rPr lang="en-US" sz="1800" baseline="30000" dirty="0">
                <a:solidFill>
                  <a:srgbClr val="CC00CC"/>
                </a:solidFill>
                <a:sym typeface="Symbol" pitchFamily="18" charset="2"/>
              </a:rPr>
              <a:t>2</a:t>
            </a:r>
            <a:r>
              <a:rPr lang="en-US" sz="1800" dirty="0">
                <a:solidFill>
                  <a:srgbClr val="CC00CC"/>
                </a:solidFill>
                <a:sym typeface="Symbol" pitchFamily="18" charset="2"/>
              </a:rPr>
              <a:t>S()</a:t>
            </a:r>
          </a:p>
          <a:p>
            <a:pPr algn="ctr">
              <a:spcBef>
                <a:spcPct val="50000"/>
              </a:spcBef>
              <a:buFontTx/>
              <a:buNone/>
            </a:pPr>
            <a:r>
              <a:rPr lang="en-US" sz="1800" dirty="0">
                <a:solidFill>
                  <a:schemeClr val="tx1"/>
                </a:solidFill>
                <a:latin typeface="Symbol" pitchFamily="18" charset="2"/>
                <a:sym typeface="Symbol" pitchFamily="18" charset="2"/>
              </a:rPr>
              <a:t>d</a:t>
            </a:r>
            <a:r>
              <a:rPr lang="en-US" sz="1800" dirty="0">
                <a:solidFill>
                  <a:schemeClr val="tx1"/>
                </a:solidFill>
                <a:sym typeface="Symbol" pitchFamily="18" charset="2"/>
              </a:rPr>
              <a:t> = (</a:t>
            </a:r>
            <a:r>
              <a:rPr lang="en-US" sz="1800" baseline="-25000" dirty="0">
                <a:solidFill>
                  <a:schemeClr val="tx1"/>
                </a:solidFill>
                <a:sym typeface="Symbol" pitchFamily="18" charset="2"/>
              </a:rPr>
              <a:t>n</a:t>
            </a:r>
            <a:r>
              <a:rPr lang="en-US" sz="1800" dirty="0">
                <a:solidFill>
                  <a:schemeClr val="tx1"/>
                </a:solidFill>
                <a:sym typeface="Symbol" pitchFamily="18" charset="2"/>
              </a:rPr>
              <a:t>- </a:t>
            </a:r>
            <a:r>
              <a:rPr lang="en-US" sz="1800" baseline="-25000" dirty="0">
                <a:solidFill>
                  <a:schemeClr val="tx1"/>
                </a:solidFill>
                <a:sym typeface="Symbol" pitchFamily="18" charset="2"/>
              </a:rPr>
              <a:t>p</a:t>
            </a:r>
            <a:r>
              <a:rPr lang="en-US" sz="1800" dirty="0">
                <a:solidFill>
                  <a:schemeClr val="tx1"/>
                </a:solidFill>
                <a:sym typeface="Symbol" pitchFamily="18" charset="2"/>
              </a:rPr>
              <a:t>)/ (</a:t>
            </a:r>
            <a:r>
              <a:rPr lang="en-US" sz="1800" baseline="-25000" dirty="0">
                <a:solidFill>
                  <a:schemeClr val="tx1"/>
                </a:solidFill>
                <a:sym typeface="Symbol" pitchFamily="18" charset="2"/>
              </a:rPr>
              <a:t>n</a:t>
            </a:r>
            <a:r>
              <a:rPr lang="en-US" sz="1800" dirty="0">
                <a:solidFill>
                  <a:schemeClr val="tx1"/>
                </a:solidFill>
                <a:sym typeface="Symbol" pitchFamily="18" charset="2"/>
              </a:rPr>
              <a:t>+ </a:t>
            </a:r>
            <a:r>
              <a:rPr lang="en-US" sz="1800" baseline="-25000" dirty="0">
                <a:solidFill>
                  <a:schemeClr val="tx1"/>
                </a:solidFill>
                <a:sym typeface="Symbol" pitchFamily="18" charset="2"/>
              </a:rPr>
              <a:t>p</a:t>
            </a:r>
            <a:r>
              <a:rPr lang="en-US" sz="1800" dirty="0">
                <a:solidFill>
                  <a:schemeClr val="tx1"/>
                </a:solidFill>
                <a:sym typeface="Symbol" pitchFamily="18" charset="2"/>
              </a:rPr>
              <a:t>) = (N-Z)/A</a:t>
            </a:r>
          </a:p>
        </p:txBody>
      </p:sp>
      <p:graphicFrame>
        <p:nvGraphicFramePr>
          <p:cNvPr id="619534" name="Object 14"/>
          <p:cNvGraphicFramePr>
            <a:graphicFrameLocks noChangeAspect="1"/>
          </p:cNvGraphicFramePr>
          <p:nvPr/>
        </p:nvGraphicFramePr>
        <p:xfrm>
          <a:off x="1857375" y="5886450"/>
          <a:ext cx="1746250" cy="1136650"/>
        </p:xfrm>
        <a:graphic>
          <a:graphicData uri="http://schemas.openxmlformats.org/presentationml/2006/ole">
            <p:oleObj spid="_x0000_s637954" name="Equation" r:id="rId4" imgW="1091880" imgH="711000" progId="Equation.DSMT4">
              <p:embed/>
            </p:oleObj>
          </a:graphicData>
        </a:graphic>
      </p:graphicFrame>
      <p:pic>
        <p:nvPicPr>
          <p:cNvPr id="619548" name="Picture 28" descr="sm_eos"/>
          <p:cNvPicPr>
            <a:picLocks noChangeAspect="1" noChangeArrowheads="1"/>
          </p:cNvPicPr>
          <p:nvPr/>
        </p:nvPicPr>
        <p:blipFill>
          <a:blip r:embed="rId5" cstate="print"/>
          <a:srcRect/>
          <a:stretch>
            <a:fillRect/>
          </a:stretch>
        </p:blipFill>
        <p:spPr bwMode="auto">
          <a:xfrm>
            <a:off x="0" y="546100"/>
            <a:ext cx="4929188" cy="4335463"/>
          </a:xfrm>
          <a:prstGeom prst="rect">
            <a:avLst/>
          </a:prstGeom>
          <a:noFill/>
        </p:spPr>
      </p:pic>
      <p:cxnSp>
        <p:nvCxnSpPr>
          <p:cNvPr id="11" name="Straight Arrow Connector 10"/>
          <p:cNvCxnSpPr/>
          <p:nvPr/>
        </p:nvCxnSpPr>
        <p:spPr bwMode="auto">
          <a:xfrm rot="5400000" flipH="1" flipV="1">
            <a:off x="498144" y="3937380"/>
            <a:ext cx="1774209" cy="204716"/>
          </a:xfrm>
          <a:prstGeom prst="straightConnector1">
            <a:avLst/>
          </a:prstGeom>
          <a:solidFill>
            <a:srgbClr val="FFFF99"/>
          </a:solidFill>
          <a:ln w="9525" cap="flat" cmpd="sng" algn="ctr">
            <a:noFill/>
            <a:prstDash val="solid"/>
            <a:round/>
            <a:headEnd type="none" w="med" len="med"/>
            <a:tailEnd type="arrow"/>
          </a:ln>
          <a:effectLst/>
        </p:spPr>
      </p:cxnSp>
      <p:cxnSp>
        <p:nvCxnSpPr>
          <p:cNvPr id="13" name="Straight Arrow Connector 12"/>
          <p:cNvCxnSpPr/>
          <p:nvPr/>
        </p:nvCxnSpPr>
        <p:spPr bwMode="auto">
          <a:xfrm rot="5400000">
            <a:off x="-156949" y="1030406"/>
            <a:ext cx="1228298" cy="122830"/>
          </a:xfrm>
          <a:prstGeom prst="straightConnector1">
            <a:avLst/>
          </a:prstGeom>
          <a:solidFill>
            <a:srgbClr val="FFFF99"/>
          </a:solidFill>
          <a:ln w="9525" cap="flat" cmpd="sng" algn="ctr">
            <a:noFill/>
            <a:prstDash val="solid"/>
            <a:round/>
            <a:headEnd type="none" w="med" len="med"/>
            <a:tailEnd type="arrow"/>
          </a:ln>
          <a:effectLst/>
        </p:spPr>
      </p:cxnSp>
      <p:cxnSp>
        <p:nvCxnSpPr>
          <p:cNvPr id="15" name="Straight Arrow Connector 14"/>
          <p:cNvCxnSpPr/>
          <p:nvPr/>
        </p:nvCxnSpPr>
        <p:spPr bwMode="auto">
          <a:xfrm rot="5400000">
            <a:off x="-1521724" y="1767385"/>
            <a:ext cx="3234519" cy="191069"/>
          </a:xfrm>
          <a:prstGeom prst="straightConnector1">
            <a:avLst/>
          </a:prstGeom>
          <a:solidFill>
            <a:srgbClr val="FFFF99"/>
          </a:solidFill>
          <a:ln w="9525" cap="flat" cmpd="sng" algn="ctr">
            <a:noFill/>
            <a:prstDash val="solid"/>
            <a:round/>
            <a:headEnd type="none" w="med" len="med"/>
            <a:tailEnd type="arrow"/>
          </a:ln>
          <a:effectLst/>
        </p:spPr>
      </p:cxnSp>
      <p:grpSp>
        <p:nvGrpSpPr>
          <p:cNvPr id="2" name="Group 22"/>
          <p:cNvGrpSpPr/>
          <p:nvPr/>
        </p:nvGrpSpPr>
        <p:grpSpPr>
          <a:xfrm>
            <a:off x="602281" y="859357"/>
            <a:ext cx="8020050" cy="4122077"/>
            <a:chOff x="602281" y="859357"/>
            <a:chExt cx="8020050" cy="4122077"/>
          </a:xfrm>
        </p:grpSpPr>
        <p:sp>
          <p:nvSpPr>
            <p:cNvPr id="9" name="Text Box 4"/>
            <p:cNvSpPr txBox="1">
              <a:spLocks noChangeArrowheads="1"/>
            </p:cNvSpPr>
            <p:nvPr/>
          </p:nvSpPr>
          <p:spPr bwMode="auto">
            <a:xfrm>
              <a:off x="602281" y="859357"/>
              <a:ext cx="8020050" cy="366712"/>
            </a:xfrm>
            <a:prstGeom prst="rect">
              <a:avLst/>
            </a:prstGeom>
            <a:solidFill>
              <a:srgbClr val="CCFFFF"/>
            </a:solidFill>
            <a:ln w="9525">
              <a:noFill/>
              <a:miter lim="800000"/>
              <a:headEnd/>
              <a:tailEnd/>
            </a:ln>
            <a:effectLst>
              <a:outerShdw dist="107763" dir="2700000" algn="ctr" rotWithShape="0">
                <a:schemeClr val="bg2"/>
              </a:outerShdw>
            </a:effectLst>
          </p:spPr>
          <p:txBody>
            <a:bodyPr wrap="none">
              <a:spAutoFit/>
            </a:bodyPr>
            <a:lstStyle/>
            <a:p>
              <a:pPr>
                <a:buFontTx/>
                <a:buNone/>
                <a:defRPr/>
              </a:pPr>
              <a:r>
                <a:rPr lang="en-US" dirty="0">
                  <a:cs typeface="Times New Roman" pitchFamily="18" charset="0"/>
                </a:rPr>
                <a:t> B</a:t>
              </a:r>
              <a:r>
                <a:rPr lang="en-US" baseline="-30000" dirty="0">
                  <a:cs typeface="Times New Roman" pitchFamily="18" charset="0"/>
                </a:rPr>
                <a:t>A,Z</a:t>
              </a:r>
              <a:r>
                <a:rPr lang="en-US" dirty="0">
                  <a:cs typeface="Times New Roman" pitchFamily="18" charset="0"/>
                </a:rPr>
                <a:t> = </a:t>
              </a:r>
              <a:r>
                <a:rPr lang="en-US" dirty="0" err="1">
                  <a:cs typeface="Times New Roman" pitchFamily="18" charset="0"/>
                </a:rPr>
                <a:t>a</a:t>
              </a:r>
              <a:r>
                <a:rPr lang="en-US" baseline="-30000" dirty="0" err="1">
                  <a:cs typeface="Times New Roman" pitchFamily="18" charset="0"/>
                </a:rPr>
                <a:t>v</a:t>
              </a:r>
              <a:r>
                <a:rPr lang="en-US" dirty="0">
                  <a:cs typeface="Times New Roman" pitchFamily="18" charset="0"/>
                </a:rPr>
                <a:t>[1-b</a:t>
              </a:r>
              <a:r>
                <a:rPr lang="en-US" baseline="-25000" dirty="0">
                  <a:cs typeface="Times New Roman" pitchFamily="18" charset="0"/>
                </a:rPr>
                <a:t>1</a:t>
              </a:r>
              <a:r>
                <a:rPr lang="en-US" dirty="0">
                  <a:cs typeface="Times New Roman" pitchFamily="18" charset="0"/>
                </a:rPr>
                <a:t>((N-Z)/A)²]A - a</a:t>
              </a:r>
              <a:r>
                <a:rPr lang="en-US" baseline="-30000" dirty="0">
                  <a:cs typeface="Times New Roman" pitchFamily="18" charset="0"/>
                </a:rPr>
                <a:t>s</a:t>
              </a:r>
              <a:r>
                <a:rPr lang="en-US" dirty="0">
                  <a:cs typeface="Times New Roman" pitchFamily="18" charset="0"/>
                </a:rPr>
                <a:t>[1-b</a:t>
              </a:r>
              <a:r>
                <a:rPr lang="en-US" baseline="-25000" dirty="0">
                  <a:cs typeface="Times New Roman" pitchFamily="18" charset="0"/>
                </a:rPr>
                <a:t>2</a:t>
              </a:r>
              <a:r>
                <a:rPr lang="en-US" dirty="0">
                  <a:cs typeface="Times New Roman" pitchFamily="18" charset="0"/>
                </a:rPr>
                <a:t>((N-Z)/A)²]A</a:t>
              </a:r>
              <a:r>
                <a:rPr lang="en-US" baseline="30000" dirty="0">
                  <a:cs typeface="Times New Roman" pitchFamily="18" charset="0"/>
                </a:rPr>
                <a:t>2/3 </a:t>
              </a:r>
              <a:r>
                <a:rPr lang="en-US" dirty="0">
                  <a:cs typeface="Times New Roman" pitchFamily="18" charset="0"/>
                </a:rPr>
                <a:t>- a</a:t>
              </a:r>
              <a:r>
                <a:rPr lang="en-US" baseline="-30000" dirty="0">
                  <a:cs typeface="Times New Roman" pitchFamily="18" charset="0"/>
                </a:rPr>
                <a:t>c</a:t>
              </a:r>
              <a:r>
                <a:rPr lang="en-US" dirty="0">
                  <a:cs typeface="Times New Roman" pitchFamily="18" charset="0"/>
                </a:rPr>
                <a:t> Z²/A</a:t>
              </a:r>
              <a:r>
                <a:rPr lang="en-US" baseline="30000" dirty="0">
                  <a:cs typeface="Times New Roman" pitchFamily="18" charset="0"/>
                </a:rPr>
                <a:t>1/3</a:t>
              </a:r>
              <a:r>
                <a:rPr lang="en-US" dirty="0">
                  <a:cs typeface="Times New Roman" pitchFamily="18" charset="0"/>
                </a:rPr>
                <a:t> + δ</a:t>
              </a:r>
              <a:r>
                <a:rPr lang="en-US" baseline="-30000" dirty="0">
                  <a:cs typeface="Times New Roman" pitchFamily="18" charset="0"/>
                </a:rPr>
                <a:t>A,Z</a:t>
              </a:r>
              <a:r>
                <a:rPr lang="en-US" dirty="0">
                  <a:cs typeface="Times New Roman" pitchFamily="18" charset="0"/>
                </a:rPr>
                <a:t>A</a:t>
              </a:r>
              <a:r>
                <a:rPr lang="en-US" baseline="30000" dirty="0">
                  <a:cs typeface="Times New Roman" pitchFamily="18" charset="0"/>
                </a:rPr>
                <a:t>-1/2</a:t>
              </a:r>
              <a:r>
                <a:rPr lang="en-US" dirty="0">
                  <a:cs typeface="Times New Roman" pitchFamily="18" charset="0"/>
                </a:rPr>
                <a:t> + C</a:t>
              </a:r>
              <a:r>
                <a:rPr lang="en-US" baseline="-30000" dirty="0">
                  <a:cs typeface="Times New Roman" pitchFamily="18" charset="0"/>
                </a:rPr>
                <a:t>d</a:t>
              </a:r>
              <a:r>
                <a:rPr lang="en-US" dirty="0">
                  <a:cs typeface="Times New Roman" pitchFamily="18" charset="0"/>
                </a:rPr>
                <a:t>Z²/A, </a:t>
              </a:r>
            </a:p>
          </p:txBody>
        </p:sp>
        <p:grpSp>
          <p:nvGrpSpPr>
            <p:cNvPr id="3" name="Group 21"/>
            <p:cNvGrpSpPr/>
            <p:nvPr/>
          </p:nvGrpSpPr>
          <p:grpSpPr>
            <a:xfrm>
              <a:off x="1487606" y="1160060"/>
              <a:ext cx="2183641" cy="3821374"/>
              <a:chOff x="1487606" y="1160060"/>
              <a:chExt cx="2183641" cy="3821374"/>
            </a:xfrm>
          </p:grpSpPr>
          <p:cxnSp>
            <p:nvCxnSpPr>
              <p:cNvPr id="17" name="Straight Arrow Connector 16"/>
              <p:cNvCxnSpPr/>
              <p:nvPr/>
            </p:nvCxnSpPr>
            <p:spPr bwMode="auto">
              <a:xfrm rot="16200000" flipH="1">
                <a:off x="-34120" y="2681786"/>
                <a:ext cx="3821374" cy="777922"/>
              </a:xfrm>
              <a:prstGeom prst="straightConnector1">
                <a:avLst/>
              </a:prstGeom>
              <a:solidFill>
                <a:srgbClr val="FFFF99"/>
              </a:solidFill>
              <a:ln w="254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6200000" flipH="1">
                <a:off x="948519" y="2258704"/>
                <a:ext cx="3766782" cy="1678675"/>
              </a:xfrm>
              <a:prstGeom prst="straightConnector1">
                <a:avLst/>
              </a:prstGeom>
              <a:solidFill>
                <a:srgbClr val="FFFF99"/>
              </a:solidFill>
              <a:ln w="25400" cap="flat" cmpd="sng" algn="ctr">
                <a:solidFill>
                  <a:schemeClr val="tx1"/>
                </a:solidFill>
                <a:prstDash val="solid"/>
                <a:round/>
                <a:headEnd type="none" w="med" len="med"/>
                <a:tailEnd type="arrow"/>
              </a:ln>
              <a:effectLst/>
            </p:spPr>
          </p:cxnSp>
        </p:grpSp>
      </p:grpSp>
      <p:sp>
        <p:nvSpPr>
          <p:cNvPr id="18" name="Text Box 4"/>
          <p:cNvSpPr txBox="1">
            <a:spLocks noChangeArrowheads="1"/>
          </p:cNvSpPr>
          <p:nvPr/>
        </p:nvSpPr>
        <p:spPr bwMode="auto">
          <a:xfrm rot="5400000">
            <a:off x="7075487" y="2672004"/>
            <a:ext cx="3082925" cy="304800"/>
          </a:xfrm>
          <a:prstGeom prst="rect">
            <a:avLst/>
          </a:prstGeom>
          <a:noFill/>
          <a:ln w="9525">
            <a:noFill/>
            <a:miter lim="800000"/>
            <a:headEnd/>
            <a:tailEnd/>
          </a:ln>
          <a:effectLst/>
        </p:spPr>
        <p:txBody>
          <a:bodyPr wrap="none">
            <a:spAutoFit/>
          </a:bodyPr>
          <a:lstStyle/>
          <a:p>
            <a:pPr>
              <a:spcBef>
                <a:spcPct val="0"/>
              </a:spcBef>
              <a:buFontTx/>
              <a:buNone/>
            </a:pPr>
            <a:r>
              <a:rPr lang="en-US" sz="1400" dirty="0"/>
              <a:t>Brown, Phys. Rev. </a:t>
            </a:r>
            <a:r>
              <a:rPr lang="en-US" sz="1400" dirty="0" err="1"/>
              <a:t>Lett</a:t>
            </a:r>
            <a:r>
              <a:rPr lang="en-US" sz="1400" dirty="0"/>
              <a:t>. 85, 5296 (2001)</a:t>
            </a:r>
          </a:p>
        </p:txBody>
      </p:sp>
      <p:pic>
        <p:nvPicPr>
          <p:cNvPr id="20" name="Picture 5" descr="C:\Documents and Settings\lynch\My Documents\scratch\workshop\nmall.bmp"/>
          <p:cNvPicPr>
            <a:picLocks noChangeAspect="1" noChangeArrowheads="1"/>
          </p:cNvPicPr>
          <p:nvPr/>
        </p:nvPicPr>
        <p:blipFill>
          <a:blip r:embed="rId6" cstate="print"/>
          <a:srcRect/>
          <a:stretch>
            <a:fillRect/>
          </a:stretch>
        </p:blipFill>
        <p:spPr bwMode="auto">
          <a:xfrm>
            <a:off x="4960938" y="1406766"/>
            <a:ext cx="3424237" cy="3303587"/>
          </a:xfrm>
          <a:prstGeom prst="rect">
            <a:avLst/>
          </a:prstGeom>
          <a:noFill/>
        </p:spPr>
      </p:pic>
      <p:sp>
        <p:nvSpPr>
          <p:cNvPr id="21" name="TextBox 20"/>
          <p:cNvSpPr txBox="1"/>
          <p:nvPr/>
        </p:nvSpPr>
        <p:spPr>
          <a:xfrm>
            <a:off x="5791200" y="1553029"/>
            <a:ext cx="1236236" cy="307777"/>
          </a:xfrm>
          <a:prstGeom prst="rect">
            <a:avLst/>
          </a:prstGeom>
          <a:noFill/>
        </p:spPr>
        <p:txBody>
          <a:bodyPr wrap="none" rtlCol="0">
            <a:spAutoFit/>
          </a:bodyPr>
          <a:lstStyle/>
          <a:p>
            <a:pPr>
              <a:buNone/>
            </a:pPr>
            <a:r>
              <a:rPr lang="en-US" sz="1400" dirty="0" smtClean="0"/>
              <a:t>neutron matter</a:t>
            </a:r>
            <a:endParaRPr lang="en-US" sz="1400" dirty="0"/>
          </a:p>
        </p:txBody>
      </p:sp>
      <p:cxnSp>
        <p:nvCxnSpPr>
          <p:cNvPr id="23" name="Straight Connector 22"/>
          <p:cNvCxnSpPr/>
          <p:nvPr/>
        </p:nvCxnSpPr>
        <p:spPr bwMode="auto">
          <a:xfrm>
            <a:off x="6966857" y="1451429"/>
            <a:ext cx="914400" cy="914400"/>
          </a:xfrm>
          <a:prstGeom prst="line">
            <a:avLst/>
          </a:prstGeom>
          <a:solidFill>
            <a:srgbClr val="FFFF99"/>
          </a:solidFill>
          <a:ln w="9525" cap="flat" cmpd="sng" algn="ctr">
            <a:noFill/>
            <a:prstDash val="solid"/>
            <a:round/>
            <a:headEnd type="none" w="med" len="med"/>
            <a:tailEnd type="none" w="med" len="med"/>
          </a:ln>
          <a:effectLst/>
        </p:spPr>
      </p:cxnSp>
      <p:cxnSp>
        <p:nvCxnSpPr>
          <p:cNvPr id="25" name="Straight Connector 24"/>
          <p:cNvCxnSpPr/>
          <p:nvPr/>
        </p:nvCxnSpPr>
        <p:spPr bwMode="auto">
          <a:xfrm rot="5400000" flipH="1" flipV="1">
            <a:off x="3889829" y="4180115"/>
            <a:ext cx="769257" cy="14514"/>
          </a:xfrm>
          <a:prstGeom prst="line">
            <a:avLst/>
          </a:prstGeom>
          <a:solidFill>
            <a:srgbClr val="FFFF99"/>
          </a:solidFill>
          <a:ln w="9525" cap="flat" cmpd="sng" algn="ctr">
            <a:noFill/>
            <a:prstDash val="solid"/>
            <a:round/>
            <a:headEnd type="none" w="med" len="med"/>
            <a:tailEnd type="none" w="med" len="med"/>
          </a:ln>
          <a:effectLst/>
        </p:spPr>
      </p:cxnSp>
      <p:cxnSp>
        <p:nvCxnSpPr>
          <p:cNvPr id="27" name="Straight Connector 26"/>
          <p:cNvCxnSpPr/>
          <p:nvPr/>
        </p:nvCxnSpPr>
        <p:spPr bwMode="auto">
          <a:xfrm rot="5400000">
            <a:off x="5573486" y="2844802"/>
            <a:ext cx="2815773" cy="1"/>
          </a:xfrm>
          <a:prstGeom prst="line">
            <a:avLst/>
          </a:prstGeom>
          <a:solidFill>
            <a:srgbClr val="FFFF99"/>
          </a:solidFill>
          <a:ln w="25400" cap="flat" cmpd="sng" algn="ctr">
            <a:solidFill>
              <a:srgbClr val="FF0000"/>
            </a:solidFill>
            <a:prstDash val="solid"/>
            <a:round/>
            <a:headEnd type="none" w="med" len="med"/>
            <a:tailEnd type="none" w="med" len="med"/>
          </a:ln>
          <a:effectLst/>
        </p:spPr>
      </p:cxnSp>
      <p:sp>
        <p:nvSpPr>
          <p:cNvPr id="31" name="TextBox 30"/>
          <p:cNvSpPr txBox="1"/>
          <p:nvPr/>
        </p:nvSpPr>
        <p:spPr>
          <a:xfrm>
            <a:off x="6937833" y="2148109"/>
            <a:ext cx="502061" cy="523220"/>
          </a:xfrm>
          <a:prstGeom prst="rect">
            <a:avLst/>
          </a:prstGeom>
          <a:noFill/>
        </p:spPr>
        <p:txBody>
          <a:bodyPr wrap="none" rtlCol="0">
            <a:spAutoFit/>
          </a:bodyPr>
          <a:lstStyle/>
          <a:p>
            <a:pPr>
              <a:buNone/>
            </a:pPr>
            <a:r>
              <a:rPr lang="en-US" sz="2800" dirty="0" smtClean="0">
                <a:solidFill>
                  <a:srgbClr val="FF0000"/>
                </a:solidFill>
                <a:sym typeface="Symbol"/>
              </a:rPr>
              <a:t></a:t>
            </a:r>
            <a:r>
              <a:rPr lang="en-US" sz="2800" baseline="-25000" dirty="0" smtClean="0">
                <a:solidFill>
                  <a:srgbClr val="FF0000"/>
                </a:solidFill>
                <a:sym typeface="Symbol"/>
              </a:rPr>
              <a:t>0</a:t>
            </a:r>
            <a:endParaRPr lang="en-US" sz="2800" dirty="0">
              <a:solidFill>
                <a:srgbClr val="FF0000"/>
              </a:solidFill>
            </a:endParaRPr>
          </a:p>
        </p:txBody>
      </p:sp>
      <p:sp>
        <p:nvSpPr>
          <p:cNvPr id="32" name="TextBox 31"/>
          <p:cNvSpPr txBox="1"/>
          <p:nvPr/>
        </p:nvSpPr>
        <p:spPr>
          <a:xfrm>
            <a:off x="7228115" y="1509486"/>
            <a:ext cx="744114" cy="523220"/>
          </a:xfrm>
          <a:prstGeom prst="rect">
            <a:avLst/>
          </a:prstGeom>
          <a:noFill/>
        </p:spPr>
        <p:txBody>
          <a:bodyPr wrap="none" rtlCol="0">
            <a:spAutoFit/>
          </a:bodyPr>
          <a:lstStyle/>
          <a:p>
            <a:pPr>
              <a:buNone/>
            </a:pPr>
            <a:r>
              <a:rPr lang="en-US" sz="2800" dirty="0" smtClean="0">
                <a:solidFill>
                  <a:srgbClr val="FF00FF"/>
                </a:solidFill>
                <a:sym typeface="Symbol"/>
              </a:rPr>
              <a:t>=1</a:t>
            </a:r>
            <a:endParaRPr lang="en-US" sz="2800" dirty="0">
              <a:solidFill>
                <a:srgbClr val="FF00FF"/>
              </a:solidFill>
            </a:endParaRPr>
          </a:p>
        </p:txBody>
      </p:sp>
      <p:sp>
        <p:nvSpPr>
          <p:cNvPr id="33" name="TextBox 32"/>
          <p:cNvSpPr txBox="1"/>
          <p:nvPr/>
        </p:nvSpPr>
        <p:spPr>
          <a:xfrm>
            <a:off x="3287486" y="1516745"/>
            <a:ext cx="744114" cy="523220"/>
          </a:xfrm>
          <a:prstGeom prst="rect">
            <a:avLst/>
          </a:prstGeom>
          <a:noFill/>
        </p:spPr>
        <p:txBody>
          <a:bodyPr wrap="none" rtlCol="0">
            <a:spAutoFit/>
          </a:bodyPr>
          <a:lstStyle/>
          <a:p>
            <a:pPr>
              <a:buNone/>
            </a:pPr>
            <a:r>
              <a:rPr lang="en-US" sz="2800" dirty="0" smtClean="0">
                <a:solidFill>
                  <a:srgbClr val="FF00FF"/>
                </a:solidFill>
                <a:sym typeface="Symbol"/>
              </a:rPr>
              <a:t>=0</a:t>
            </a:r>
            <a:endParaRPr lang="en-US" sz="2800" dirty="0">
              <a:solidFill>
                <a:srgbClr val="FF00FF"/>
              </a:solidFill>
            </a:endParaRPr>
          </a:p>
        </p:txBody>
      </p:sp>
      <p:sp>
        <p:nvSpPr>
          <p:cNvPr id="26" name="Text Box 8">
            <a:hlinkClick r:id="" action="ppaction://hlinkshowjump?jump=firstslide"/>
          </p:cNvPr>
          <p:cNvSpPr txBox="1">
            <a:spLocks noChangeArrowheads="1"/>
          </p:cNvSpPr>
          <p:nvPr/>
        </p:nvSpPr>
        <p:spPr bwMode="auto">
          <a:xfrm>
            <a:off x="8451850" y="4376161"/>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smtClean="0">
                <a:solidFill>
                  <a:srgbClr val="FF0000"/>
                </a:solidFill>
              </a:rPr>
              <a:t>O</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1026"/>
          <p:cNvSpPr>
            <a:spLocks noGrp="1" noChangeArrowheads="1"/>
          </p:cNvSpPr>
          <p:nvPr>
            <p:ph type="title"/>
          </p:nvPr>
        </p:nvSpPr>
        <p:spPr>
          <a:xfrm>
            <a:off x="609600" y="238125"/>
            <a:ext cx="7772400" cy="904875"/>
          </a:xfrm>
        </p:spPr>
        <p:txBody>
          <a:bodyPr/>
          <a:lstStyle/>
          <a:p>
            <a:pPr eaLnBrk="1" hangingPunct="1">
              <a:defRPr/>
            </a:pPr>
            <a:r>
              <a:rPr lang="en-US" smtClean="0"/>
              <a:t>Giant resonances</a:t>
            </a:r>
          </a:p>
        </p:txBody>
      </p:sp>
      <p:sp>
        <p:nvSpPr>
          <p:cNvPr id="581635" name="Rectangle 1027"/>
          <p:cNvSpPr>
            <a:spLocks noGrp="1" noChangeArrowheads="1"/>
          </p:cNvSpPr>
          <p:nvPr>
            <p:ph type="body" idx="1"/>
          </p:nvPr>
        </p:nvSpPr>
        <p:spPr>
          <a:xfrm>
            <a:off x="311150" y="1408113"/>
            <a:ext cx="6089650" cy="2936875"/>
          </a:xfrm>
        </p:spPr>
        <p:txBody>
          <a:bodyPr/>
          <a:lstStyle/>
          <a:p>
            <a:pPr eaLnBrk="1" hangingPunct="1">
              <a:lnSpc>
                <a:spcPct val="90000"/>
              </a:lnSpc>
              <a:defRPr/>
            </a:pPr>
            <a:r>
              <a:rPr lang="en-US" dirty="0" smtClean="0"/>
              <a:t>Imagine a macroscopic, i.e. classical vibration of the matter in the nucleus.</a:t>
            </a:r>
          </a:p>
          <a:p>
            <a:pPr lvl="1" eaLnBrk="1" hangingPunct="1">
              <a:lnSpc>
                <a:spcPct val="90000"/>
              </a:lnSpc>
              <a:defRPr/>
            </a:pPr>
            <a:r>
              <a:rPr lang="en-US" dirty="0" smtClean="0"/>
              <a:t>e.g. </a:t>
            </a:r>
            <a:r>
              <a:rPr lang="en-US" dirty="0" err="1" smtClean="0"/>
              <a:t>Isoscaler</a:t>
            </a:r>
            <a:r>
              <a:rPr lang="en-US" dirty="0" smtClean="0"/>
              <a:t> Giant Monopole (GMR) resonance</a:t>
            </a:r>
          </a:p>
          <a:p>
            <a:pPr eaLnBrk="1" hangingPunct="1">
              <a:lnSpc>
                <a:spcPct val="90000"/>
              </a:lnSpc>
              <a:defRPr/>
            </a:pPr>
            <a:r>
              <a:rPr lang="en-US" dirty="0" smtClean="0"/>
              <a:t>GMR and also ISGDR provide information about the curvature of </a:t>
            </a:r>
            <a:r>
              <a:rPr lang="en-US" dirty="0" smtClean="0">
                <a:sym typeface="Symbol" pitchFamily="18" charset="2"/>
              </a:rPr>
              <a:t>(,0,0) </a:t>
            </a:r>
            <a:r>
              <a:rPr lang="en-US" dirty="0" smtClean="0"/>
              <a:t>about minimum.</a:t>
            </a:r>
          </a:p>
          <a:p>
            <a:pPr eaLnBrk="1" hangingPunct="1">
              <a:lnSpc>
                <a:spcPct val="90000"/>
              </a:lnSpc>
              <a:defRPr/>
            </a:pPr>
            <a:endParaRPr lang="en-US" dirty="0" smtClean="0"/>
          </a:p>
          <a:p>
            <a:pPr eaLnBrk="1" hangingPunct="1">
              <a:lnSpc>
                <a:spcPct val="90000"/>
              </a:lnSpc>
              <a:defRPr/>
            </a:pPr>
            <a:r>
              <a:rPr lang="en-US" dirty="0" smtClean="0"/>
              <a:t>Inelastic </a:t>
            </a:r>
            <a:r>
              <a:rPr lang="en-US" dirty="0" smtClean="0">
                <a:sym typeface="Symbol" pitchFamily="18" charset="2"/>
              </a:rPr>
              <a:t> particle scattering e.g. </a:t>
            </a:r>
            <a:r>
              <a:rPr lang="en-US" baseline="30000" dirty="0" smtClean="0">
                <a:sym typeface="Symbol" pitchFamily="18" charset="2"/>
              </a:rPr>
              <a:t>90</a:t>
            </a:r>
            <a:r>
              <a:rPr lang="en-US" dirty="0" smtClean="0">
                <a:sym typeface="Symbol" pitchFamily="18" charset="2"/>
              </a:rPr>
              <a:t>Zr(, )</a:t>
            </a:r>
            <a:r>
              <a:rPr lang="en-US" baseline="30000" dirty="0" smtClean="0">
                <a:sym typeface="Symbol" pitchFamily="18" charset="2"/>
              </a:rPr>
              <a:t>90</a:t>
            </a:r>
            <a:r>
              <a:rPr lang="en-US" dirty="0" smtClean="0">
                <a:sym typeface="Symbol" pitchFamily="18" charset="2"/>
              </a:rPr>
              <a:t>Zr* can excite the GMR. (see Youngblood et al., PRL 92, 691 (1999). )</a:t>
            </a:r>
          </a:p>
          <a:p>
            <a:pPr lvl="1" eaLnBrk="1" hangingPunct="1">
              <a:lnSpc>
                <a:spcPct val="90000"/>
              </a:lnSpc>
              <a:defRPr/>
            </a:pPr>
            <a:r>
              <a:rPr lang="en-US" dirty="0" smtClean="0"/>
              <a:t>Peak is strongest at 0</a:t>
            </a:r>
            <a:r>
              <a:rPr lang="en-US" dirty="0" smtClean="0">
                <a:sym typeface="Symbol" pitchFamily="18" charset="2"/>
              </a:rPr>
              <a:t></a:t>
            </a: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p:txBody>
      </p:sp>
      <p:grpSp>
        <p:nvGrpSpPr>
          <p:cNvPr id="2" name="Group 1049"/>
          <p:cNvGrpSpPr>
            <a:grpSpLocks/>
          </p:cNvGrpSpPr>
          <p:nvPr/>
        </p:nvGrpSpPr>
        <p:grpSpPr bwMode="auto">
          <a:xfrm>
            <a:off x="6751638" y="1416050"/>
            <a:ext cx="2139950" cy="687388"/>
            <a:chOff x="3541" y="1068"/>
            <a:chExt cx="1348" cy="433"/>
          </a:xfrm>
        </p:grpSpPr>
        <p:graphicFrame>
          <p:nvGraphicFramePr>
            <p:cNvPr id="7171" name="Object 1029"/>
            <p:cNvGraphicFramePr>
              <a:graphicFrameLocks noChangeAspect="1"/>
            </p:cNvGraphicFramePr>
            <p:nvPr/>
          </p:nvGraphicFramePr>
          <p:xfrm>
            <a:off x="3541" y="1119"/>
            <a:ext cx="1348" cy="250"/>
          </p:xfrm>
          <a:graphic>
            <a:graphicData uri="http://schemas.openxmlformats.org/presentationml/2006/ole">
              <p:oleObj spid="_x0000_s976899" name="CorelDRAW" r:id="rId4" imgW="2133000" imgH="395640" progId="CorelDRAW.Graphic.11">
                <p:embed/>
              </p:oleObj>
            </a:graphicData>
          </a:graphic>
        </p:graphicFrame>
        <p:sp>
          <p:nvSpPr>
            <p:cNvPr id="7188" name="Line 1031"/>
            <p:cNvSpPr>
              <a:spLocks noChangeShapeType="1"/>
            </p:cNvSpPr>
            <p:nvPr/>
          </p:nvSpPr>
          <p:spPr bwMode="auto">
            <a:xfrm>
              <a:off x="4001" y="1310"/>
              <a:ext cx="70" cy="96"/>
            </a:xfrm>
            <a:prstGeom prst="line">
              <a:avLst/>
            </a:prstGeom>
            <a:noFill/>
            <a:ln w="9525">
              <a:solidFill>
                <a:srgbClr val="FF0000"/>
              </a:solidFill>
              <a:round/>
              <a:headEnd/>
              <a:tailEnd type="triangle" w="med" len="med"/>
            </a:ln>
          </p:spPr>
          <p:txBody>
            <a:bodyPr/>
            <a:lstStyle/>
            <a:p>
              <a:endParaRPr lang="en-US"/>
            </a:p>
          </p:txBody>
        </p:sp>
        <p:sp>
          <p:nvSpPr>
            <p:cNvPr id="7189" name="Line 1032"/>
            <p:cNvSpPr>
              <a:spLocks noChangeShapeType="1"/>
            </p:cNvSpPr>
            <p:nvPr/>
          </p:nvSpPr>
          <p:spPr bwMode="auto">
            <a:xfrm flipV="1">
              <a:off x="3996" y="1077"/>
              <a:ext cx="70" cy="96"/>
            </a:xfrm>
            <a:prstGeom prst="line">
              <a:avLst/>
            </a:prstGeom>
            <a:noFill/>
            <a:ln w="9525">
              <a:solidFill>
                <a:srgbClr val="FF0000"/>
              </a:solidFill>
              <a:round/>
              <a:headEnd/>
              <a:tailEnd type="triangle" w="med" len="med"/>
            </a:ln>
          </p:spPr>
          <p:txBody>
            <a:bodyPr/>
            <a:lstStyle/>
            <a:p>
              <a:endParaRPr lang="en-US"/>
            </a:p>
          </p:txBody>
        </p:sp>
        <p:sp>
          <p:nvSpPr>
            <p:cNvPr id="7190" name="Line 1033"/>
            <p:cNvSpPr>
              <a:spLocks noChangeShapeType="1"/>
            </p:cNvSpPr>
            <p:nvPr/>
          </p:nvSpPr>
          <p:spPr bwMode="auto">
            <a:xfrm flipH="1">
              <a:off x="3782" y="1314"/>
              <a:ext cx="70" cy="96"/>
            </a:xfrm>
            <a:prstGeom prst="line">
              <a:avLst/>
            </a:prstGeom>
            <a:noFill/>
            <a:ln w="9525">
              <a:solidFill>
                <a:srgbClr val="FF0000"/>
              </a:solidFill>
              <a:round/>
              <a:headEnd/>
              <a:tailEnd type="triangle" w="med" len="med"/>
            </a:ln>
          </p:spPr>
          <p:txBody>
            <a:bodyPr/>
            <a:lstStyle/>
            <a:p>
              <a:endParaRPr lang="en-US"/>
            </a:p>
          </p:txBody>
        </p:sp>
        <p:sp>
          <p:nvSpPr>
            <p:cNvPr id="7191" name="Line 1034"/>
            <p:cNvSpPr>
              <a:spLocks noChangeShapeType="1"/>
            </p:cNvSpPr>
            <p:nvPr/>
          </p:nvSpPr>
          <p:spPr bwMode="auto">
            <a:xfrm flipH="1" flipV="1">
              <a:off x="3778" y="1068"/>
              <a:ext cx="70" cy="96"/>
            </a:xfrm>
            <a:prstGeom prst="line">
              <a:avLst/>
            </a:prstGeom>
            <a:noFill/>
            <a:ln w="9525">
              <a:solidFill>
                <a:srgbClr val="FF0000"/>
              </a:solidFill>
              <a:round/>
              <a:headEnd/>
              <a:tailEnd type="triangle" w="med" len="med"/>
            </a:ln>
          </p:spPr>
          <p:txBody>
            <a:bodyPr/>
            <a:lstStyle/>
            <a:p>
              <a:endParaRPr lang="en-US"/>
            </a:p>
          </p:txBody>
        </p:sp>
        <p:sp>
          <p:nvSpPr>
            <p:cNvPr id="7192" name="Line 1035"/>
            <p:cNvSpPr>
              <a:spLocks noChangeShapeType="1"/>
            </p:cNvSpPr>
            <p:nvPr/>
          </p:nvSpPr>
          <p:spPr bwMode="auto">
            <a:xfrm>
              <a:off x="4365" y="1089"/>
              <a:ext cx="70" cy="96"/>
            </a:xfrm>
            <a:prstGeom prst="line">
              <a:avLst/>
            </a:prstGeom>
            <a:noFill/>
            <a:ln w="9525">
              <a:solidFill>
                <a:srgbClr val="FF0000"/>
              </a:solidFill>
              <a:round/>
              <a:headEnd/>
              <a:tailEnd type="triangle" w="med" len="med"/>
            </a:ln>
          </p:spPr>
          <p:txBody>
            <a:bodyPr/>
            <a:lstStyle/>
            <a:p>
              <a:endParaRPr lang="en-US"/>
            </a:p>
          </p:txBody>
        </p:sp>
        <p:sp>
          <p:nvSpPr>
            <p:cNvPr id="7193" name="Line 1036"/>
            <p:cNvSpPr>
              <a:spLocks noChangeShapeType="1"/>
            </p:cNvSpPr>
            <p:nvPr/>
          </p:nvSpPr>
          <p:spPr bwMode="auto">
            <a:xfrm flipV="1">
              <a:off x="4374" y="1319"/>
              <a:ext cx="70" cy="96"/>
            </a:xfrm>
            <a:prstGeom prst="line">
              <a:avLst/>
            </a:prstGeom>
            <a:noFill/>
            <a:ln w="9525">
              <a:solidFill>
                <a:srgbClr val="FF0000"/>
              </a:solidFill>
              <a:round/>
              <a:headEnd/>
              <a:tailEnd type="triangle" w="med" len="med"/>
            </a:ln>
          </p:spPr>
          <p:txBody>
            <a:bodyPr/>
            <a:lstStyle/>
            <a:p>
              <a:endParaRPr lang="en-US"/>
            </a:p>
          </p:txBody>
        </p:sp>
        <p:sp>
          <p:nvSpPr>
            <p:cNvPr id="7194" name="Line 1037"/>
            <p:cNvSpPr>
              <a:spLocks noChangeShapeType="1"/>
            </p:cNvSpPr>
            <p:nvPr/>
          </p:nvSpPr>
          <p:spPr bwMode="auto">
            <a:xfrm flipH="1">
              <a:off x="4556" y="1077"/>
              <a:ext cx="70" cy="96"/>
            </a:xfrm>
            <a:prstGeom prst="line">
              <a:avLst/>
            </a:prstGeom>
            <a:noFill/>
            <a:ln w="9525">
              <a:solidFill>
                <a:srgbClr val="FF0000"/>
              </a:solidFill>
              <a:round/>
              <a:headEnd/>
              <a:tailEnd type="triangle" w="med" len="med"/>
            </a:ln>
          </p:spPr>
          <p:txBody>
            <a:bodyPr/>
            <a:lstStyle/>
            <a:p>
              <a:endParaRPr lang="en-US"/>
            </a:p>
          </p:txBody>
        </p:sp>
        <p:sp>
          <p:nvSpPr>
            <p:cNvPr id="7195" name="Line 1038"/>
            <p:cNvSpPr>
              <a:spLocks noChangeShapeType="1"/>
            </p:cNvSpPr>
            <p:nvPr/>
          </p:nvSpPr>
          <p:spPr bwMode="auto">
            <a:xfrm flipH="1" flipV="1">
              <a:off x="4571" y="1291"/>
              <a:ext cx="70" cy="96"/>
            </a:xfrm>
            <a:prstGeom prst="line">
              <a:avLst/>
            </a:prstGeom>
            <a:noFill/>
            <a:ln w="9525">
              <a:solidFill>
                <a:srgbClr val="FF0000"/>
              </a:solidFill>
              <a:round/>
              <a:headEnd/>
              <a:tailEnd type="triangle" w="med" len="med"/>
            </a:ln>
          </p:spPr>
          <p:txBody>
            <a:bodyPr/>
            <a:lstStyle/>
            <a:p>
              <a:endParaRPr lang="en-US"/>
            </a:p>
          </p:txBody>
        </p:sp>
        <p:sp>
          <p:nvSpPr>
            <p:cNvPr id="7196" name="Freeform 1039"/>
            <p:cNvSpPr>
              <a:spLocks/>
            </p:cNvSpPr>
            <p:nvPr/>
          </p:nvSpPr>
          <p:spPr bwMode="auto">
            <a:xfrm>
              <a:off x="3587" y="1327"/>
              <a:ext cx="1222" cy="174"/>
            </a:xfrm>
            <a:custGeom>
              <a:avLst/>
              <a:gdLst>
                <a:gd name="T0" fmla="*/ 1222 w 1222"/>
                <a:gd name="T1" fmla="*/ 0 h 174"/>
                <a:gd name="T2" fmla="*/ 1222 w 1222"/>
                <a:gd name="T3" fmla="*/ 165 h 174"/>
                <a:gd name="T4" fmla="*/ 9 w 1222"/>
                <a:gd name="T5" fmla="*/ 174 h 174"/>
                <a:gd name="T6" fmla="*/ 0 w 1222"/>
                <a:gd name="T7" fmla="*/ 17 h 174"/>
                <a:gd name="T8" fmla="*/ 0 60000 65536"/>
                <a:gd name="T9" fmla="*/ 0 60000 65536"/>
                <a:gd name="T10" fmla="*/ 0 60000 65536"/>
                <a:gd name="T11" fmla="*/ 0 60000 65536"/>
                <a:gd name="T12" fmla="*/ 0 w 1222"/>
                <a:gd name="T13" fmla="*/ 0 h 174"/>
                <a:gd name="T14" fmla="*/ 1222 w 1222"/>
                <a:gd name="T15" fmla="*/ 174 h 174"/>
              </a:gdLst>
              <a:ahLst/>
              <a:cxnLst>
                <a:cxn ang="T8">
                  <a:pos x="T0" y="T1"/>
                </a:cxn>
                <a:cxn ang="T9">
                  <a:pos x="T2" y="T3"/>
                </a:cxn>
                <a:cxn ang="T10">
                  <a:pos x="T4" y="T5"/>
                </a:cxn>
                <a:cxn ang="T11">
                  <a:pos x="T6" y="T7"/>
                </a:cxn>
              </a:cxnLst>
              <a:rect l="T12" t="T13" r="T14" b="T15"/>
              <a:pathLst>
                <a:path w="1222" h="174">
                  <a:moveTo>
                    <a:pt x="1222" y="0"/>
                  </a:moveTo>
                  <a:lnTo>
                    <a:pt x="1222" y="165"/>
                  </a:lnTo>
                  <a:lnTo>
                    <a:pt x="9" y="174"/>
                  </a:lnTo>
                  <a:lnTo>
                    <a:pt x="0" y="17"/>
                  </a:lnTo>
                </a:path>
              </a:pathLst>
            </a:custGeom>
            <a:noFill/>
            <a:ln w="9525">
              <a:solidFill>
                <a:srgbClr val="0000FF"/>
              </a:solidFill>
              <a:round/>
              <a:headEnd/>
              <a:tailEnd type="triangle" w="med" len="med"/>
            </a:ln>
          </p:spPr>
          <p:txBody>
            <a:bodyPr/>
            <a:lstStyle/>
            <a:p>
              <a:endParaRPr lang="en-US"/>
            </a:p>
          </p:txBody>
        </p:sp>
        <p:sp>
          <p:nvSpPr>
            <p:cNvPr id="7197" name="AutoShape 1043"/>
            <p:cNvSpPr>
              <a:spLocks noChangeArrowheads="1"/>
            </p:cNvSpPr>
            <p:nvPr/>
          </p:nvSpPr>
          <p:spPr bwMode="auto">
            <a:xfrm>
              <a:off x="3748" y="1160"/>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198" name="AutoShape 1044"/>
            <p:cNvSpPr>
              <a:spLocks noChangeArrowheads="1"/>
            </p:cNvSpPr>
            <p:nvPr/>
          </p:nvSpPr>
          <p:spPr bwMode="auto">
            <a:xfrm>
              <a:off x="4036" y="1156"/>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199" name="AutoShape 1045"/>
            <p:cNvSpPr>
              <a:spLocks noChangeArrowheads="1"/>
            </p:cNvSpPr>
            <p:nvPr/>
          </p:nvSpPr>
          <p:spPr bwMode="auto">
            <a:xfrm>
              <a:off x="4344" y="1168"/>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200" name="AutoShape 1046"/>
            <p:cNvSpPr>
              <a:spLocks noChangeArrowheads="1"/>
            </p:cNvSpPr>
            <p:nvPr/>
          </p:nvSpPr>
          <p:spPr bwMode="auto">
            <a:xfrm>
              <a:off x="4640" y="1164"/>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grpSp>
      <p:pic>
        <p:nvPicPr>
          <p:cNvPr id="7175" name="Picture 1051" descr="C:\MyDoc2\scratch\turkey\skyrme_GMR.WMF"/>
          <p:cNvPicPr>
            <a:picLocks noChangeAspect="1" noChangeArrowheads="1"/>
          </p:cNvPicPr>
          <p:nvPr/>
        </p:nvPicPr>
        <p:blipFill>
          <a:blip r:embed="rId5" cstate="print"/>
          <a:srcRect/>
          <a:stretch>
            <a:fillRect/>
          </a:stretch>
        </p:blipFill>
        <p:spPr bwMode="auto">
          <a:xfrm>
            <a:off x="6543675" y="2216150"/>
            <a:ext cx="2600325" cy="2133600"/>
          </a:xfrm>
          <a:prstGeom prst="rect">
            <a:avLst/>
          </a:prstGeom>
          <a:noFill/>
          <a:ln w="9525">
            <a:noFill/>
            <a:miter lim="800000"/>
            <a:headEnd/>
            <a:tailEnd/>
          </a:ln>
        </p:spPr>
      </p:pic>
      <p:graphicFrame>
        <p:nvGraphicFramePr>
          <p:cNvPr id="7170" name="Object 1052"/>
          <p:cNvGraphicFramePr>
            <a:graphicFrameLocks noChangeAspect="1"/>
          </p:cNvGraphicFramePr>
          <p:nvPr/>
        </p:nvGraphicFramePr>
        <p:xfrm>
          <a:off x="2289175" y="2609850"/>
          <a:ext cx="3271838" cy="622300"/>
        </p:xfrm>
        <a:graphic>
          <a:graphicData uri="http://schemas.openxmlformats.org/presentationml/2006/ole">
            <p:oleObj spid="_x0000_s976898" name="Equation" r:id="rId6" imgW="2336760" imgH="444240" progId="Equation.3">
              <p:embed/>
            </p:oleObj>
          </a:graphicData>
        </a:graphic>
      </p:graphicFrame>
      <p:pic>
        <p:nvPicPr>
          <p:cNvPr id="7176" name="Picture 1055"/>
          <p:cNvPicPr>
            <a:picLocks noChangeAspect="1" noChangeArrowheads="1"/>
          </p:cNvPicPr>
          <p:nvPr/>
        </p:nvPicPr>
        <p:blipFill>
          <a:blip r:embed="rId7" cstate="print"/>
          <a:srcRect/>
          <a:stretch>
            <a:fillRect/>
          </a:stretch>
        </p:blipFill>
        <p:spPr bwMode="auto">
          <a:xfrm>
            <a:off x="563563" y="4511675"/>
            <a:ext cx="3533775" cy="2346325"/>
          </a:xfrm>
          <a:prstGeom prst="rect">
            <a:avLst/>
          </a:prstGeom>
          <a:noFill/>
          <a:ln w="9525">
            <a:noFill/>
            <a:miter lim="800000"/>
            <a:headEnd/>
            <a:tailEnd/>
          </a:ln>
        </p:spPr>
      </p:pic>
      <p:pic>
        <p:nvPicPr>
          <p:cNvPr id="7177" name="Picture 1056"/>
          <p:cNvPicPr>
            <a:picLocks noChangeAspect="1" noChangeArrowheads="1"/>
          </p:cNvPicPr>
          <p:nvPr/>
        </p:nvPicPr>
        <p:blipFill>
          <a:blip r:embed="rId8" cstate="print"/>
          <a:srcRect/>
          <a:stretch>
            <a:fillRect/>
          </a:stretch>
        </p:blipFill>
        <p:spPr bwMode="auto">
          <a:xfrm>
            <a:off x="4689475" y="4440238"/>
            <a:ext cx="3673475" cy="2417762"/>
          </a:xfrm>
          <a:prstGeom prst="rect">
            <a:avLst/>
          </a:prstGeom>
          <a:noFill/>
          <a:ln w="9525">
            <a:noFill/>
            <a:miter lim="800000"/>
            <a:headEnd/>
            <a:tailEnd/>
          </a:ln>
        </p:spPr>
      </p:pic>
      <p:grpSp>
        <p:nvGrpSpPr>
          <p:cNvPr id="3" name="Group 1066"/>
          <p:cNvGrpSpPr>
            <a:grpSpLocks/>
          </p:cNvGrpSpPr>
          <p:nvPr/>
        </p:nvGrpSpPr>
        <p:grpSpPr bwMode="auto">
          <a:xfrm>
            <a:off x="7094538" y="2147888"/>
            <a:ext cx="1644650" cy="2247900"/>
            <a:chOff x="4469" y="1353"/>
            <a:chExt cx="1036" cy="1416"/>
          </a:xfrm>
        </p:grpSpPr>
        <p:sp>
          <p:nvSpPr>
            <p:cNvPr id="7179" name="Line 1054"/>
            <p:cNvSpPr>
              <a:spLocks noChangeShapeType="1"/>
            </p:cNvSpPr>
            <p:nvPr/>
          </p:nvSpPr>
          <p:spPr bwMode="auto">
            <a:xfrm>
              <a:off x="5000" y="1696"/>
              <a:ext cx="1" cy="904"/>
            </a:xfrm>
            <a:prstGeom prst="line">
              <a:avLst/>
            </a:prstGeom>
            <a:noFill/>
            <a:ln w="25400">
              <a:solidFill>
                <a:schemeClr val="tx1"/>
              </a:solidFill>
              <a:prstDash val="dash"/>
              <a:round/>
              <a:headEnd/>
              <a:tailEnd/>
            </a:ln>
          </p:spPr>
          <p:txBody>
            <a:bodyPr/>
            <a:lstStyle/>
            <a:p>
              <a:endParaRPr lang="en-US"/>
            </a:p>
          </p:txBody>
        </p:sp>
        <p:sp>
          <p:nvSpPr>
            <p:cNvPr id="7180" name="Line 1057"/>
            <p:cNvSpPr>
              <a:spLocks noChangeShapeType="1"/>
            </p:cNvSpPr>
            <p:nvPr/>
          </p:nvSpPr>
          <p:spPr bwMode="auto">
            <a:xfrm flipV="1">
              <a:off x="4977" y="1515"/>
              <a:ext cx="66" cy="3"/>
            </a:xfrm>
            <a:prstGeom prst="line">
              <a:avLst/>
            </a:prstGeom>
            <a:noFill/>
            <a:ln w="9525">
              <a:noFill/>
              <a:round/>
              <a:headEnd/>
              <a:tailEnd type="triangle" w="med" len="med"/>
            </a:ln>
          </p:spPr>
          <p:txBody>
            <a:bodyPr/>
            <a:lstStyle/>
            <a:p>
              <a:endParaRPr lang="en-US"/>
            </a:p>
          </p:txBody>
        </p:sp>
        <p:sp>
          <p:nvSpPr>
            <p:cNvPr id="7181" name="Line 1059"/>
            <p:cNvSpPr>
              <a:spLocks noChangeShapeType="1"/>
            </p:cNvSpPr>
            <p:nvPr/>
          </p:nvSpPr>
          <p:spPr bwMode="auto">
            <a:xfrm>
              <a:off x="5028" y="1545"/>
              <a:ext cx="1" cy="183"/>
            </a:xfrm>
            <a:prstGeom prst="line">
              <a:avLst/>
            </a:prstGeom>
            <a:noFill/>
            <a:ln w="12700">
              <a:solidFill>
                <a:srgbClr val="008000"/>
              </a:solidFill>
              <a:prstDash val="dash"/>
              <a:round/>
              <a:headEnd/>
              <a:tailEnd/>
            </a:ln>
          </p:spPr>
          <p:txBody>
            <a:bodyPr/>
            <a:lstStyle/>
            <a:p>
              <a:endParaRPr lang="en-US"/>
            </a:p>
          </p:txBody>
        </p:sp>
        <p:sp>
          <p:nvSpPr>
            <p:cNvPr id="7182" name="Line 1060"/>
            <p:cNvSpPr>
              <a:spLocks noChangeShapeType="1"/>
            </p:cNvSpPr>
            <p:nvPr/>
          </p:nvSpPr>
          <p:spPr bwMode="auto">
            <a:xfrm>
              <a:off x="4974" y="1545"/>
              <a:ext cx="1" cy="183"/>
            </a:xfrm>
            <a:prstGeom prst="line">
              <a:avLst/>
            </a:prstGeom>
            <a:noFill/>
            <a:ln w="12700">
              <a:solidFill>
                <a:srgbClr val="008000"/>
              </a:solidFill>
              <a:prstDash val="dash"/>
              <a:round/>
              <a:headEnd/>
              <a:tailEnd/>
            </a:ln>
          </p:spPr>
          <p:txBody>
            <a:bodyPr/>
            <a:lstStyle/>
            <a:p>
              <a:endParaRPr lang="en-US"/>
            </a:p>
          </p:txBody>
        </p:sp>
        <p:sp>
          <p:nvSpPr>
            <p:cNvPr id="7183" name="Line 1061"/>
            <p:cNvSpPr>
              <a:spLocks noChangeShapeType="1"/>
            </p:cNvSpPr>
            <p:nvPr/>
          </p:nvSpPr>
          <p:spPr bwMode="auto">
            <a:xfrm flipV="1">
              <a:off x="4752" y="1752"/>
              <a:ext cx="99" cy="3"/>
            </a:xfrm>
            <a:prstGeom prst="line">
              <a:avLst/>
            </a:prstGeom>
            <a:noFill/>
            <a:ln w="9525">
              <a:noFill/>
              <a:round/>
              <a:headEnd/>
              <a:tailEnd type="triangle" w="med" len="med"/>
            </a:ln>
          </p:spPr>
          <p:txBody>
            <a:bodyPr/>
            <a:lstStyle/>
            <a:p>
              <a:endParaRPr lang="en-US"/>
            </a:p>
          </p:txBody>
        </p:sp>
        <p:sp>
          <p:nvSpPr>
            <p:cNvPr id="7184" name="Line 1062"/>
            <p:cNvSpPr>
              <a:spLocks noChangeShapeType="1"/>
            </p:cNvSpPr>
            <p:nvPr/>
          </p:nvSpPr>
          <p:spPr bwMode="auto">
            <a:xfrm rot="5400000" flipV="1">
              <a:off x="5122" y="1527"/>
              <a:ext cx="2" cy="192"/>
            </a:xfrm>
            <a:prstGeom prst="line">
              <a:avLst/>
            </a:prstGeom>
            <a:noFill/>
            <a:ln w="12700">
              <a:solidFill>
                <a:srgbClr val="008000"/>
              </a:solidFill>
              <a:round/>
              <a:headEnd type="triangle" w="med" len="med"/>
              <a:tailEnd/>
            </a:ln>
          </p:spPr>
          <p:txBody>
            <a:bodyPr/>
            <a:lstStyle/>
            <a:p>
              <a:endParaRPr lang="en-US"/>
            </a:p>
          </p:txBody>
        </p:sp>
        <p:sp>
          <p:nvSpPr>
            <p:cNvPr id="7185" name="Line 1063"/>
            <p:cNvSpPr>
              <a:spLocks noChangeShapeType="1"/>
            </p:cNvSpPr>
            <p:nvPr/>
          </p:nvSpPr>
          <p:spPr bwMode="auto">
            <a:xfrm rot="-5400000" flipH="1" flipV="1">
              <a:off x="4876" y="1527"/>
              <a:ext cx="2" cy="192"/>
            </a:xfrm>
            <a:prstGeom prst="line">
              <a:avLst/>
            </a:prstGeom>
            <a:noFill/>
            <a:ln w="12700">
              <a:solidFill>
                <a:srgbClr val="008000"/>
              </a:solidFill>
              <a:round/>
              <a:headEnd type="triangle" w="med" len="med"/>
              <a:tailEnd/>
            </a:ln>
          </p:spPr>
          <p:txBody>
            <a:bodyPr/>
            <a:lstStyle/>
            <a:p>
              <a:endParaRPr lang="en-US"/>
            </a:p>
          </p:txBody>
        </p:sp>
        <p:sp>
          <p:nvSpPr>
            <p:cNvPr id="7186" name="Text Box 1064"/>
            <p:cNvSpPr txBox="1">
              <a:spLocks noChangeArrowheads="1"/>
            </p:cNvSpPr>
            <p:nvPr/>
          </p:nvSpPr>
          <p:spPr bwMode="auto">
            <a:xfrm>
              <a:off x="4469" y="1353"/>
              <a:ext cx="1036" cy="231"/>
            </a:xfrm>
            <a:prstGeom prst="rect">
              <a:avLst/>
            </a:prstGeom>
            <a:noFill/>
            <a:ln w="9525">
              <a:noFill/>
              <a:miter lim="800000"/>
              <a:headEnd/>
              <a:tailEnd/>
            </a:ln>
          </p:spPr>
          <p:txBody>
            <a:bodyPr wrap="none">
              <a:spAutoFit/>
            </a:bodyPr>
            <a:lstStyle/>
            <a:p>
              <a:pPr>
                <a:buFontTx/>
                <a:buNone/>
              </a:pPr>
              <a:r>
                <a:rPr lang="en-US">
                  <a:solidFill>
                    <a:srgbClr val="008000"/>
                  </a:solidFill>
                </a:rPr>
                <a:t>range of motion</a:t>
              </a:r>
            </a:p>
          </p:txBody>
        </p:sp>
        <p:sp>
          <p:nvSpPr>
            <p:cNvPr id="7187" name="Text Box 1065"/>
            <p:cNvSpPr txBox="1">
              <a:spLocks noChangeArrowheads="1"/>
            </p:cNvSpPr>
            <p:nvPr/>
          </p:nvSpPr>
          <p:spPr bwMode="auto">
            <a:xfrm>
              <a:off x="4707" y="2538"/>
              <a:ext cx="579" cy="231"/>
            </a:xfrm>
            <a:prstGeom prst="rect">
              <a:avLst/>
            </a:prstGeom>
            <a:solidFill>
              <a:schemeClr val="bg1"/>
            </a:solidFill>
            <a:ln w="9525">
              <a:noFill/>
              <a:miter lim="800000"/>
              <a:headEnd/>
              <a:tailEnd/>
            </a:ln>
          </p:spPr>
          <p:txBody>
            <a:bodyPr>
              <a:spAutoFit/>
            </a:bodyPr>
            <a:lstStyle/>
            <a:p>
              <a:pPr>
                <a:spcBef>
                  <a:spcPct val="50000"/>
                </a:spcBef>
                <a:buFontTx/>
                <a:buNone/>
              </a:pPr>
              <a:r>
                <a:rPr lang="en-US">
                  <a:sym typeface="Symbol" pitchFamily="18" charset="2"/>
                </a:rPr>
                <a:t> (fm</a:t>
              </a:r>
              <a:r>
                <a:rPr lang="en-US" baseline="30000">
                  <a:sym typeface="Symbol" pitchFamily="18" charset="2"/>
                </a:rPr>
                <a:t>-3</a:t>
              </a:r>
              <a:r>
                <a:rPr lang="en-US">
                  <a:sym typeface="Symbol" pitchFamily="18" charset="2"/>
                </a:rPr>
                <a:t>)</a:t>
              </a:r>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09600" y="0"/>
            <a:ext cx="7772400" cy="876300"/>
          </a:xfrm>
          <a:ln/>
        </p:spPr>
        <p:txBody>
          <a:bodyPr/>
          <a:lstStyle/>
          <a:p>
            <a:r>
              <a:rPr lang="en-US" dirty="0"/>
              <a:t>Giant resonances </a:t>
            </a:r>
            <a:r>
              <a:rPr lang="en-US" dirty="0" smtClean="0"/>
              <a:t>1</a:t>
            </a:r>
            <a:endParaRPr lang="en-US" dirty="0"/>
          </a:p>
        </p:txBody>
      </p:sp>
      <p:sp>
        <p:nvSpPr>
          <p:cNvPr id="616451" name="Rectangle 3"/>
          <p:cNvSpPr>
            <a:spLocks noGrp="1" noChangeArrowheads="1"/>
          </p:cNvSpPr>
          <p:nvPr>
            <p:ph type="body" idx="1"/>
          </p:nvPr>
        </p:nvSpPr>
        <p:spPr>
          <a:xfrm>
            <a:off x="406400" y="1066800"/>
            <a:ext cx="8428038" cy="5487988"/>
          </a:xfrm>
        </p:spPr>
        <p:txBody>
          <a:bodyPr/>
          <a:lstStyle/>
          <a:p>
            <a:r>
              <a:rPr lang="en-US" dirty="0" smtClean="0"/>
              <a:t>Exercise: </a:t>
            </a:r>
            <a:r>
              <a:rPr lang="en-US" dirty="0"/>
              <a:t>Assume that we can approximate a nucleus as having a sharp surface at radius R and ignore the surface, Coulomb and symmetry energy contributions to the nuclear energy. </a:t>
            </a:r>
          </a:p>
          <a:p>
            <a:endParaRPr lang="en-US" dirty="0"/>
          </a:p>
          <a:p>
            <a:pPr lvl="1"/>
            <a:r>
              <a:rPr lang="en-US" dirty="0"/>
              <a:t>In the adiabatic approximation show that</a:t>
            </a:r>
            <a:endParaRPr lang="en-US" dirty="0">
              <a:sym typeface="Symbol" pitchFamily="18" charset="2"/>
            </a:endParaRPr>
          </a:p>
          <a:p>
            <a:pPr lvl="1"/>
            <a:endParaRPr lang="en-US" dirty="0">
              <a:sym typeface="Symbol" pitchFamily="18" charset="2"/>
            </a:endParaRPr>
          </a:p>
          <a:p>
            <a:pPr lvl="1"/>
            <a:r>
              <a:rPr lang="en-US" dirty="0">
                <a:sym typeface="Symbol" pitchFamily="18" charset="2"/>
              </a:rPr>
              <a:t>Show that </a:t>
            </a:r>
          </a:p>
          <a:p>
            <a:pPr lvl="1"/>
            <a:endParaRPr lang="en-US" sz="1400" dirty="0">
              <a:sym typeface="Symbol" pitchFamily="18" charset="2"/>
            </a:endParaRPr>
          </a:p>
          <a:p>
            <a:pPr lvl="1"/>
            <a:r>
              <a:rPr lang="en-US" dirty="0">
                <a:sym typeface="Symbol" pitchFamily="18" charset="2"/>
              </a:rPr>
              <a:t>Show that </a:t>
            </a:r>
          </a:p>
          <a:p>
            <a:pPr lvl="1"/>
            <a:endParaRPr lang="en-US" dirty="0">
              <a:sym typeface="Symbol" pitchFamily="18" charset="2"/>
            </a:endParaRPr>
          </a:p>
          <a:p>
            <a:endParaRPr lang="en-US" sz="2000" dirty="0">
              <a:sym typeface="Symbol" pitchFamily="18" charset="2"/>
            </a:endParaRPr>
          </a:p>
          <a:p>
            <a:pPr lvl="1"/>
            <a:endParaRPr lang="en-US" dirty="0">
              <a:sym typeface="Symbol" pitchFamily="18" charset="2"/>
            </a:endParaRPr>
          </a:p>
          <a:p>
            <a:pPr lvl="1"/>
            <a:endParaRPr lang="en-US" dirty="0"/>
          </a:p>
        </p:txBody>
      </p:sp>
      <p:graphicFrame>
        <p:nvGraphicFramePr>
          <p:cNvPr id="616452" name="Object 4"/>
          <p:cNvGraphicFramePr>
            <a:graphicFrameLocks noChangeAspect="1"/>
          </p:cNvGraphicFramePr>
          <p:nvPr/>
        </p:nvGraphicFramePr>
        <p:xfrm>
          <a:off x="5219700" y="2096362"/>
          <a:ext cx="2225675" cy="798512"/>
        </p:xfrm>
        <a:graphic>
          <a:graphicData uri="http://schemas.openxmlformats.org/presentationml/2006/ole">
            <p:oleObj spid="_x0000_s977922" name="Equation" r:id="rId4" imgW="1485720" imgH="533160" progId="Equation.3">
              <p:embed/>
            </p:oleObj>
          </a:graphicData>
        </a:graphic>
      </p:graphicFrame>
      <p:graphicFrame>
        <p:nvGraphicFramePr>
          <p:cNvPr id="616453" name="Object 5"/>
          <p:cNvGraphicFramePr>
            <a:graphicFrameLocks noChangeAspect="1"/>
          </p:cNvGraphicFramePr>
          <p:nvPr/>
        </p:nvGraphicFramePr>
        <p:xfrm>
          <a:off x="2319338" y="2947760"/>
          <a:ext cx="1846262" cy="346075"/>
        </p:xfrm>
        <a:graphic>
          <a:graphicData uri="http://schemas.openxmlformats.org/presentationml/2006/ole">
            <p:oleObj spid="_x0000_s977923" name="Equation" r:id="rId5" imgW="1218960" imgH="228600" progId="Equation.3">
              <p:embed/>
            </p:oleObj>
          </a:graphicData>
        </a:graphic>
      </p:graphicFrame>
      <p:graphicFrame>
        <p:nvGraphicFramePr>
          <p:cNvPr id="616454" name="Object 6"/>
          <p:cNvGraphicFramePr>
            <a:graphicFrameLocks noChangeAspect="1"/>
          </p:cNvGraphicFramePr>
          <p:nvPr/>
        </p:nvGraphicFramePr>
        <p:xfrm>
          <a:off x="2185988" y="3432175"/>
          <a:ext cx="4106862" cy="787400"/>
        </p:xfrm>
        <a:graphic>
          <a:graphicData uri="http://schemas.openxmlformats.org/presentationml/2006/ole">
            <p:oleObj spid="_x0000_s977924" name="Equation" r:id="rId6" imgW="2717640" imgH="520560" progId="Equation.DSMT4">
              <p:embed/>
            </p:oleObj>
          </a:graphicData>
        </a:graphic>
      </p:graphicFrame>
      <p:pic>
        <p:nvPicPr>
          <p:cNvPr id="7" name="Picture 5" descr="Estar_New2"/>
          <p:cNvPicPr>
            <a:picLocks noChangeAspect="1" noChangeArrowheads="1"/>
          </p:cNvPicPr>
          <p:nvPr/>
        </p:nvPicPr>
        <p:blipFill>
          <a:blip r:embed="rId7"/>
          <a:srcRect t="51765" r="7774" b="5510"/>
          <a:stretch>
            <a:fillRect/>
          </a:stretch>
        </p:blipFill>
        <p:spPr bwMode="auto">
          <a:xfrm>
            <a:off x="1789610" y="4338954"/>
            <a:ext cx="4937761" cy="1986916"/>
          </a:xfrm>
          <a:prstGeom prst="rect">
            <a:avLst/>
          </a:prstGeom>
          <a:noFill/>
          <a:ln w="9525">
            <a:noFill/>
            <a:miter lim="800000"/>
            <a:headEnd/>
            <a:tailEnd/>
          </a:ln>
          <a:effectLst>
            <a:outerShdw dist="107763" dir="2700000" algn="ctr" rotWithShape="0">
              <a:schemeClr val="bg2"/>
            </a:outerShdw>
          </a:effectLst>
        </p:spPr>
      </p:pic>
      <p:sp>
        <p:nvSpPr>
          <p:cNvPr id="8" name="TextBox 7"/>
          <p:cNvSpPr txBox="1"/>
          <p:nvPr/>
        </p:nvSpPr>
        <p:spPr>
          <a:xfrm>
            <a:off x="6818812" y="5212080"/>
            <a:ext cx="1672046" cy="523220"/>
          </a:xfrm>
          <a:prstGeom prst="rect">
            <a:avLst/>
          </a:prstGeom>
          <a:noFill/>
        </p:spPr>
        <p:txBody>
          <a:bodyPr wrap="square" rtlCol="0">
            <a:spAutoFit/>
          </a:bodyPr>
          <a:lstStyle/>
          <a:p>
            <a:pPr>
              <a:buNone/>
            </a:pPr>
            <a:r>
              <a:rPr lang="en-US" sz="1400" dirty="0" err="1" smtClean="0"/>
              <a:t>Vlasov</a:t>
            </a:r>
            <a:r>
              <a:rPr lang="en-US" sz="1400" dirty="0" smtClean="0"/>
              <a:t> calculations: </a:t>
            </a:r>
            <a:r>
              <a:rPr lang="en-US" sz="1400" dirty="0" err="1" smtClean="0"/>
              <a:t>Gaitanos</a:t>
            </a:r>
            <a:r>
              <a:rPr lang="en-US" sz="1400" dirty="0" smtClean="0"/>
              <a:t> et al.,</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60400" y="177800"/>
            <a:ext cx="7772400" cy="673100"/>
          </a:xfrm>
        </p:spPr>
        <p:txBody>
          <a:bodyPr/>
          <a:lstStyle/>
          <a:p>
            <a:pPr eaLnBrk="1" hangingPunct="1">
              <a:defRPr/>
            </a:pPr>
            <a:r>
              <a:rPr lang="en-US" dirty="0" smtClean="0"/>
              <a:t>Giant resonances 2</a:t>
            </a:r>
          </a:p>
        </p:txBody>
      </p:sp>
      <p:sp>
        <p:nvSpPr>
          <p:cNvPr id="616451" name="Rectangle 3"/>
          <p:cNvSpPr>
            <a:spLocks noGrp="1" noChangeArrowheads="1"/>
          </p:cNvSpPr>
          <p:nvPr>
            <p:ph type="body" idx="1"/>
          </p:nvPr>
        </p:nvSpPr>
        <p:spPr>
          <a:xfrm>
            <a:off x="479425" y="1139825"/>
            <a:ext cx="8086725" cy="5339352"/>
          </a:xfrm>
        </p:spPr>
        <p:txBody>
          <a:bodyPr/>
          <a:lstStyle/>
          <a:p>
            <a:pPr eaLnBrk="1" hangingPunct="1">
              <a:defRPr/>
            </a:pPr>
            <a:r>
              <a:rPr lang="en-US" dirty="0" smtClean="0"/>
              <a:t>Of course, nuclei have surfaces, etc. This motivates a "</a:t>
            </a:r>
            <a:r>
              <a:rPr lang="en-US" dirty="0" err="1" smtClean="0"/>
              <a:t>leptodermous</a:t>
            </a:r>
            <a:r>
              <a:rPr lang="en-US" dirty="0" smtClean="0"/>
              <a:t>" expansion (see </a:t>
            </a:r>
            <a:r>
              <a:rPr lang="en-US" dirty="0" err="1" smtClean="0"/>
              <a:t>Harakeh</a:t>
            </a:r>
            <a:r>
              <a:rPr lang="en-US" dirty="0" smtClean="0"/>
              <a:t> and van </a:t>
            </a:r>
            <a:r>
              <a:rPr lang="en-US" dirty="0" err="1" smtClean="0"/>
              <a:t>der</a:t>
            </a:r>
            <a:r>
              <a:rPr lang="en-US" dirty="0" smtClean="0"/>
              <a:t> </a:t>
            </a:r>
            <a:r>
              <a:rPr lang="en-US" dirty="0" err="1" smtClean="0"/>
              <a:t>Woude</a:t>
            </a:r>
            <a:r>
              <a:rPr lang="en-US" dirty="0" smtClean="0"/>
              <a:t>, “Giant Resonances”  Oxford Science...) :</a:t>
            </a:r>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lvl="1">
              <a:defRPr/>
            </a:pPr>
            <a:endParaRPr lang="en-US" dirty="0" smtClean="0"/>
          </a:p>
          <a:p>
            <a:pPr lvl="1">
              <a:defRPr/>
            </a:pPr>
            <a:r>
              <a:rPr lang="en-US" dirty="0" err="1" smtClean="0"/>
              <a:t>K</a:t>
            </a:r>
            <a:r>
              <a:rPr lang="en-US" baseline="-25000" dirty="0" err="1" smtClean="0"/>
              <a:t>sym</a:t>
            </a:r>
            <a:r>
              <a:rPr lang="en-US" baseline="-25000" dirty="0" smtClean="0"/>
              <a:t> </a:t>
            </a:r>
            <a:r>
              <a:rPr lang="en-US" dirty="0" smtClean="0"/>
              <a:t>is a function of the first and second derivatives of the symmetry energy  (</a:t>
            </a:r>
            <a:r>
              <a:rPr lang="fr-FR" dirty="0" smtClean="0"/>
              <a:t>G. Colo, </a:t>
            </a:r>
            <a:r>
              <a:rPr lang="fr-FR" i="1" dirty="0" smtClean="0"/>
              <a:t>et al., </a:t>
            </a:r>
            <a:r>
              <a:rPr lang="fr-FR" dirty="0" smtClean="0"/>
              <a:t>Phys. </a:t>
            </a:r>
            <a:r>
              <a:rPr lang="fr-FR" dirty="0" err="1" smtClean="0"/>
              <a:t>Rev</a:t>
            </a:r>
            <a:r>
              <a:rPr lang="fr-FR" dirty="0" smtClean="0"/>
              <a:t>. C70, 024307 (2004).)</a:t>
            </a:r>
          </a:p>
          <a:p>
            <a:pPr lvl="1">
              <a:defRPr/>
            </a:pPr>
            <a:endParaRPr lang="fr-FR" dirty="0" smtClean="0"/>
          </a:p>
          <a:p>
            <a:pPr lvl="1">
              <a:buNone/>
              <a:defRPr/>
            </a:pPr>
            <a:endParaRPr lang="fr-FR" dirty="0" smtClean="0"/>
          </a:p>
          <a:p>
            <a:pPr lvl="1">
              <a:buNone/>
              <a:defRPr/>
            </a:pPr>
            <a:endParaRPr lang="en-US" dirty="0" smtClean="0"/>
          </a:p>
          <a:p>
            <a:pPr lvl="1">
              <a:defRPr/>
            </a:pPr>
            <a:r>
              <a:rPr lang="en-US" dirty="0" smtClean="0"/>
              <a:t>Measurements of GMR resonance energies over a range of isotopes may provide information the first and second derivatives of the symmetry energy as a function of density! (</a:t>
            </a:r>
            <a:r>
              <a:rPr lang="en-US" dirty="0" smtClean="0">
                <a:solidFill>
                  <a:srgbClr val="FF0000"/>
                </a:solidFill>
              </a:rPr>
              <a:t>Actually, the first derivative is more important</a:t>
            </a:r>
            <a:r>
              <a:rPr lang="en-US" dirty="0" smtClean="0"/>
              <a:t>)</a:t>
            </a:r>
          </a:p>
          <a:p>
            <a:pPr lvl="1" eaLnBrk="1" hangingPunct="1">
              <a:defRPr/>
            </a:pPr>
            <a:endParaRPr lang="en-US" sz="2000" dirty="0" smtClean="0"/>
          </a:p>
          <a:p>
            <a:pPr lvl="1" eaLnBrk="1" hangingPunct="1">
              <a:defRPr/>
            </a:pPr>
            <a:endParaRPr lang="en-US" sz="2000" dirty="0" smtClean="0"/>
          </a:p>
          <a:p>
            <a:pPr lvl="1" eaLnBrk="1" hangingPunct="1">
              <a:defRPr/>
            </a:pPr>
            <a:endParaRPr lang="en-US" sz="2000" dirty="0" smtClean="0"/>
          </a:p>
          <a:p>
            <a:pPr lvl="1" eaLnBrk="1" hangingPunct="1">
              <a:defRPr/>
            </a:pPr>
            <a:endParaRPr lang="en-US" sz="2000" dirty="0" smtClean="0"/>
          </a:p>
          <a:p>
            <a:pPr eaLnBrk="1" hangingPunct="1">
              <a:defRPr/>
            </a:pPr>
            <a:endParaRPr lang="en-US" sz="2000" dirty="0" smtClean="0">
              <a:sym typeface="Symbol" pitchFamily="18" charset="2"/>
            </a:endParaRPr>
          </a:p>
          <a:p>
            <a:pPr lvl="1" eaLnBrk="1" hangingPunct="1">
              <a:defRPr/>
            </a:pPr>
            <a:endParaRPr lang="en-US" dirty="0" smtClean="0">
              <a:sym typeface="Symbol" pitchFamily="18" charset="2"/>
            </a:endParaRPr>
          </a:p>
          <a:p>
            <a:pPr lvl="1" eaLnBrk="1" hangingPunct="1">
              <a:defRPr/>
            </a:pPr>
            <a:endParaRPr lang="en-US" dirty="0" smtClean="0"/>
          </a:p>
        </p:txBody>
      </p:sp>
      <p:graphicFrame>
        <p:nvGraphicFramePr>
          <p:cNvPr id="8194" name="Object 1024"/>
          <p:cNvGraphicFramePr>
            <a:graphicFrameLocks noChangeAspect="1"/>
          </p:cNvGraphicFramePr>
          <p:nvPr/>
        </p:nvGraphicFramePr>
        <p:xfrm>
          <a:off x="2220913" y="1976438"/>
          <a:ext cx="4552950" cy="1181100"/>
        </p:xfrm>
        <a:graphic>
          <a:graphicData uri="http://schemas.openxmlformats.org/presentationml/2006/ole">
            <p:oleObj spid="_x0000_s978946" name="Equation" r:id="rId4" imgW="3035160" imgH="787320" progId="Equation.DSMT4">
              <p:embed/>
            </p:oleObj>
          </a:graphicData>
        </a:graphic>
      </p:graphicFrame>
      <p:graphicFrame>
        <p:nvGraphicFramePr>
          <p:cNvPr id="8" name="Object 7"/>
          <p:cNvGraphicFramePr>
            <a:graphicFrameLocks noChangeAspect="1"/>
          </p:cNvGraphicFramePr>
          <p:nvPr/>
        </p:nvGraphicFramePr>
        <p:xfrm>
          <a:off x="1877197" y="4067368"/>
          <a:ext cx="5046662" cy="777875"/>
        </p:xfrm>
        <a:graphic>
          <a:graphicData uri="http://schemas.openxmlformats.org/presentationml/2006/ole">
            <p:oleObj spid="_x0000_s978947" name="Equation" r:id="rId5" imgW="3377880" imgH="520560" progId="Equation.DSMT4">
              <p:embed/>
            </p:oleObj>
          </a:graphicData>
        </a:graphic>
      </p:graphicFrame>
      <p:sp>
        <p:nvSpPr>
          <p:cNvPr id="9" name="Rectangle 8"/>
          <p:cNvSpPr/>
          <p:nvPr/>
        </p:nvSpPr>
        <p:spPr bwMode="auto">
          <a:xfrm>
            <a:off x="3540034" y="4101741"/>
            <a:ext cx="1149532" cy="75764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cxnSp>
        <p:nvCxnSpPr>
          <p:cNvPr id="12" name="Straight Arrow Connector 11"/>
          <p:cNvCxnSpPr/>
          <p:nvPr/>
        </p:nvCxnSpPr>
        <p:spPr bwMode="auto">
          <a:xfrm rot="10800000">
            <a:off x="4310744" y="4794081"/>
            <a:ext cx="1240971" cy="901337"/>
          </a:xfrm>
          <a:prstGeom prst="straightConnector1">
            <a:avLst/>
          </a:prstGeom>
          <a:solidFill>
            <a:srgbClr val="FFFF99"/>
          </a:solidFill>
          <a:ln w="254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654050" y="174625"/>
            <a:ext cx="8018463" cy="677863"/>
          </a:xfrm>
        </p:spPr>
        <p:txBody>
          <a:bodyPr/>
          <a:lstStyle/>
          <a:p>
            <a:pPr eaLnBrk="1" hangingPunct="1">
              <a:defRPr/>
            </a:pPr>
            <a:r>
              <a:rPr lang="en-US" sz="2400" dirty="0" smtClean="0"/>
              <a:t>Constraints on the symmetric matter EoS from laboratory measurements</a:t>
            </a:r>
            <a:endParaRPr lang="en-US" sz="2000" dirty="0" smtClean="0"/>
          </a:p>
        </p:txBody>
      </p:sp>
      <p:sp>
        <p:nvSpPr>
          <p:cNvPr id="742403" name="Rectangle 3"/>
          <p:cNvSpPr>
            <a:spLocks noGrp="1" noChangeArrowheads="1"/>
          </p:cNvSpPr>
          <p:nvPr>
            <p:ph type="body" idx="1"/>
          </p:nvPr>
        </p:nvSpPr>
        <p:spPr>
          <a:xfrm>
            <a:off x="407988" y="1144588"/>
            <a:ext cx="8237537" cy="1866900"/>
          </a:xfrm>
        </p:spPr>
        <p:txBody>
          <a:bodyPr/>
          <a:lstStyle/>
          <a:p>
            <a:pPr eaLnBrk="1" hangingPunct="1">
              <a:defRPr/>
            </a:pPr>
            <a:r>
              <a:rPr lang="en-US" dirty="0" smtClean="0"/>
              <a:t>T</a:t>
            </a:r>
            <a:r>
              <a:rPr lang="en-US" sz="1800" dirty="0" smtClean="0"/>
              <a:t>he symmetric matter EoS strongly limits what you probe with nuclei</a:t>
            </a:r>
          </a:p>
          <a:p>
            <a:pPr lvl="1" eaLnBrk="1" hangingPunct="1">
              <a:defRPr/>
            </a:pPr>
            <a:r>
              <a:rPr lang="en-US" sz="1800" dirty="0" smtClean="0"/>
              <a:t>If the EoS is expanded in a Taylor series about </a:t>
            </a:r>
            <a:r>
              <a:rPr lang="en-US" sz="1800" dirty="0" smtClean="0">
                <a:sym typeface="Symbol" pitchFamily="18" charset="2"/>
              </a:rPr>
              <a:t></a:t>
            </a:r>
            <a:r>
              <a:rPr lang="en-US" sz="1800" baseline="-25000" dirty="0" smtClean="0">
                <a:sym typeface="Symbol" pitchFamily="18" charset="2"/>
              </a:rPr>
              <a:t>0</a:t>
            </a:r>
            <a:r>
              <a:rPr lang="en-US" sz="1800" dirty="0" smtClean="0">
                <a:sym typeface="Symbol" pitchFamily="18" charset="2"/>
              </a:rPr>
              <a:t>, </a:t>
            </a:r>
            <a:r>
              <a:rPr lang="en-US" sz="1800" dirty="0" err="1" smtClean="0"/>
              <a:t>K</a:t>
            </a:r>
            <a:r>
              <a:rPr lang="en-US" sz="1800" baseline="-25000" dirty="0" err="1" smtClean="0"/>
              <a:t>nm</a:t>
            </a:r>
            <a:r>
              <a:rPr lang="en-US" sz="1800" dirty="0" smtClean="0"/>
              <a:t> provides the term proportional to (</a:t>
            </a:r>
            <a:r>
              <a:rPr lang="en-US" sz="1800" dirty="0" smtClean="0">
                <a:sym typeface="Symbol" pitchFamily="18" charset="2"/>
              </a:rPr>
              <a:t>-</a:t>
            </a:r>
            <a:r>
              <a:rPr lang="en-US" sz="1800" baseline="-25000" dirty="0" smtClean="0">
                <a:sym typeface="Symbol" pitchFamily="18" charset="2"/>
              </a:rPr>
              <a:t>0</a:t>
            </a:r>
            <a:r>
              <a:rPr lang="en-US" sz="1800" dirty="0" smtClean="0">
                <a:sym typeface="Symbol" pitchFamily="18" charset="2"/>
              </a:rPr>
              <a:t>)</a:t>
            </a:r>
            <a:r>
              <a:rPr lang="en-US" sz="1800" baseline="30000" dirty="0" smtClean="0">
                <a:sym typeface="Symbol" pitchFamily="18" charset="2"/>
              </a:rPr>
              <a:t>2</a:t>
            </a:r>
            <a:r>
              <a:rPr lang="en-US" sz="1800" dirty="0" smtClean="0">
                <a:sym typeface="Symbol" pitchFamily="18" charset="2"/>
              </a:rPr>
              <a:t>. </a:t>
            </a:r>
            <a:r>
              <a:rPr lang="en-US" dirty="0" smtClean="0">
                <a:sym typeface="Symbol" pitchFamily="18" charset="2"/>
              </a:rPr>
              <a:t>GMR analyses indicate </a:t>
            </a:r>
            <a:r>
              <a:rPr lang="en-US" dirty="0" err="1" smtClean="0"/>
              <a:t>K</a:t>
            </a:r>
            <a:r>
              <a:rPr lang="en-US" baseline="-25000" dirty="0" err="1" smtClean="0"/>
              <a:t>nm</a:t>
            </a:r>
            <a:r>
              <a:rPr lang="en-US" dirty="0" smtClean="0"/>
              <a:t>=240</a:t>
            </a:r>
            <a:r>
              <a:rPr lang="en-US" dirty="0" smtClean="0">
                <a:sym typeface="Symbol"/>
              </a:rPr>
              <a:t>10 MeV</a:t>
            </a:r>
            <a:r>
              <a:rPr lang="en-US" sz="1800" dirty="0" smtClean="0">
                <a:sym typeface="Symbol" pitchFamily="18" charset="2"/>
              </a:rPr>
              <a:t>. Higher order terms influence the EoS at sub-saturation and supra-saturation densities.</a:t>
            </a:r>
            <a:endParaRPr lang="en-US" sz="1800" baseline="-25000" dirty="0" smtClean="0">
              <a:sym typeface="Symbol" pitchFamily="18" charset="2"/>
            </a:endParaRPr>
          </a:p>
          <a:p>
            <a:pPr lvl="1" eaLnBrk="1" hangingPunct="1">
              <a:defRPr/>
            </a:pPr>
            <a:r>
              <a:rPr lang="en-US" sz="1800" dirty="0" smtClean="0"/>
              <a:t>The solid black, dashed brown and dashed blue </a:t>
            </a:r>
            <a:r>
              <a:rPr lang="en-US" sz="1800" dirty="0" err="1" smtClean="0"/>
              <a:t>EoS’s</a:t>
            </a:r>
            <a:r>
              <a:rPr lang="en-US" sz="1800" dirty="0" smtClean="0"/>
              <a:t> all have </a:t>
            </a:r>
            <a:r>
              <a:rPr lang="en-US" sz="1800" dirty="0" err="1" smtClean="0"/>
              <a:t>K</a:t>
            </a:r>
            <a:r>
              <a:rPr lang="en-US" sz="1800" baseline="-25000" dirty="0" err="1" smtClean="0"/>
              <a:t>nm</a:t>
            </a:r>
            <a:r>
              <a:rPr lang="en-US" sz="1800" dirty="0" smtClean="0"/>
              <a:t>=300 MeV </a:t>
            </a:r>
            <a:r>
              <a:rPr lang="en-US" sz="1800" dirty="0" smtClean="0">
                <a:cs typeface="Times New Roman" pitchFamily="18" charset="0"/>
              </a:rPr>
              <a:t>→ differences between these </a:t>
            </a:r>
            <a:r>
              <a:rPr lang="en-US" sz="1800" dirty="0" err="1" smtClean="0">
                <a:cs typeface="Times New Roman" pitchFamily="18" charset="0"/>
              </a:rPr>
              <a:t>EoS‘s</a:t>
            </a:r>
            <a:r>
              <a:rPr lang="en-US" sz="1800" dirty="0" smtClean="0">
                <a:cs typeface="Times New Roman" pitchFamily="18" charset="0"/>
              </a:rPr>
              <a:t> reflect these higher order terms</a:t>
            </a:r>
            <a:r>
              <a:rPr lang="en-US" sz="1800" dirty="0" smtClean="0"/>
              <a:t>. </a:t>
            </a:r>
          </a:p>
        </p:txBody>
      </p:sp>
      <p:grpSp>
        <p:nvGrpSpPr>
          <p:cNvPr id="2" name="Group 4"/>
          <p:cNvGrpSpPr>
            <a:grpSpLocks/>
          </p:cNvGrpSpPr>
          <p:nvPr/>
        </p:nvGrpSpPr>
        <p:grpSpPr bwMode="auto">
          <a:xfrm>
            <a:off x="174625" y="3082925"/>
            <a:ext cx="8745538" cy="3471863"/>
            <a:chOff x="128" y="2079"/>
            <a:chExt cx="5509" cy="2187"/>
          </a:xfrm>
        </p:grpSpPr>
        <p:pic>
          <p:nvPicPr>
            <p:cNvPr id="742405" name="Picture 5" descr="sm_eos"/>
            <p:cNvPicPr>
              <a:picLocks noChangeAspect="1" noChangeArrowheads="1"/>
            </p:cNvPicPr>
            <p:nvPr/>
          </p:nvPicPr>
          <p:blipFill>
            <a:blip r:embed="rId3" cstate="print"/>
            <a:srcRect l="4666" t="12885" r="4666"/>
            <a:stretch>
              <a:fillRect/>
            </a:stretch>
          </p:blipFill>
          <p:spPr bwMode="auto">
            <a:xfrm>
              <a:off x="1769" y="2079"/>
              <a:ext cx="2588" cy="2187"/>
            </a:xfrm>
            <a:prstGeom prst="rect">
              <a:avLst/>
            </a:prstGeom>
            <a:solidFill>
              <a:srgbClr val="FFFFFF"/>
            </a:solidFill>
            <a:ln w="9525">
              <a:noFill/>
              <a:miter lim="800000"/>
              <a:headEnd/>
              <a:tailEnd/>
            </a:ln>
            <a:effectLst>
              <a:outerShdw dist="107763" dir="2700000" algn="ctr" rotWithShape="0">
                <a:srgbClr val="808080">
                  <a:alpha val="50000"/>
                </a:srgbClr>
              </a:outerShdw>
            </a:effectLst>
          </p:spPr>
        </p:pic>
        <p:sp>
          <p:nvSpPr>
            <p:cNvPr id="742406" name="Text Box 6"/>
            <p:cNvSpPr txBox="1">
              <a:spLocks noChangeArrowheads="1"/>
            </p:cNvSpPr>
            <p:nvPr/>
          </p:nvSpPr>
          <p:spPr bwMode="auto">
            <a:xfrm>
              <a:off x="128" y="2916"/>
              <a:ext cx="1601" cy="756"/>
            </a:xfrm>
            <a:prstGeom prst="rect">
              <a:avLst/>
            </a:prstGeom>
            <a:solidFill>
              <a:srgbClr val="CCFFFF"/>
            </a:solidFill>
            <a:ln w="9525">
              <a:noFill/>
              <a:miter lim="800000"/>
              <a:headEnd/>
              <a:tailEnd/>
            </a:ln>
            <a:effectLst>
              <a:outerShdw dist="107763" dir="2700000" algn="ctr" rotWithShape="0">
                <a:schemeClr val="bg2">
                  <a:alpha val="50000"/>
                </a:schemeClr>
              </a:outerShdw>
            </a:effectLst>
          </p:spPr>
          <p:txBody>
            <a:bodyPr>
              <a:spAutoFit/>
            </a:bodyPr>
            <a:lstStyle/>
            <a:p>
              <a:pPr marL="342900" indent="-342900">
                <a:spcBef>
                  <a:spcPct val="50000"/>
                </a:spcBef>
                <a:defRPr/>
              </a:pPr>
              <a:r>
                <a:rPr lang="en-US" dirty="0" smtClean="0">
                  <a:solidFill>
                    <a:srgbClr val="800000"/>
                  </a:solidFill>
                </a:rPr>
                <a:t>Nuclear properties are mainly sensitive to the EoS at 0.5</a:t>
              </a:r>
              <a:r>
                <a:rPr lang="en-US" dirty="0" smtClean="0">
                  <a:solidFill>
                    <a:srgbClr val="800000"/>
                  </a:solidFill>
                  <a:sym typeface="Symbol"/>
                </a:rPr>
                <a:t></a:t>
              </a:r>
              <a:r>
                <a:rPr lang="en-US" baseline="-25000" dirty="0" smtClean="0">
                  <a:solidFill>
                    <a:srgbClr val="800000"/>
                  </a:solidFill>
                  <a:sym typeface="Symbol"/>
                </a:rPr>
                <a:t>0</a:t>
              </a:r>
              <a:r>
                <a:rPr lang="en-US" dirty="0" smtClean="0">
                  <a:solidFill>
                    <a:srgbClr val="800000"/>
                  </a:solidFill>
                  <a:sym typeface="Symbol"/>
                </a:rPr>
                <a:t> 1/25</a:t>
              </a:r>
              <a:r>
                <a:rPr lang="en-US" baseline="-25000" dirty="0" smtClean="0">
                  <a:solidFill>
                    <a:srgbClr val="800000"/>
                  </a:solidFill>
                  <a:sym typeface="Symbol"/>
                </a:rPr>
                <a:t>0</a:t>
              </a:r>
              <a:endParaRPr lang="en-US" dirty="0">
                <a:solidFill>
                  <a:srgbClr val="800000"/>
                </a:solidFill>
              </a:endParaRPr>
            </a:p>
          </p:txBody>
        </p:sp>
        <p:sp>
          <p:nvSpPr>
            <p:cNvPr id="742407" name="Text Box 7"/>
            <p:cNvSpPr txBox="1">
              <a:spLocks noChangeArrowheads="1"/>
            </p:cNvSpPr>
            <p:nvPr/>
          </p:nvSpPr>
          <p:spPr bwMode="auto">
            <a:xfrm>
              <a:off x="4283" y="3104"/>
              <a:ext cx="1354" cy="750"/>
            </a:xfrm>
            <a:prstGeom prst="rect">
              <a:avLst/>
            </a:prstGeom>
            <a:solidFill>
              <a:srgbClr val="CCFFFF"/>
            </a:solidFill>
            <a:ln w="9525">
              <a:noFill/>
              <a:miter lim="800000"/>
              <a:headEnd/>
              <a:tailEnd/>
            </a:ln>
            <a:effectLst>
              <a:outerShdw dist="107763" dir="2700000" algn="ctr" rotWithShape="0">
                <a:schemeClr val="bg2">
                  <a:alpha val="50000"/>
                </a:schemeClr>
              </a:outerShdw>
            </a:effectLst>
          </p:spPr>
          <p:txBody>
            <a:bodyPr>
              <a:spAutoFit/>
            </a:bodyPr>
            <a:lstStyle/>
            <a:p>
              <a:pPr marL="342900" indent="-342900">
                <a:spcBef>
                  <a:spcPct val="50000"/>
                </a:spcBef>
                <a:defRPr/>
              </a:pPr>
              <a:r>
                <a:rPr lang="en-US">
                  <a:solidFill>
                    <a:srgbClr val="800000"/>
                  </a:solidFill>
                </a:rPr>
                <a:t>To probe the EoS at 3</a:t>
              </a:r>
              <a:r>
                <a:rPr lang="en-US">
                  <a:solidFill>
                    <a:srgbClr val="800000"/>
                  </a:solidFill>
                  <a:sym typeface="Symbol" pitchFamily="18" charset="2"/>
                </a:rPr>
                <a:t></a:t>
              </a:r>
              <a:r>
                <a:rPr lang="en-US" baseline="-25000">
                  <a:solidFill>
                    <a:srgbClr val="800000"/>
                  </a:solidFill>
                  <a:sym typeface="Symbol" pitchFamily="18" charset="2"/>
                </a:rPr>
                <a:t>0</a:t>
              </a:r>
              <a:r>
                <a:rPr lang="en-US">
                  <a:solidFill>
                    <a:srgbClr val="800000"/>
                  </a:solidFill>
                  <a:sym typeface="Symbol" pitchFamily="18" charset="2"/>
                </a:rPr>
                <a:t>, you need to compress matter to </a:t>
              </a:r>
              <a:r>
                <a:rPr lang="en-US">
                  <a:solidFill>
                    <a:srgbClr val="800000"/>
                  </a:solidFill>
                </a:rPr>
                <a:t>3</a:t>
              </a:r>
              <a:r>
                <a:rPr lang="en-US">
                  <a:solidFill>
                    <a:srgbClr val="800000"/>
                  </a:solidFill>
                  <a:sym typeface="Symbol" pitchFamily="18" charset="2"/>
                </a:rPr>
                <a:t></a:t>
              </a:r>
              <a:r>
                <a:rPr lang="en-US" baseline="-25000">
                  <a:solidFill>
                    <a:srgbClr val="800000"/>
                  </a:solidFill>
                  <a:sym typeface="Symbol" pitchFamily="18" charset="2"/>
                </a:rPr>
                <a:t>0</a:t>
              </a:r>
              <a:r>
                <a:rPr lang="en-US">
                  <a:solidFill>
                    <a:srgbClr val="800000"/>
                  </a:solidFill>
                  <a:sym typeface="Symbol" pitchFamily="18" charset="2"/>
                </a:rPr>
                <a:t>.</a:t>
              </a:r>
              <a:endParaRPr lang="en-US" baseline="-25000">
                <a:solidFill>
                  <a:srgbClr val="800000"/>
                </a:solidFill>
                <a:sym typeface="Symbol" pitchFamily="18" charset="2"/>
              </a:endParaRPr>
            </a:p>
          </p:txBody>
        </p:sp>
        <p:sp>
          <p:nvSpPr>
            <p:cNvPr id="43016" name="Line 8"/>
            <p:cNvSpPr>
              <a:spLocks noChangeShapeType="1"/>
            </p:cNvSpPr>
            <p:nvPr/>
          </p:nvSpPr>
          <p:spPr bwMode="auto">
            <a:xfrm flipV="1">
              <a:off x="1554" y="3895"/>
              <a:ext cx="997" cy="105"/>
            </a:xfrm>
            <a:prstGeom prst="line">
              <a:avLst/>
            </a:prstGeom>
            <a:noFill/>
            <a:ln w="25400">
              <a:solidFill>
                <a:srgbClr val="FF0000"/>
              </a:solidFill>
              <a:round/>
              <a:headEnd/>
              <a:tailEnd type="triangle" w="med" len="med"/>
            </a:ln>
          </p:spPr>
          <p:txBody>
            <a:bodyPr/>
            <a:lstStyle/>
            <a:p>
              <a:endParaRPr lang="en-US"/>
            </a:p>
          </p:txBody>
        </p:sp>
        <p:sp>
          <p:nvSpPr>
            <p:cNvPr id="43017" name="Line 9"/>
            <p:cNvSpPr>
              <a:spLocks noChangeShapeType="1"/>
            </p:cNvSpPr>
            <p:nvPr/>
          </p:nvSpPr>
          <p:spPr bwMode="auto">
            <a:xfrm flipH="1" flipV="1">
              <a:off x="3424" y="2711"/>
              <a:ext cx="959" cy="663"/>
            </a:xfrm>
            <a:prstGeom prst="line">
              <a:avLst/>
            </a:prstGeom>
            <a:noFill/>
            <a:ln w="25400">
              <a:solidFill>
                <a:srgbClr val="FF0000"/>
              </a:solidFill>
              <a:round/>
              <a:headEnd/>
              <a:tailEnd type="triangle" w="med" len="med"/>
            </a:ln>
          </p:spPr>
          <p:txBody>
            <a:bodyPr/>
            <a:lstStyle/>
            <a:p>
              <a:endParaRPr lang="en-US"/>
            </a:p>
          </p:txBody>
        </p:sp>
        <p:sp>
          <p:nvSpPr>
            <p:cNvPr id="43018" name="Line 10"/>
            <p:cNvSpPr>
              <a:spLocks noChangeShapeType="1"/>
            </p:cNvSpPr>
            <p:nvPr/>
          </p:nvSpPr>
          <p:spPr bwMode="auto">
            <a:xfrm flipH="1">
              <a:off x="3520" y="3507"/>
              <a:ext cx="850" cy="205"/>
            </a:xfrm>
            <a:prstGeom prst="line">
              <a:avLst/>
            </a:prstGeom>
            <a:noFill/>
            <a:ln w="25400">
              <a:solidFill>
                <a:srgbClr val="FF0000"/>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796925" y="190500"/>
            <a:ext cx="7772400" cy="889000"/>
          </a:xfrm>
        </p:spPr>
        <p:txBody>
          <a:bodyPr/>
          <a:lstStyle/>
          <a:p>
            <a:pPr eaLnBrk="1" hangingPunct="1">
              <a:defRPr/>
            </a:pPr>
            <a:r>
              <a:rPr lang="en-US" sz="2400" smtClean="0"/>
              <a:t>Constraining the EOS at high densities by laboratory collisions</a:t>
            </a:r>
          </a:p>
        </p:txBody>
      </p:sp>
      <p:grpSp>
        <p:nvGrpSpPr>
          <p:cNvPr id="2" name="Group 3"/>
          <p:cNvGrpSpPr>
            <a:grpSpLocks/>
          </p:cNvGrpSpPr>
          <p:nvPr/>
        </p:nvGrpSpPr>
        <p:grpSpPr bwMode="auto">
          <a:xfrm>
            <a:off x="1166813" y="1362075"/>
            <a:ext cx="7031037" cy="4633913"/>
            <a:chOff x="661" y="650"/>
            <a:chExt cx="4217" cy="2810"/>
          </a:xfrm>
        </p:grpSpPr>
        <p:pic>
          <p:nvPicPr>
            <p:cNvPr id="29707" name="Picture 4" descr="C:\My Documents\SCRATCH\eos\final\final\Figure1.jpg"/>
            <p:cNvPicPr>
              <a:picLocks noChangeAspect="1" noChangeArrowheads="1"/>
            </p:cNvPicPr>
            <p:nvPr/>
          </p:nvPicPr>
          <p:blipFill>
            <a:blip r:embed="rId3" cstate="print"/>
            <a:srcRect/>
            <a:stretch>
              <a:fillRect/>
            </a:stretch>
          </p:blipFill>
          <p:spPr bwMode="auto">
            <a:xfrm>
              <a:off x="661" y="650"/>
              <a:ext cx="4217" cy="2810"/>
            </a:xfrm>
            <a:prstGeom prst="rect">
              <a:avLst/>
            </a:prstGeom>
            <a:noFill/>
            <a:ln w="9525">
              <a:noFill/>
              <a:miter lim="800000"/>
              <a:headEnd/>
              <a:tailEnd/>
            </a:ln>
          </p:spPr>
        </p:pic>
        <p:sp>
          <p:nvSpPr>
            <p:cNvPr id="29708" name="Rectangle 5"/>
            <p:cNvSpPr>
              <a:spLocks noChangeArrowheads="1"/>
            </p:cNvSpPr>
            <p:nvPr/>
          </p:nvSpPr>
          <p:spPr bwMode="auto">
            <a:xfrm>
              <a:off x="1161" y="3026"/>
              <a:ext cx="1033" cy="339"/>
            </a:xfrm>
            <a:prstGeom prst="rect">
              <a:avLst/>
            </a:prstGeom>
            <a:solidFill>
              <a:schemeClr val="bg1"/>
            </a:solidFill>
            <a:ln w="9525">
              <a:noFill/>
              <a:miter lim="800000"/>
              <a:headEnd/>
              <a:tailEnd/>
            </a:ln>
          </p:spPr>
          <p:txBody>
            <a:bodyPr wrap="none" anchor="ctr"/>
            <a:lstStyle/>
            <a:p>
              <a:endParaRPr lang="en-US"/>
            </a:p>
          </p:txBody>
        </p:sp>
      </p:grpSp>
      <p:sp>
        <p:nvSpPr>
          <p:cNvPr id="619526" name="Rectangle 6"/>
          <p:cNvSpPr>
            <a:spLocks noGrp="1" noChangeArrowheads="1"/>
          </p:cNvSpPr>
          <p:nvPr>
            <p:ph type="body" idx="1"/>
          </p:nvPr>
        </p:nvSpPr>
        <p:spPr>
          <a:xfrm>
            <a:off x="796925" y="5622925"/>
            <a:ext cx="7772400" cy="1042988"/>
          </a:xfrm>
        </p:spPr>
        <p:txBody>
          <a:bodyPr/>
          <a:lstStyle/>
          <a:p>
            <a:pPr eaLnBrk="1" hangingPunct="1">
              <a:defRPr/>
            </a:pPr>
            <a:r>
              <a:rPr lang="en-US" smtClean="0"/>
              <a:t>Two observable consequences of the high pressures that are formed:</a:t>
            </a:r>
          </a:p>
          <a:p>
            <a:pPr lvl="1" eaLnBrk="1" hangingPunct="1">
              <a:defRPr/>
            </a:pPr>
            <a:r>
              <a:rPr lang="en-US" smtClean="0"/>
              <a:t>Nucleons deflected sideways in the reaction plane.</a:t>
            </a:r>
          </a:p>
          <a:p>
            <a:pPr lvl="1" eaLnBrk="1" hangingPunct="1">
              <a:defRPr/>
            </a:pPr>
            <a:r>
              <a:rPr lang="en-US" smtClean="0"/>
              <a:t>Nucleons are “squeezed out” above and below the reaction plane. . </a:t>
            </a:r>
          </a:p>
        </p:txBody>
      </p:sp>
      <p:sp>
        <p:nvSpPr>
          <p:cNvPr id="29701" name="Text Box 7"/>
          <p:cNvSpPr txBox="1">
            <a:spLocks noChangeArrowheads="1"/>
          </p:cNvSpPr>
          <p:nvPr/>
        </p:nvSpPr>
        <p:spPr bwMode="auto">
          <a:xfrm>
            <a:off x="7300913" y="1663700"/>
            <a:ext cx="1557337" cy="822325"/>
          </a:xfrm>
          <a:prstGeom prst="rect">
            <a:avLst/>
          </a:prstGeom>
          <a:noFill/>
          <a:ln w="9525">
            <a:noFill/>
            <a:miter lim="800000"/>
            <a:headEnd/>
            <a:tailEnd/>
          </a:ln>
        </p:spPr>
        <p:txBody>
          <a:bodyPr>
            <a:spAutoFit/>
          </a:bodyPr>
          <a:lstStyle/>
          <a:p>
            <a:pPr>
              <a:spcBef>
                <a:spcPct val="0"/>
              </a:spcBef>
              <a:buFontTx/>
              <a:buNone/>
            </a:pPr>
            <a:r>
              <a:rPr lang="en-US" sz="2400"/>
              <a:t>pressure contours</a:t>
            </a:r>
          </a:p>
        </p:txBody>
      </p:sp>
      <p:sp>
        <p:nvSpPr>
          <p:cNvPr id="29702" name="Text Box 8"/>
          <p:cNvSpPr txBox="1">
            <a:spLocks noChangeArrowheads="1"/>
          </p:cNvSpPr>
          <p:nvPr/>
        </p:nvSpPr>
        <p:spPr bwMode="auto">
          <a:xfrm>
            <a:off x="7300913" y="3382963"/>
            <a:ext cx="1557337" cy="822325"/>
          </a:xfrm>
          <a:prstGeom prst="rect">
            <a:avLst/>
          </a:prstGeom>
          <a:noFill/>
          <a:ln w="9525">
            <a:noFill/>
            <a:miter lim="800000"/>
            <a:headEnd/>
            <a:tailEnd/>
          </a:ln>
        </p:spPr>
        <p:txBody>
          <a:bodyPr>
            <a:spAutoFit/>
          </a:bodyPr>
          <a:lstStyle/>
          <a:p>
            <a:pPr>
              <a:spcBef>
                <a:spcPct val="0"/>
              </a:spcBef>
              <a:buFontTx/>
              <a:buNone/>
            </a:pPr>
            <a:r>
              <a:rPr lang="en-US" sz="2400"/>
              <a:t>density contours</a:t>
            </a:r>
          </a:p>
        </p:txBody>
      </p:sp>
      <p:sp>
        <p:nvSpPr>
          <p:cNvPr id="29703" name="Line 9"/>
          <p:cNvSpPr>
            <a:spLocks noChangeShapeType="1"/>
          </p:cNvSpPr>
          <p:nvPr/>
        </p:nvSpPr>
        <p:spPr bwMode="auto">
          <a:xfrm flipH="1">
            <a:off x="7300913" y="4267200"/>
            <a:ext cx="1146175" cy="0"/>
          </a:xfrm>
          <a:prstGeom prst="line">
            <a:avLst/>
          </a:prstGeom>
          <a:noFill/>
          <a:ln w="9525">
            <a:solidFill>
              <a:schemeClr val="tx1"/>
            </a:solidFill>
            <a:round/>
            <a:headEnd/>
            <a:tailEnd type="triangle" w="med" len="med"/>
          </a:ln>
        </p:spPr>
        <p:txBody>
          <a:bodyPr/>
          <a:lstStyle/>
          <a:p>
            <a:endParaRPr lang="en-US"/>
          </a:p>
        </p:txBody>
      </p:sp>
      <p:sp>
        <p:nvSpPr>
          <p:cNvPr id="29704" name="Line 10"/>
          <p:cNvSpPr>
            <a:spLocks noChangeShapeType="1"/>
          </p:cNvSpPr>
          <p:nvPr/>
        </p:nvSpPr>
        <p:spPr bwMode="auto">
          <a:xfrm flipH="1">
            <a:off x="7300913" y="2532063"/>
            <a:ext cx="1146175" cy="0"/>
          </a:xfrm>
          <a:prstGeom prst="line">
            <a:avLst/>
          </a:prstGeom>
          <a:noFill/>
          <a:ln w="9525">
            <a:solidFill>
              <a:schemeClr val="tx1"/>
            </a:solidFill>
            <a:round/>
            <a:headEnd/>
            <a:tailEnd type="triangle" w="med" len="med"/>
          </a:ln>
        </p:spPr>
        <p:txBody>
          <a:bodyPr/>
          <a:lstStyle/>
          <a:p>
            <a:endParaRPr lang="en-US"/>
          </a:p>
        </p:txBody>
      </p:sp>
      <p:sp>
        <p:nvSpPr>
          <p:cNvPr id="29705" name="Rectangle 12">
            <a:hlinkClick r:id="rId4"/>
          </p:cNvPr>
          <p:cNvSpPr>
            <a:spLocks noChangeArrowheads="1"/>
          </p:cNvSpPr>
          <p:nvPr/>
        </p:nvSpPr>
        <p:spPr bwMode="auto">
          <a:xfrm>
            <a:off x="7994650" y="5043488"/>
            <a:ext cx="193675" cy="165100"/>
          </a:xfrm>
          <a:prstGeom prst="rect">
            <a:avLst/>
          </a:prstGeom>
          <a:solidFill>
            <a:srgbClr val="FF0000"/>
          </a:solidFill>
          <a:ln w="9525">
            <a:noFill/>
            <a:miter lim="800000"/>
            <a:headEnd/>
            <a:tailEnd/>
          </a:ln>
        </p:spPr>
        <p:txBody>
          <a:bodyPr wrap="none" anchor="ctr"/>
          <a:lstStyle/>
          <a:p>
            <a:endParaRPr lang="en-US"/>
          </a:p>
        </p:txBody>
      </p:sp>
      <p:sp>
        <p:nvSpPr>
          <p:cNvPr id="619533" name="Text Box 13"/>
          <p:cNvSpPr txBox="1">
            <a:spLocks noChangeArrowheads="1"/>
          </p:cNvSpPr>
          <p:nvPr/>
        </p:nvSpPr>
        <p:spPr bwMode="auto">
          <a:xfrm>
            <a:off x="350838" y="1325563"/>
            <a:ext cx="3152775" cy="366712"/>
          </a:xfrm>
          <a:prstGeom prst="rect">
            <a:avLst/>
          </a:prstGeom>
          <a:solidFill>
            <a:srgbClr val="FFFF99"/>
          </a:solidFill>
          <a:ln w="9525">
            <a:noFill/>
            <a:miter lim="800000"/>
            <a:headEnd/>
            <a:tailEnd/>
          </a:ln>
          <a:effectLst>
            <a:outerShdw dist="107763" dir="2700000" algn="ctr" rotWithShape="0">
              <a:schemeClr val="bg2"/>
            </a:outerShdw>
          </a:effectLst>
        </p:spPr>
        <p:txBody>
          <a:bodyPr wrap="none">
            <a:spAutoFit/>
          </a:bodyPr>
          <a:lstStyle/>
          <a:p>
            <a:pPr>
              <a:buFontTx/>
              <a:buNone/>
              <a:defRPr/>
            </a:pPr>
            <a:r>
              <a:rPr lang="en-US"/>
              <a:t>Au+Au collisions E/A = 1 GeV)</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609600" y="190500"/>
            <a:ext cx="7772400" cy="495300"/>
          </a:xfrm>
        </p:spPr>
        <p:txBody>
          <a:bodyPr/>
          <a:lstStyle/>
          <a:p>
            <a:pPr eaLnBrk="1" hangingPunct="1">
              <a:defRPr/>
            </a:pPr>
            <a:r>
              <a:rPr lang="en-US" smtClean="0"/>
              <a:t>Flow studies of the symmetric matter EOS</a:t>
            </a:r>
          </a:p>
        </p:txBody>
      </p:sp>
      <p:sp>
        <p:nvSpPr>
          <p:cNvPr id="618499" name="Rectangle 3"/>
          <p:cNvSpPr>
            <a:spLocks noGrp="1" noChangeArrowheads="1"/>
          </p:cNvSpPr>
          <p:nvPr>
            <p:ph type="body" idx="1"/>
          </p:nvPr>
        </p:nvSpPr>
        <p:spPr>
          <a:xfrm>
            <a:off x="531813" y="884238"/>
            <a:ext cx="8021637" cy="5661025"/>
          </a:xfrm>
        </p:spPr>
        <p:txBody>
          <a:bodyPr/>
          <a:lstStyle/>
          <a:p>
            <a:pPr eaLnBrk="1" hangingPunct="1">
              <a:defRPr/>
            </a:pPr>
            <a:r>
              <a:rPr lang="en-US" dirty="0" smtClean="0"/>
              <a:t>Theoretical tool: transport theory:</a:t>
            </a:r>
          </a:p>
          <a:p>
            <a:pPr lvl="1" eaLnBrk="1" hangingPunct="1">
              <a:defRPr/>
            </a:pPr>
            <a:r>
              <a:rPr lang="en-US" dirty="0" smtClean="0"/>
              <a:t>Example Boltzmann-</a:t>
            </a:r>
            <a:r>
              <a:rPr lang="en-US" dirty="0" err="1" smtClean="0"/>
              <a:t>Uehling</a:t>
            </a:r>
            <a:r>
              <a:rPr lang="en-US" dirty="0" smtClean="0"/>
              <a:t>-</a:t>
            </a:r>
            <a:r>
              <a:rPr lang="en-US" dirty="0" err="1" smtClean="0"/>
              <a:t>Uhlenbeck</a:t>
            </a:r>
            <a:r>
              <a:rPr lang="en-US" dirty="0" smtClean="0"/>
              <a:t> eq. (</a:t>
            </a:r>
            <a:r>
              <a:rPr lang="en-US" dirty="0" err="1" smtClean="0"/>
              <a:t>Bertsch</a:t>
            </a:r>
            <a:r>
              <a:rPr lang="en-US" dirty="0" smtClean="0"/>
              <a:t> Phys. Rep. 160, 189 (1988).) has derivation from  Time Dependent </a:t>
            </a:r>
            <a:r>
              <a:rPr lang="en-US" dirty="0" err="1" smtClean="0"/>
              <a:t>Hartree</a:t>
            </a:r>
            <a:r>
              <a:rPr lang="en-US" dirty="0" smtClean="0"/>
              <a:t> </a:t>
            </a:r>
            <a:r>
              <a:rPr lang="en-US" dirty="0" err="1" smtClean="0"/>
              <a:t>Fock</a:t>
            </a:r>
            <a:r>
              <a:rPr lang="en-US" dirty="0" smtClean="0"/>
              <a:t> (TDHF):</a:t>
            </a:r>
          </a:p>
          <a:p>
            <a:pPr lvl="1" eaLnBrk="1" hangingPunct="1">
              <a:defRPr/>
            </a:pPr>
            <a:endParaRPr lang="en-US" dirty="0" smtClean="0"/>
          </a:p>
          <a:p>
            <a:pPr lvl="1" eaLnBrk="1" hangingPunct="1">
              <a:defRPr/>
            </a:pPr>
            <a:endParaRPr lang="en-US" dirty="0" smtClean="0"/>
          </a:p>
          <a:p>
            <a:pPr lvl="1" eaLnBrk="1" hangingPunct="1">
              <a:defRPr/>
            </a:pPr>
            <a:endParaRPr lang="en-US" dirty="0" smtClean="0"/>
          </a:p>
          <a:p>
            <a:pPr lvl="1" eaLnBrk="1" hangingPunct="1">
              <a:defRPr/>
            </a:pPr>
            <a:endParaRPr lang="en-US" dirty="0" smtClean="0"/>
          </a:p>
          <a:p>
            <a:pPr lvl="2" eaLnBrk="1" hangingPunct="1">
              <a:defRPr/>
            </a:pPr>
            <a:r>
              <a:rPr lang="en-US" dirty="0" smtClean="0"/>
              <a:t>f is the Wigner transform of the one-body density matrix</a:t>
            </a:r>
          </a:p>
          <a:p>
            <a:pPr lvl="2" eaLnBrk="1" hangingPunct="1">
              <a:defRPr/>
            </a:pPr>
            <a:r>
              <a:rPr lang="en-US" dirty="0" smtClean="0"/>
              <a:t>semi-classically, =                (number of nucleons/d</a:t>
            </a:r>
            <a:r>
              <a:rPr lang="en-US" baseline="30000" dirty="0" smtClean="0"/>
              <a:t>3</a:t>
            </a:r>
            <a:r>
              <a:rPr lang="en-US" dirty="0" smtClean="0"/>
              <a:t>rd</a:t>
            </a:r>
            <a:r>
              <a:rPr lang="en-US" baseline="30000" dirty="0" smtClean="0"/>
              <a:t>3</a:t>
            </a:r>
            <a:r>
              <a:rPr lang="en-US" dirty="0" smtClean="0"/>
              <a:t>p at                ). </a:t>
            </a:r>
          </a:p>
          <a:p>
            <a:pPr lvl="2" eaLnBrk="1" hangingPunct="1">
              <a:defRPr/>
            </a:pPr>
            <a:r>
              <a:rPr lang="en-US" dirty="0" smtClean="0"/>
              <a:t>BUU can describe nucleon flows, the nucleation of weakly bound light particles and the production of nucleon resonances. </a:t>
            </a:r>
          </a:p>
          <a:p>
            <a:pPr lvl="1" eaLnBrk="1" hangingPunct="1">
              <a:defRPr/>
            </a:pPr>
            <a:r>
              <a:rPr lang="en-US" dirty="0" smtClean="0"/>
              <a:t>The production of heavier fragments is a difficult problem. It have been calculated with Anti-</a:t>
            </a:r>
            <a:r>
              <a:rPr lang="en-US" dirty="0" err="1" smtClean="0"/>
              <a:t>Symmetrized</a:t>
            </a:r>
            <a:r>
              <a:rPr lang="en-US" dirty="0" smtClean="0"/>
              <a:t> Molecular Dynamics (AMD) and other molecular dynamics techniques with mixed success. Such observables are sensitive to fluctuations in the mean field that give rise to </a:t>
            </a:r>
            <a:r>
              <a:rPr lang="en-US" dirty="0" err="1" smtClean="0"/>
              <a:t>spinodal</a:t>
            </a:r>
            <a:r>
              <a:rPr lang="en-US" dirty="0" smtClean="0"/>
              <a:t> decomposition.</a:t>
            </a:r>
          </a:p>
          <a:p>
            <a:pPr lvl="1" eaLnBrk="1" hangingPunct="1">
              <a:defRPr/>
            </a:pPr>
            <a:r>
              <a:rPr lang="en-US" dirty="0" smtClean="0">
                <a:sym typeface="Symbol" pitchFamily="18" charset="2"/>
              </a:rPr>
              <a:t>The most accurately predicted observables are those that can be calculated from                   i.e. flows and other average properties of the events.</a:t>
            </a:r>
            <a:endParaRPr lang="en-US" dirty="0" smtClean="0"/>
          </a:p>
          <a:p>
            <a:pPr lvl="1" eaLnBrk="1" hangingPunct="1">
              <a:defRPr/>
            </a:pPr>
            <a:endParaRPr lang="en-US" dirty="0" smtClean="0"/>
          </a:p>
        </p:txBody>
      </p:sp>
      <p:graphicFrame>
        <p:nvGraphicFramePr>
          <p:cNvPr id="9218" name="Object 2048">
            <a:hlinkClick r:id="" action="ppaction://ole?verb=0"/>
          </p:cNvPr>
          <p:cNvGraphicFramePr>
            <a:graphicFrameLocks/>
          </p:cNvGraphicFramePr>
          <p:nvPr/>
        </p:nvGraphicFramePr>
        <p:xfrm>
          <a:off x="1682750" y="1895475"/>
          <a:ext cx="6024563" cy="1279525"/>
        </p:xfrm>
        <a:graphic>
          <a:graphicData uri="http://schemas.openxmlformats.org/presentationml/2006/ole">
            <p:oleObj spid="_x0000_s979970" name="Equation" r:id="rId4" imgW="3987720" imgH="838080" progId="Equation.3">
              <p:embed/>
            </p:oleObj>
          </a:graphicData>
        </a:graphic>
      </p:graphicFrame>
      <p:graphicFrame>
        <p:nvGraphicFramePr>
          <p:cNvPr id="9219" name="Object 2049"/>
          <p:cNvGraphicFramePr>
            <a:graphicFrameLocks noChangeAspect="1"/>
          </p:cNvGraphicFramePr>
          <p:nvPr/>
        </p:nvGraphicFramePr>
        <p:xfrm>
          <a:off x="3457575" y="3522663"/>
          <a:ext cx="896938" cy="304800"/>
        </p:xfrm>
        <a:graphic>
          <a:graphicData uri="http://schemas.openxmlformats.org/presentationml/2006/ole">
            <p:oleObj spid="_x0000_s979971" name="Equation" r:id="rId5" imgW="596880" imgH="203040" progId="Equation.3">
              <p:embed/>
            </p:oleObj>
          </a:graphicData>
        </a:graphic>
      </p:graphicFrame>
      <p:graphicFrame>
        <p:nvGraphicFramePr>
          <p:cNvPr id="9220" name="Object 2050"/>
          <p:cNvGraphicFramePr>
            <a:graphicFrameLocks noChangeAspect="1"/>
          </p:cNvGraphicFramePr>
          <p:nvPr/>
        </p:nvGraphicFramePr>
        <p:xfrm>
          <a:off x="7240588" y="3527425"/>
          <a:ext cx="841375" cy="306388"/>
        </p:xfrm>
        <a:graphic>
          <a:graphicData uri="http://schemas.openxmlformats.org/presentationml/2006/ole">
            <p:oleObj spid="_x0000_s979972" name="Equation" r:id="rId6" imgW="558720" imgH="203040" progId="Equation.3">
              <p:embed/>
            </p:oleObj>
          </a:graphicData>
        </a:graphic>
      </p:graphicFrame>
      <p:graphicFrame>
        <p:nvGraphicFramePr>
          <p:cNvPr id="9221" name="Object 2051"/>
          <p:cNvGraphicFramePr>
            <a:graphicFrameLocks noChangeAspect="1"/>
          </p:cNvGraphicFramePr>
          <p:nvPr/>
        </p:nvGraphicFramePr>
        <p:xfrm>
          <a:off x="1863725" y="6149975"/>
          <a:ext cx="896938" cy="304800"/>
        </p:xfrm>
        <a:graphic>
          <a:graphicData uri="http://schemas.openxmlformats.org/presentationml/2006/ole">
            <p:oleObj spid="_x0000_s979973" name="Equation" r:id="rId7" imgW="596880" imgH="20304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7712" name="Object 1024"/>
          <p:cNvGraphicFramePr>
            <a:graphicFrameLocks noChangeAspect="1"/>
          </p:cNvGraphicFramePr>
          <p:nvPr/>
        </p:nvGraphicFramePr>
        <p:xfrm>
          <a:off x="1027113" y="830263"/>
          <a:ext cx="7615237" cy="6919912"/>
        </p:xfrm>
        <a:graphic>
          <a:graphicData uri="http://schemas.openxmlformats.org/presentationml/2006/ole">
            <p:oleObj spid="_x0000_s627712" name="Document" r:id="rId4" imgW="6073987" imgH="5549785" progId="Word.Document.8">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6743"/>
            <a:ext cx="7772400" cy="769258"/>
          </a:xfrm>
        </p:spPr>
        <p:txBody>
          <a:bodyPr/>
          <a:lstStyle/>
          <a:p>
            <a:r>
              <a:rPr lang="en-US" dirty="0" smtClean="0"/>
              <a:t>Some technical points</a:t>
            </a:r>
            <a:endParaRPr lang="en-US" dirty="0"/>
          </a:p>
        </p:txBody>
      </p:sp>
      <p:sp>
        <p:nvSpPr>
          <p:cNvPr id="3" name="Content Placeholder 2"/>
          <p:cNvSpPr>
            <a:spLocks noGrp="1"/>
          </p:cNvSpPr>
          <p:nvPr>
            <p:ph idx="1"/>
          </p:nvPr>
        </p:nvSpPr>
        <p:spPr>
          <a:xfrm>
            <a:off x="711200" y="1262743"/>
            <a:ext cx="7753531" cy="4119154"/>
          </a:xfrm>
        </p:spPr>
        <p:txBody>
          <a:bodyPr/>
          <a:lstStyle/>
          <a:p>
            <a:pPr>
              <a:lnSpc>
                <a:spcPct val="90000"/>
              </a:lnSpc>
            </a:pPr>
            <a:r>
              <a:rPr lang="en-US" dirty="0" smtClean="0"/>
              <a:t>Semi-classical: “time dependent Thomas-Fermi theory”       </a:t>
            </a:r>
          </a:p>
          <a:p>
            <a:pPr lvl="1">
              <a:lnSpc>
                <a:spcPct val="90000"/>
              </a:lnSpc>
            </a:pPr>
            <a:r>
              <a:rPr lang="en-US" dirty="0" smtClean="0"/>
              <a:t>Respect of Pauli principle is assured by </a:t>
            </a:r>
            <a:r>
              <a:rPr lang="en-US" dirty="0" err="1" smtClean="0"/>
              <a:t>Liouville's</a:t>
            </a:r>
            <a:r>
              <a:rPr lang="en-US" dirty="0" smtClean="0"/>
              <a:t> theorem and by the blocking factors in the collision integral.</a:t>
            </a:r>
          </a:p>
          <a:p>
            <a:pPr>
              <a:lnSpc>
                <a:spcPct val="90000"/>
              </a:lnSpc>
            </a:pPr>
            <a:r>
              <a:rPr lang="en-US" dirty="0" smtClean="0"/>
              <a:t>Each nucleon is represented by ~1000 test particles/nucleon that propagate classically under the influence of the self-consistent mean field U and subject to collisions due to the residual interaction. </a:t>
            </a:r>
          </a:p>
          <a:p>
            <a:pPr lvl="1">
              <a:lnSpc>
                <a:spcPct val="90000"/>
              </a:lnSpc>
            </a:pPr>
            <a:r>
              <a:rPr lang="en-US" dirty="0" smtClean="0"/>
              <a:t>QMD basically does the same thing with one test particle/nucleon</a:t>
            </a:r>
          </a:p>
          <a:p>
            <a:pPr>
              <a:lnSpc>
                <a:spcPct val="90000"/>
              </a:lnSpc>
            </a:pPr>
            <a:r>
              <a:rPr lang="en-US" dirty="0" smtClean="0"/>
              <a:t>Mean field is momentum dependent:</a:t>
            </a:r>
          </a:p>
          <a:p>
            <a:pPr lvl="1">
              <a:lnSpc>
                <a:spcPct val="90000"/>
              </a:lnSpc>
            </a:pPr>
            <a:r>
              <a:rPr lang="en-US" dirty="0" smtClean="0"/>
              <a:t>Momentum dependence of N-N interaction</a:t>
            </a:r>
          </a:p>
          <a:p>
            <a:pPr lvl="1">
              <a:lnSpc>
                <a:spcPct val="90000"/>
              </a:lnSpc>
            </a:pPr>
            <a:r>
              <a:rPr lang="en-US" dirty="0" err="1" smtClean="0"/>
              <a:t>Fock</a:t>
            </a:r>
            <a:r>
              <a:rPr lang="en-US" dirty="0" smtClean="0"/>
              <a:t> term</a:t>
            </a:r>
          </a:p>
          <a:p>
            <a:pPr lvl="1">
              <a:lnSpc>
                <a:spcPct val="90000"/>
              </a:lnSpc>
            </a:pPr>
            <a:r>
              <a:rPr lang="en-US" dirty="0" smtClean="0"/>
              <a:t>Exercise: show that first order term in expansion (in p</a:t>
            </a:r>
            <a:r>
              <a:rPr lang="en-US" baseline="30000" dirty="0" smtClean="0"/>
              <a:t>2</a:t>
            </a:r>
            <a:r>
              <a:rPr lang="en-US" dirty="0" smtClean="0"/>
              <a:t>) of momentum dependent mean field  potential can be combined with p</a:t>
            </a:r>
            <a:r>
              <a:rPr lang="en-US" baseline="30000" dirty="0" smtClean="0"/>
              <a:t>2</a:t>
            </a:r>
            <a:r>
              <a:rPr lang="en-US" dirty="0" smtClean="0"/>
              <a:t>/(2m) to give p</a:t>
            </a:r>
            <a:r>
              <a:rPr lang="en-US" baseline="30000" dirty="0" smtClean="0"/>
              <a:t>2</a:t>
            </a:r>
            <a:r>
              <a:rPr lang="en-US" dirty="0" smtClean="0"/>
              <a:t>/(2m</a:t>
            </a:r>
            <a:r>
              <a:rPr lang="en-US" baseline="-25000" dirty="0" smtClean="0"/>
              <a:t>eff</a:t>
            </a:r>
            <a:r>
              <a:rPr lang="en-US" dirty="0" smtClean="0"/>
              <a:t>) , which defines the “effective mass”. </a:t>
            </a:r>
          </a:p>
          <a:p>
            <a:pPr>
              <a:lnSpc>
                <a:spcPct val="90000"/>
              </a:lnSpc>
            </a:pPr>
            <a:r>
              <a:rPr lang="en-US" dirty="0" smtClean="0"/>
              <a:t>Nucleon-nucleon cross sections are modified in the medium</a:t>
            </a:r>
          </a:p>
          <a:p>
            <a:pPr lvl="1">
              <a:lnSpc>
                <a:spcPct val="90000"/>
              </a:lnSpc>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609600" y="292100"/>
            <a:ext cx="7772400" cy="611188"/>
          </a:xfrm>
        </p:spPr>
        <p:txBody>
          <a:bodyPr/>
          <a:lstStyle/>
          <a:p>
            <a:pPr eaLnBrk="1" hangingPunct="1">
              <a:defRPr/>
            </a:pPr>
            <a:r>
              <a:rPr lang="en-US" smtClean="0"/>
              <a:t>Procedure to study EOS using transport theory</a:t>
            </a:r>
          </a:p>
        </p:txBody>
      </p:sp>
      <p:sp>
        <p:nvSpPr>
          <p:cNvPr id="620547" name="Rectangle 3"/>
          <p:cNvSpPr>
            <a:spLocks noGrp="1" noChangeArrowheads="1"/>
          </p:cNvSpPr>
          <p:nvPr>
            <p:ph type="body" idx="1"/>
          </p:nvPr>
        </p:nvSpPr>
        <p:spPr>
          <a:xfrm>
            <a:off x="711200" y="1303338"/>
            <a:ext cx="7661275" cy="4999037"/>
          </a:xfrm>
        </p:spPr>
        <p:txBody>
          <a:bodyPr/>
          <a:lstStyle/>
          <a:p>
            <a:pPr eaLnBrk="1" hangingPunct="1">
              <a:defRPr/>
            </a:pPr>
            <a:r>
              <a:rPr lang="en-US" dirty="0" smtClean="0"/>
              <a:t>Measure collisions</a:t>
            </a:r>
          </a:p>
          <a:p>
            <a:pPr eaLnBrk="1" hangingPunct="1">
              <a:defRPr/>
            </a:pPr>
            <a:r>
              <a:rPr lang="en-US" dirty="0" smtClean="0"/>
              <a:t>Simulate collisions with BUU or other transport theory</a:t>
            </a:r>
          </a:p>
          <a:p>
            <a:pPr eaLnBrk="1" hangingPunct="1">
              <a:defRPr/>
            </a:pPr>
            <a:r>
              <a:rPr lang="en-US" dirty="0" smtClean="0"/>
              <a:t>Identify observables that are sensitive to EOS </a:t>
            </a:r>
            <a:r>
              <a:rPr lang="en-US" dirty="0" smtClean="0">
                <a:solidFill>
                  <a:schemeClr val="tx2"/>
                </a:solidFill>
              </a:rPr>
              <a:t>(see</a:t>
            </a:r>
            <a:r>
              <a:rPr lang="en-US" dirty="0" smtClean="0"/>
              <a:t> </a:t>
            </a:r>
            <a:r>
              <a:rPr lang="en-US" dirty="0" smtClean="0">
                <a:solidFill>
                  <a:schemeClr val="tx1"/>
                </a:solidFill>
              </a:rPr>
              <a:t>Danielewicz et al., </a:t>
            </a:r>
            <a:r>
              <a:rPr lang="en-US" dirty="0" smtClean="0">
                <a:solidFill>
                  <a:schemeClr val="tx1"/>
                </a:solidFill>
                <a:cs typeface="Times New Roman" pitchFamily="18" charset="0"/>
              </a:rPr>
              <a:t>Science 298,1592 (2002). for flow observables)</a:t>
            </a:r>
          </a:p>
          <a:p>
            <a:pPr lvl="1" eaLnBrk="1" hangingPunct="1">
              <a:defRPr/>
            </a:pPr>
            <a:r>
              <a:rPr lang="en-US" dirty="0" smtClean="0"/>
              <a:t>Directed transverse flow (in-plane)</a:t>
            </a:r>
          </a:p>
          <a:p>
            <a:pPr lvl="1" eaLnBrk="1" hangingPunct="1">
              <a:defRPr/>
            </a:pPr>
            <a:r>
              <a:rPr lang="en-US" dirty="0" smtClean="0"/>
              <a:t>“Elliptical flow” out of plane, e.g. “squeeze-out”</a:t>
            </a:r>
          </a:p>
          <a:p>
            <a:pPr lvl="1" eaLnBrk="1" hangingPunct="1">
              <a:defRPr/>
            </a:pPr>
            <a:r>
              <a:rPr lang="en-US" dirty="0" smtClean="0"/>
              <a:t>Kaon production. </a:t>
            </a:r>
            <a:r>
              <a:rPr lang="en-US" dirty="0" smtClean="0">
                <a:latin typeface="+mj-lt"/>
              </a:rPr>
              <a:t>(</a:t>
            </a:r>
            <a:r>
              <a:rPr lang="en-US" dirty="0" err="1" smtClean="0">
                <a:latin typeface="+mj-lt"/>
              </a:rPr>
              <a:t>Schmah</a:t>
            </a:r>
            <a:r>
              <a:rPr lang="en-US" dirty="0" smtClean="0">
                <a:latin typeface="+mj-lt"/>
              </a:rPr>
              <a:t>, PRC C </a:t>
            </a:r>
            <a:r>
              <a:rPr lang="en-US" b="1" dirty="0" smtClean="0">
                <a:latin typeface="+mj-lt"/>
              </a:rPr>
              <a:t>71</a:t>
            </a:r>
            <a:r>
              <a:rPr lang="en-US" dirty="0" smtClean="0">
                <a:latin typeface="+mj-lt"/>
              </a:rPr>
              <a:t>, 064907 (2005))</a:t>
            </a:r>
          </a:p>
          <a:p>
            <a:pPr lvl="1" eaLnBrk="1" hangingPunct="1">
              <a:defRPr/>
            </a:pPr>
            <a:r>
              <a:rPr lang="en-US" dirty="0" smtClean="0"/>
              <a:t>Isospin diffusion</a:t>
            </a:r>
          </a:p>
          <a:p>
            <a:pPr lvl="1" eaLnBrk="1" hangingPunct="1">
              <a:defRPr/>
            </a:pPr>
            <a:r>
              <a:rPr lang="en-US" dirty="0" smtClean="0"/>
              <a:t>Neutron vs. proton emission and flow.</a:t>
            </a:r>
          </a:p>
          <a:p>
            <a:pPr lvl="1" eaLnBrk="1" hangingPunct="1">
              <a:defRPr/>
            </a:pPr>
            <a:r>
              <a:rPr lang="en-US" dirty="0" err="1" smtClean="0"/>
              <a:t>Pion</a:t>
            </a:r>
            <a:r>
              <a:rPr lang="en-US" dirty="0" smtClean="0"/>
              <a:t> production.</a:t>
            </a:r>
          </a:p>
          <a:p>
            <a:pPr eaLnBrk="1" hangingPunct="1">
              <a:defRPr/>
            </a:pPr>
            <a:r>
              <a:rPr lang="en-US" dirty="0" smtClean="0"/>
              <a:t>Find the mean field(s) that describes the data. If more than one mean field describes the data, resolve the ambiguity with additional data. </a:t>
            </a:r>
          </a:p>
          <a:p>
            <a:pPr eaLnBrk="1" hangingPunct="1">
              <a:defRPr/>
            </a:pPr>
            <a:r>
              <a:rPr lang="en-US" dirty="0" smtClean="0"/>
              <a:t>Constrain the effective masses and in-medium cross sections by additional data. </a:t>
            </a:r>
          </a:p>
          <a:p>
            <a:pPr eaLnBrk="1" hangingPunct="1">
              <a:defRPr/>
            </a:pPr>
            <a:r>
              <a:rPr lang="en-US" dirty="0" smtClean="0"/>
              <a:t>Use the mean field potentials to calculate the EOS.</a:t>
            </a:r>
          </a:p>
          <a:p>
            <a:pPr eaLnBrk="1" hangingPunct="1">
              <a:defRPr/>
            </a:pPr>
            <a:endParaRPr lang="en-US" dirty="0" smtClean="0"/>
          </a:p>
          <a:p>
            <a:pPr eaLnBrk="1" hangingPunct="1">
              <a:defRPr/>
            </a:pPr>
            <a:endParaRPr lang="en-US" dirty="0" smtClean="0"/>
          </a:p>
        </p:txBody>
      </p:sp>
      <p:sp>
        <p:nvSpPr>
          <p:cNvPr id="30724" name="AutoShape 4">
            <a:hlinkClick r:id="" action="ppaction://hlinkshowjump?jump=nextslide" highlightClick="1"/>
          </p:cNvPr>
          <p:cNvSpPr>
            <a:spLocks noChangeArrowheads="1"/>
          </p:cNvSpPr>
          <p:nvPr/>
        </p:nvSpPr>
        <p:spPr bwMode="auto">
          <a:xfrm>
            <a:off x="4840288" y="2628900"/>
            <a:ext cx="220662" cy="236538"/>
          </a:xfrm>
          <a:prstGeom prst="actionButtonForwardNext">
            <a:avLst/>
          </a:prstGeom>
          <a:solidFill>
            <a:srgbClr val="FFFF99"/>
          </a:solidFill>
          <a:ln w="9525">
            <a:noFill/>
            <a:miter lim="800000"/>
            <a:headEnd/>
            <a:tailEnd/>
          </a:ln>
        </p:spPr>
        <p:txBody>
          <a:bodyPr wrap="none" anchor="ctr"/>
          <a:lstStyle/>
          <a:p>
            <a:endParaRPr lang="en-US"/>
          </a:p>
        </p:txBody>
      </p:sp>
      <p:grpSp>
        <p:nvGrpSpPr>
          <p:cNvPr id="2" name="Group 8"/>
          <p:cNvGrpSpPr>
            <a:grpSpLocks/>
          </p:cNvGrpSpPr>
          <p:nvPr/>
        </p:nvGrpSpPr>
        <p:grpSpPr bwMode="auto">
          <a:xfrm>
            <a:off x="1422400" y="2540000"/>
            <a:ext cx="6850064" cy="1058863"/>
            <a:chOff x="896" y="1600"/>
            <a:chExt cx="4315" cy="667"/>
          </a:xfrm>
        </p:grpSpPr>
        <p:sp>
          <p:nvSpPr>
            <p:cNvPr id="30731" name="Rectangle 6"/>
            <p:cNvSpPr>
              <a:spLocks noChangeArrowheads="1"/>
            </p:cNvSpPr>
            <p:nvPr/>
          </p:nvSpPr>
          <p:spPr bwMode="auto">
            <a:xfrm>
              <a:off x="896" y="1600"/>
              <a:ext cx="3374" cy="667"/>
            </a:xfrm>
            <a:prstGeom prst="rect">
              <a:avLst/>
            </a:prstGeom>
            <a:noFill/>
            <a:ln w="9525">
              <a:solidFill>
                <a:srgbClr val="FF0000"/>
              </a:solidFill>
              <a:miter lim="800000"/>
              <a:headEnd/>
              <a:tailEnd/>
            </a:ln>
          </p:spPr>
          <p:txBody>
            <a:bodyPr wrap="none" anchor="ctr"/>
            <a:lstStyle/>
            <a:p>
              <a:endParaRPr lang="en-US"/>
            </a:p>
          </p:txBody>
        </p:sp>
        <p:sp>
          <p:nvSpPr>
            <p:cNvPr id="30732" name="Text Box 7"/>
            <p:cNvSpPr txBox="1">
              <a:spLocks noChangeArrowheads="1"/>
            </p:cNvSpPr>
            <p:nvPr/>
          </p:nvSpPr>
          <p:spPr bwMode="auto">
            <a:xfrm>
              <a:off x="4250" y="1625"/>
              <a:ext cx="961" cy="407"/>
            </a:xfrm>
            <a:prstGeom prst="rect">
              <a:avLst/>
            </a:prstGeom>
            <a:noFill/>
            <a:ln w="9525">
              <a:noFill/>
              <a:miter lim="800000"/>
              <a:headEnd/>
              <a:tailEnd/>
            </a:ln>
          </p:spPr>
          <p:txBody>
            <a:bodyPr>
              <a:spAutoFit/>
            </a:bodyPr>
            <a:lstStyle/>
            <a:p>
              <a:pPr>
                <a:buFontTx/>
                <a:buNone/>
              </a:pPr>
              <a:r>
                <a:rPr lang="en-US" dirty="0"/>
                <a:t> </a:t>
              </a:r>
              <a:r>
                <a:rPr lang="en-US" dirty="0" smtClean="0">
                  <a:solidFill>
                    <a:srgbClr val="FF0000"/>
                  </a:solidFill>
                </a:rPr>
                <a:t>symmetric </a:t>
              </a:r>
              <a:r>
                <a:rPr lang="en-US" dirty="0">
                  <a:solidFill>
                    <a:srgbClr val="FF0000"/>
                  </a:solidFill>
                </a:rPr>
                <a:t>matter EOS</a:t>
              </a:r>
            </a:p>
          </p:txBody>
        </p:sp>
      </p:grpSp>
      <p:grpSp>
        <p:nvGrpSpPr>
          <p:cNvPr id="3" name="Group 12"/>
          <p:cNvGrpSpPr>
            <a:grpSpLocks/>
          </p:cNvGrpSpPr>
          <p:nvPr/>
        </p:nvGrpSpPr>
        <p:grpSpPr bwMode="auto">
          <a:xfrm>
            <a:off x="1428750" y="3592513"/>
            <a:ext cx="6875464" cy="1058862"/>
            <a:chOff x="900" y="2263"/>
            <a:chExt cx="4331" cy="667"/>
          </a:xfrm>
        </p:grpSpPr>
        <p:sp>
          <p:nvSpPr>
            <p:cNvPr id="30729" name="Rectangle 10"/>
            <p:cNvSpPr>
              <a:spLocks noChangeArrowheads="1"/>
            </p:cNvSpPr>
            <p:nvPr/>
          </p:nvSpPr>
          <p:spPr bwMode="auto">
            <a:xfrm>
              <a:off x="900" y="2263"/>
              <a:ext cx="3374" cy="667"/>
            </a:xfrm>
            <a:prstGeom prst="rect">
              <a:avLst/>
            </a:prstGeom>
            <a:noFill/>
            <a:ln w="9525">
              <a:solidFill>
                <a:srgbClr val="0000FF"/>
              </a:solidFill>
              <a:miter lim="800000"/>
              <a:headEnd/>
              <a:tailEnd/>
            </a:ln>
          </p:spPr>
          <p:txBody>
            <a:bodyPr wrap="none" anchor="ctr"/>
            <a:lstStyle/>
            <a:p>
              <a:endParaRPr lang="en-US"/>
            </a:p>
          </p:txBody>
        </p:sp>
        <p:sp>
          <p:nvSpPr>
            <p:cNvPr id="30730" name="Text Box 11"/>
            <p:cNvSpPr txBox="1">
              <a:spLocks noChangeArrowheads="1"/>
            </p:cNvSpPr>
            <p:nvPr/>
          </p:nvSpPr>
          <p:spPr bwMode="auto">
            <a:xfrm>
              <a:off x="4270" y="2288"/>
              <a:ext cx="961" cy="404"/>
            </a:xfrm>
            <a:prstGeom prst="rect">
              <a:avLst/>
            </a:prstGeom>
            <a:noFill/>
            <a:ln w="9525">
              <a:noFill/>
              <a:miter lim="800000"/>
              <a:headEnd/>
              <a:tailEnd/>
            </a:ln>
          </p:spPr>
          <p:txBody>
            <a:bodyPr>
              <a:spAutoFit/>
            </a:bodyPr>
            <a:lstStyle/>
            <a:p>
              <a:pPr>
                <a:buFontTx/>
                <a:buNone/>
              </a:pPr>
              <a:r>
                <a:rPr lang="en-US" dirty="0"/>
                <a:t> </a:t>
              </a:r>
              <a:r>
                <a:rPr lang="en-US" dirty="0" smtClean="0">
                  <a:solidFill>
                    <a:schemeClr val="accent2"/>
                  </a:solidFill>
                </a:rPr>
                <a:t>symmetry   energy</a:t>
              </a:r>
              <a:endParaRPr lang="en-US" dirty="0">
                <a:solidFill>
                  <a:schemeClr val="accent2"/>
                </a:solidFill>
              </a:endParaRPr>
            </a:p>
          </p:txBody>
        </p:sp>
      </p:grpSp>
      <p:sp>
        <p:nvSpPr>
          <p:cNvPr id="30727" name="Text Box 13">
            <a:hlinkClick r:id="" action="ppaction://hlinkshowjump?jump=nextslide"/>
          </p:cNvPr>
          <p:cNvSpPr txBox="1">
            <a:spLocks noChangeArrowheads="1"/>
          </p:cNvSpPr>
          <p:nvPr/>
        </p:nvSpPr>
        <p:spPr bwMode="auto">
          <a:xfrm>
            <a:off x="1465263" y="6400800"/>
            <a:ext cx="1509712" cy="366713"/>
          </a:xfrm>
          <a:prstGeom prst="rect">
            <a:avLst/>
          </a:prstGeom>
          <a:solidFill>
            <a:srgbClr val="CC99FF"/>
          </a:solidFill>
          <a:ln w="9525">
            <a:noFill/>
            <a:miter lim="800000"/>
            <a:headEnd/>
            <a:tailEnd/>
          </a:ln>
        </p:spPr>
        <p:txBody>
          <a:bodyPr>
            <a:spAutoFit/>
          </a:bodyPr>
          <a:lstStyle/>
          <a:p>
            <a:pPr>
              <a:spcBef>
                <a:spcPct val="50000"/>
              </a:spcBef>
            </a:pPr>
            <a:r>
              <a:rPr lang="en-US"/>
              <a:t>quick</a:t>
            </a:r>
          </a:p>
        </p:txBody>
      </p:sp>
      <p:sp>
        <p:nvSpPr>
          <p:cNvPr id="30728" name="Text Box 14">
            <a:hlinkClick r:id="" action="ppaction://noaction"/>
          </p:cNvPr>
          <p:cNvSpPr txBox="1">
            <a:spLocks noChangeArrowheads="1"/>
          </p:cNvSpPr>
          <p:nvPr/>
        </p:nvSpPr>
        <p:spPr bwMode="auto">
          <a:xfrm>
            <a:off x="3548063" y="6378575"/>
            <a:ext cx="1495425" cy="366713"/>
          </a:xfrm>
          <a:prstGeom prst="rect">
            <a:avLst/>
          </a:prstGeom>
          <a:solidFill>
            <a:srgbClr val="CCFFFF"/>
          </a:solidFill>
          <a:ln w="9525">
            <a:noFill/>
            <a:miter lim="800000"/>
            <a:headEnd/>
            <a:tailEnd/>
          </a:ln>
        </p:spPr>
        <p:txBody>
          <a:bodyPr>
            <a:spAutoFit/>
          </a:bodyPr>
          <a:lstStyle/>
          <a:p>
            <a:pPr>
              <a:spcBef>
                <a:spcPct val="50000"/>
              </a:spcBef>
            </a:pPr>
            <a:r>
              <a:rPr lang="en-US" dirty="0"/>
              <a:t>detailed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050"/>
          <p:cNvSpPr>
            <a:spLocks noGrp="1" noChangeArrowheads="1"/>
          </p:cNvSpPr>
          <p:nvPr>
            <p:ph type="title"/>
          </p:nvPr>
        </p:nvSpPr>
        <p:spPr>
          <a:xfrm>
            <a:off x="796925" y="190500"/>
            <a:ext cx="7772400" cy="889000"/>
          </a:xfrm>
        </p:spPr>
        <p:txBody>
          <a:bodyPr/>
          <a:lstStyle/>
          <a:p>
            <a:pPr eaLnBrk="1" hangingPunct="1">
              <a:defRPr/>
            </a:pPr>
            <a:r>
              <a:rPr lang="en-US" sz="2400" smtClean="0"/>
              <a:t>Constraining the EOS at high densities by laboratory collisions</a:t>
            </a:r>
          </a:p>
        </p:txBody>
      </p:sp>
      <p:grpSp>
        <p:nvGrpSpPr>
          <p:cNvPr id="2" name="Group 2051"/>
          <p:cNvGrpSpPr>
            <a:grpSpLocks/>
          </p:cNvGrpSpPr>
          <p:nvPr/>
        </p:nvGrpSpPr>
        <p:grpSpPr bwMode="auto">
          <a:xfrm>
            <a:off x="1166813" y="1362075"/>
            <a:ext cx="7031037" cy="4633913"/>
            <a:chOff x="661" y="650"/>
            <a:chExt cx="4217" cy="2810"/>
          </a:xfrm>
        </p:grpSpPr>
        <p:pic>
          <p:nvPicPr>
            <p:cNvPr id="31756" name="Picture 2052" descr="C:\My Documents\SCRATCH\eos\final\final\Figure1.jpg"/>
            <p:cNvPicPr>
              <a:picLocks noChangeAspect="1" noChangeArrowheads="1"/>
            </p:cNvPicPr>
            <p:nvPr/>
          </p:nvPicPr>
          <p:blipFill>
            <a:blip r:embed="rId3" cstate="print"/>
            <a:srcRect/>
            <a:stretch>
              <a:fillRect/>
            </a:stretch>
          </p:blipFill>
          <p:spPr bwMode="auto">
            <a:xfrm>
              <a:off x="661" y="650"/>
              <a:ext cx="4217" cy="2810"/>
            </a:xfrm>
            <a:prstGeom prst="rect">
              <a:avLst/>
            </a:prstGeom>
            <a:noFill/>
            <a:ln w="9525">
              <a:noFill/>
              <a:miter lim="800000"/>
              <a:headEnd/>
              <a:tailEnd/>
            </a:ln>
          </p:spPr>
        </p:pic>
        <p:sp>
          <p:nvSpPr>
            <p:cNvPr id="31757" name="Rectangle 2053"/>
            <p:cNvSpPr>
              <a:spLocks noChangeArrowheads="1"/>
            </p:cNvSpPr>
            <p:nvPr/>
          </p:nvSpPr>
          <p:spPr bwMode="auto">
            <a:xfrm>
              <a:off x="1161" y="3026"/>
              <a:ext cx="1033" cy="339"/>
            </a:xfrm>
            <a:prstGeom prst="rect">
              <a:avLst/>
            </a:prstGeom>
            <a:solidFill>
              <a:schemeClr val="bg1"/>
            </a:solidFill>
            <a:ln w="9525">
              <a:noFill/>
              <a:miter lim="800000"/>
              <a:headEnd/>
              <a:tailEnd/>
            </a:ln>
          </p:spPr>
          <p:txBody>
            <a:bodyPr wrap="none" anchor="ctr"/>
            <a:lstStyle/>
            <a:p>
              <a:endParaRPr lang="en-US"/>
            </a:p>
          </p:txBody>
        </p:sp>
      </p:grpSp>
      <p:sp>
        <p:nvSpPr>
          <p:cNvPr id="672774" name="Rectangle 2054"/>
          <p:cNvSpPr>
            <a:spLocks noGrp="1" noChangeArrowheads="1"/>
          </p:cNvSpPr>
          <p:nvPr>
            <p:ph type="body" idx="1"/>
          </p:nvPr>
        </p:nvSpPr>
        <p:spPr>
          <a:xfrm>
            <a:off x="796925" y="5622925"/>
            <a:ext cx="7772400" cy="1042988"/>
          </a:xfrm>
        </p:spPr>
        <p:txBody>
          <a:bodyPr/>
          <a:lstStyle/>
          <a:p>
            <a:pPr eaLnBrk="1" hangingPunct="1">
              <a:defRPr/>
            </a:pPr>
            <a:r>
              <a:rPr lang="en-US" smtClean="0"/>
              <a:t>Two observable consequences of the high pressures that are formed:</a:t>
            </a:r>
          </a:p>
          <a:p>
            <a:pPr lvl="1" eaLnBrk="1" hangingPunct="1">
              <a:defRPr/>
            </a:pPr>
            <a:r>
              <a:rPr lang="en-US" smtClean="0"/>
              <a:t>Nucleons deflected sideways in the reaction plane.</a:t>
            </a:r>
          </a:p>
          <a:p>
            <a:pPr lvl="1" eaLnBrk="1" hangingPunct="1">
              <a:defRPr/>
            </a:pPr>
            <a:r>
              <a:rPr lang="en-US" smtClean="0"/>
              <a:t>Nucleons are “squeezed out” above and below the reaction plane. . </a:t>
            </a:r>
          </a:p>
        </p:txBody>
      </p:sp>
      <p:sp>
        <p:nvSpPr>
          <p:cNvPr id="31749" name="Text Box 2055"/>
          <p:cNvSpPr txBox="1">
            <a:spLocks noChangeArrowheads="1"/>
          </p:cNvSpPr>
          <p:nvPr/>
        </p:nvSpPr>
        <p:spPr bwMode="auto">
          <a:xfrm>
            <a:off x="7300913" y="1663700"/>
            <a:ext cx="1557337" cy="822325"/>
          </a:xfrm>
          <a:prstGeom prst="rect">
            <a:avLst/>
          </a:prstGeom>
          <a:noFill/>
          <a:ln w="9525">
            <a:noFill/>
            <a:miter lim="800000"/>
            <a:headEnd/>
            <a:tailEnd/>
          </a:ln>
        </p:spPr>
        <p:txBody>
          <a:bodyPr>
            <a:spAutoFit/>
          </a:bodyPr>
          <a:lstStyle/>
          <a:p>
            <a:pPr>
              <a:spcBef>
                <a:spcPct val="0"/>
              </a:spcBef>
              <a:buFontTx/>
              <a:buNone/>
            </a:pPr>
            <a:r>
              <a:rPr lang="en-US" sz="2400"/>
              <a:t>pressure contours</a:t>
            </a:r>
          </a:p>
        </p:txBody>
      </p:sp>
      <p:sp>
        <p:nvSpPr>
          <p:cNvPr id="31750" name="Text Box 2056"/>
          <p:cNvSpPr txBox="1">
            <a:spLocks noChangeArrowheads="1"/>
          </p:cNvSpPr>
          <p:nvPr/>
        </p:nvSpPr>
        <p:spPr bwMode="auto">
          <a:xfrm>
            <a:off x="7300913" y="3382963"/>
            <a:ext cx="1557337" cy="822325"/>
          </a:xfrm>
          <a:prstGeom prst="rect">
            <a:avLst/>
          </a:prstGeom>
          <a:noFill/>
          <a:ln w="9525">
            <a:noFill/>
            <a:miter lim="800000"/>
            <a:headEnd/>
            <a:tailEnd/>
          </a:ln>
        </p:spPr>
        <p:txBody>
          <a:bodyPr>
            <a:spAutoFit/>
          </a:bodyPr>
          <a:lstStyle/>
          <a:p>
            <a:pPr>
              <a:spcBef>
                <a:spcPct val="0"/>
              </a:spcBef>
              <a:buFontTx/>
              <a:buNone/>
            </a:pPr>
            <a:r>
              <a:rPr lang="en-US" sz="2400"/>
              <a:t>density contours</a:t>
            </a:r>
          </a:p>
        </p:txBody>
      </p:sp>
      <p:sp>
        <p:nvSpPr>
          <p:cNvPr id="31751" name="Line 2057"/>
          <p:cNvSpPr>
            <a:spLocks noChangeShapeType="1"/>
          </p:cNvSpPr>
          <p:nvPr/>
        </p:nvSpPr>
        <p:spPr bwMode="auto">
          <a:xfrm flipH="1">
            <a:off x="7300913" y="4267200"/>
            <a:ext cx="1146175" cy="0"/>
          </a:xfrm>
          <a:prstGeom prst="line">
            <a:avLst/>
          </a:prstGeom>
          <a:noFill/>
          <a:ln w="9525">
            <a:solidFill>
              <a:schemeClr val="tx1"/>
            </a:solidFill>
            <a:round/>
            <a:headEnd/>
            <a:tailEnd type="triangle" w="med" len="med"/>
          </a:ln>
        </p:spPr>
        <p:txBody>
          <a:bodyPr/>
          <a:lstStyle/>
          <a:p>
            <a:endParaRPr lang="en-US"/>
          </a:p>
        </p:txBody>
      </p:sp>
      <p:sp>
        <p:nvSpPr>
          <p:cNvPr id="31752" name="Line 2058"/>
          <p:cNvSpPr>
            <a:spLocks noChangeShapeType="1"/>
          </p:cNvSpPr>
          <p:nvPr/>
        </p:nvSpPr>
        <p:spPr bwMode="auto">
          <a:xfrm flipH="1">
            <a:off x="7300913" y="2532063"/>
            <a:ext cx="1146175" cy="0"/>
          </a:xfrm>
          <a:prstGeom prst="line">
            <a:avLst/>
          </a:prstGeom>
          <a:noFill/>
          <a:ln w="9525">
            <a:solidFill>
              <a:schemeClr val="tx1"/>
            </a:solidFill>
            <a:round/>
            <a:headEnd/>
            <a:tailEnd type="triangle" w="med" len="med"/>
          </a:ln>
        </p:spPr>
        <p:txBody>
          <a:bodyPr/>
          <a:lstStyle/>
          <a:p>
            <a:endParaRPr lang="en-US"/>
          </a:p>
        </p:txBody>
      </p:sp>
      <p:sp>
        <p:nvSpPr>
          <p:cNvPr id="31753" name="Rectangle 2059">
            <a:hlinkClick r:id="rId4" action="ppaction://hlinkfile"/>
          </p:cNvPr>
          <p:cNvSpPr>
            <a:spLocks noChangeArrowheads="1"/>
          </p:cNvSpPr>
          <p:nvPr/>
        </p:nvSpPr>
        <p:spPr bwMode="auto">
          <a:xfrm>
            <a:off x="7994650" y="5043488"/>
            <a:ext cx="193675" cy="165100"/>
          </a:xfrm>
          <a:prstGeom prst="rect">
            <a:avLst/>
          </a:prstGeom>
          <a:solidFill>
            <a:srgbClr val="FF0000"/>
          </a:solidFill>
          <a:ln w="9525">
            <a:noFill/>
            <a:miter lim="800000"/>
            <a:headEnd/>
            <a:tailEnd/>
          </a:ln>
        </p:spPr>
        <p:txBody>
          <a:bodyPr wrap="none" anchor="ctr"/>
          <a:lstStyle/>
          <a:p>
            <a:endParaRPr lang="en-US"/>
          </a:p>
        </p:txBody>
      </p:sp>
      <p:sp>
        <p:nvSpPr>
          <p:cNvPr id="672780" name="Text Box 2060"/>
          <p:cNvSpPr txBox="1">
            <a:spLocks noChangeArrowheads="1"/>
          </p:cNvSpPr>
          <p:nvPr/>
        </p:nvSpPr>
        <p:spPr bwMode="auto">
          <a:xfrm>
            <a:off x="350838" y="1325563"/>
            <a:ext cx="3152775" cy="366712"/>
          </a:xfrm>
          <a:prstGeom prst="rect">
            <a:avLst/>
          </a:prstGeom>
          <a:solidFill>
            <a:srgbClr val="FFFF99"/>
          </a:solidFill>
          <a:ln w="9525">
            <a:noFill/>
            <a:miter lim="800000"/>
            <a:headEnd/>
            <a:tailEnd/>
          </a:ln>
          <a:effectLst>
            <a:outerShdw dist="107763" dir="2700000" algn="ctr" rotWithShape="0">
              <a:schemeClr val="bg2"/>
            </a:outerShdw>
          </a:effectLst>
        </p:spPr>
        <p:txBody>
          <a:bodyPr wrap="none">
            <a:spAutoFit/>
          </a:bodyPr>
          <a:lstStyle/>
          <a:p>
            <a:pPr>
              <a:buFontTx/>
              <a:buNone/>
              <a:defRPr/>
            </a:pPr>
            <a:r>
              <a:rPr lang="en-US"/>
              <a:t>Au+Au collisions E/A = 1 GeV)</a:t>
            </a:r>
          </a:p>
        </p:txBody>
      </p:sp>
      <p:sp>
        <p:nvSpPr>
          <p:cNvPr id="31755" name="Text Box 2061">
            <a:hlinkClick r:id="" action="ppaction://noaction"/>
          </p:cNvPr>
          <p:cNvSpPr txBox="1">
            <a:spLocks noChangeArrowheads="1"/>
          </p:cNvSpPr>
          <p:nvPr/>
        </p:nvSpPr>
        <p:spPr bwMode="auto">
          <a:xfrm>
            <a:off x="231775" y="5137150"/>
            <a:ext cx="1509713" cy="366713"/>
          </a:xfrm>
          <a:prstGeom prst="rect">
            <a:avLst/>
          </a:prstGeom>
          <a:solidFill>
            <a:srgbClr val="CC99FF"/>
          </a:solidFill>
          <a:ln w="9525">
            <a:noFill/>
            <a:miter lim="800000"/>
            <a:headEnd/>
            <a:tailEnd/>
          </a:ln>
        </p:spPr>
        <p:txBody>
          <a:bodyPr>
            <a:spAutoFit/>
          </a:bodyPr>
          <a:lstStyle/>
          <a:p>
            <a:pPr>
              <a:spcBef>
                <a:spcPct val="50000"/>
              </a:spcBef>
            </a:pPr>
            <a:r>
              <a:rPr lang="en-US"/>
              <a:t>quick</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609600" y="204788"/>
            <a:ext cx="7772400" cy="722675"/>
          </a:xfrm>
        </p:spPr>
        <p:txBody>
          <a:bodyPr/>
          <a:lstStyle/>
          <a:p>
            <a:pPr eaLnBrk="1" hangingPunct="1">
              <a:defRPr/>
            </a:pPr>
            <a:r>
              <a:rPr lang="en-US" dirty="0" smtClean="0"/>
              <a:t>Directed transverse flow</a:t>
            </a:r>
          </a:p>
        </p:txBody>
      </p:sp>
      <p:sp>
        <p:nvSpPr>
          <p:cNvPr id="621571" name="Rectangle 3"/>
          <p:cNvSpPr>
            <a:spLocks noGrp="1" noChangeArrowheads="1"/>
          </p:cNvSpPr>
          <p:nvPr>
            <p:ph type="body" sz="half" idx="1"/>
          </p:nvPr>
        </p:nvSpPr>
        <p:spPr>
          <a:xfrm>
            <a:off x="320675" y="3140075"/>
            <a:ext cx="4030663" cy="3509963"/>
          </a:xfrm>
        </p:spPr>
        <p:txBody>
          <a:bodyPr/>
          <a:lstStyle/>
          <a:p>
            <a:pPr eaLnBrk="1" hangingPunct="1">
              <a:defRPr/>
            </a:pPr>
            <a:r>
              <a:rPr lang="en-US" sz="1800" dirty="0" smtClean="0"/>
              <a:t>Event has “elliptical” shape in momentum space, with the long axis in the reaction plane </a:t>
            </a:r>
            <a:r>
              <a:rPr lang="en-US" sz="1800" dirty="0" smtClean="0">
                <a:sym typeface="Symbol" pitchFamily="18" charset="2"/>
              </a:rPr>
              <a:t></a:t>
            </a:r>
            <a:r>
              <a:rPr lang="en-US" sz="1800" dirty="0" smtClean="0"/>
              <a:t> </a:t>
            </a:r>
          </a:p>
          <a:p>
            <a:pPr eaLnBrk="1" hangingPunct="1">
              <a:defRPr/>
            </a:pPr>
            <a:r>
              <a:rPr lang="en-US" sz="1800" dirty="0" smtClean="0"/>
              <a:t>Analysis procedure:</a:t>
            </a:r>
          </a:p>
          <a:p>
            <a:pPr lvl="1" eaLnBrk="1" hangingPunct="1">
              <a:defRPr/>
            </a:pPr>
            <a:r>
              <a:rPr lang="en-US" sz="1800" dirty="0" smtClean="0"/>
              <a:t>Select impact parameter.</a:t>
            </a:r>
          </a:p>
          <a:p>
            <a:pPr lvl="1" eaLnBrk="1" hangingPunct="1">
              <a:defRPr/>
            </a:pPr>
            <a:r>
              <a:rPr lang="en-US" sz="1800" dirty="0" smtClean="0"/>
              <a:t>Find the reaction plane.</a:t>
            </a:r>
          </a:p>
          <a:p>
            <a:pPr lvl="1" eaLnBrk="1" hangingPunct="1">
              <a:defRPr/>
            </a:pPr>
            <a:r>
              <a:rPr lang="en-US" sz="1800" dirty="0" smtClean="0"/>
              <a:t>Determine &lt;</a:t>
            </a:r>
            <a:r>
              <a:rPr lang="en-US" sz="1800" dirty="0" err="1" smtClean="0"/>
              <a:t>p</a:t>
            </a:r>
            <a:r>
              <a:rPr lang="en-US" sz="1800" baseline="-25000" dirty="0" err="1" smtClean="0"/>
              <a:t>x</a:t>
            </a:r>
            <a:r>
              <a:rPr lang="en-US" sz="1800" dirty="0" smtClean="0"/>
              <a:t>(y)&gt; in this plane</a:t>
            </a:r>
          </a:p>
          <a:p>
            <a:pPr lvl="1" eaLnBrk="1" hangingPunct="1">
              <a:defRPr/>
            </a:pPr>
            <a:endParaRPr lang="en-US" sz="1800" dirty="0" smtClean="0"/>
          </a:p>
          <a:p>
            <a:pPr lvl="1" eaLnBrk="1" hangingPunct="1">
              <a:defRPr/>
            </a:pPr>
            <a:r>
              <a:rPr lang="en-US" sz="1800" dirty="0" smtClean="0"/>
              <a:t>note: </a:t>
            </a:r>
          </a:p>
          <a:p>
            <a:pPr eaLnBrk="1" hangingPunct="1">
              <a:defRPr/>
            </a:pPr>
            <a:endParaRPr lang="en-US" sz="1800" dirty="0" smtClean="0"/>
          </a:p>
        </p:txBody>
      </p:sp>
      <p:sp>
        <p:nvSpPr>
          <p:cNvPr id="621572" name="Rectangle 4"/>
          <p:cNvSpPr>
            <a:spLocks noGrp="1" noChangeArrowheads="1"/>
          </p:cNvSpPr>
          <p:nvPr>
            <p:ph type="body" sz="half" idx="2"/>
          </p:nvPr>
        </p:nvSpPr>
        <p:spPr>
          <a:xfrm>
            <a:off x="4687888" y="4467225"/>
            <a:ext cx="4124325" cy="2027238"/>
          </a:xfrm>
        </p:spPr>
        <p:txBody>
          <a:bodyPr/>
          <a:lstStyle/>
          <a:p>
            <a:pPr eaLnBrk="1" hangingPunct="1">
              <a:lnSpc>
                <a:spcPct val="90000"/>
              </a:lnSpc>
              <a:defRPr/>
            </a:pPr>
            <a:r>
              <a:rPr lang="en-US" sz="1800" dirty="0" smtClean="0"/>
              <a:t>The data display the “s” shape characteristic of directed transverse flow.</a:t>
            </a:r>
          </a:p>
          <a:p>
            <a:pPr lvl="1" eaLnBrk="1" hangingPunct="1">
              <a:lnSpc>
                <a:spcPct val="90000"/>
              </a:lnSpc>
              <a:defRPr/>
            </a:pPr>
            <a:r>
              <a:rPr lang="en-US" sz="1800" dirty="0" smtClean="0"/>
              <a:t>Should be symmetric but the TPC has inefficiencies at y/</a:t>
            </a:r>
            <a:r>
              <a:rPr lang="en-US" sz="1800" dirty="0" err="1" smtClean="0"/>
              <a:t>y</a:t>
            </a:r>
            <a:r>
              <a:rPr lang="en-US" sz="1800" baseline="-25000" dirty="0" err="1" smtClean="0"/>
              <a:t>beam</a:t>
            </a:r>
            <a:r>
              <a:rPr lang="en-US" sz="1800" dirty="0" smtClean="0"/>
              <a:t>&lt; -0.2.</a:t>
            </a:r>
          </a:p>
          <a:p>
            <a:pPr lvl="1" eaLnBrk="1" hangingPunct="1">
              <a:lnSpc>
                <a:spcPct val="90000"/>
              </a:lnSpc>
              <a:defRPr/>
            </a:pPr>
            <a:r>
              <a:rPr lang="en-US" sz="1800" dirty="0" smtClean="0"/>
              <a:t>Slope                                  is determined  at –0.2&lt;y/</a:t>
            </a:r>
            <a:r>
              <a:rPr lang="en-US" sz="1800" dirty="0" err="1" smtClean="0"/>
              <a:t>y</a:t>
            </a:r>
            <a:r>
              <a:rPr lang="en-US" sz="1800" baseline="-25000" dirty="0" err="1" smtClean="0"/>
              <a:t>beam</a:t>
            </a:r>
            <a:r>
              <a:rPr lang="en-US" sz="1800" dirty="0" smtClean="0"/>
              <a:t>&lt;0.3</a:t>
            </a:r>
          </a:p>
        </p:txBody>
      </p:sp>
      <p:grpSp>
        <p:nvGrpSpPr>
          <p:cNvPr id="2" name="Group 5"/>
          <p:cNvGrpSpPr>
            <a:grpSpLocks/>
          </p:cNvGrpSpPr>
          <p:nvPr/>
        </p:nvGrpSpPr>
        <p:grpSpPr bwMode="auto">
          <a:xfrm>
            <a:off x="0" y="1335088"/>
            <a:ext cx="4343400" cy="1919287"/>
            <a:chOff x="129" y="1215"/>
            <a:chExt cx="3987" cy="1571"/>
          </a:xfrm>
        </p:grpSpPr>
        <p:graphicFrame>
          <p:nvGraphicFramePr>
            <p:cNvPr id="10245" name="Object 2051">
              <a:hlinkClick r:id="" action="ppaction://ole?verb=0"/>
            </p:cNvPr>
            <p:cNvGraphicFramePr>
              <a:graphicFrameLocks/>
            </p:cNvGraphicFramePr>
            <p:nvPr/>
          </p:nvGraphicFramePr>
          <p:xfrm>
            <a:off x="129" y="1625"/>
            <a:ext cx="1140" cy="412"/>
          </p:xfrm>
          <a:graphic>
            <a:graphicData uri="http://schemas.openxmlformats.org/presentationml/2006/ole">
              <p:oleObj spid="_x0000_s980997" name="Document" r:id="rId4" imgW="6126120" imgH="934920" progId="Word.Document.8">
                <p:embed/>
              </p:oleObj>
            </a:graphicData>
          </a:graphic>
        </p:graphicFrame>
        <p:graphicFrame>
          <p:nvGraphicFramePr>
            <p:cNvPr id="10246" name="Object 2052">
              <a:hlinkClick r:id="" action="ppaction://ole?verb=0"/>
            </p:cNvPr>
            <p:cNvGraphicFramePr>
              <a:graphicFrameLocks/>
            </p:cNvGraphicFramePr>
            <p:nvPr/>
          </p:nvGraphicFramePr>
          <p:xfrm>
            <a:off x="1131" y="1728"/>
            <a:ext cx="913" cy="472"/>
          </p:xfrm>
          <a:graphic>
            <a:graphicData uri="http://schemas.openxmlformats.org/presentationml/2006/ole">
              <p:oleObj spid="_x0000_s980998" name="Document" r:id="rId5" imgW="6126120" imgH="1260360" progId="Word.Document.8">
                <p:embed/>
              </p:oleObj>
            </a:graphicData>
          </a:graphic>
        </p:graphicFrame>
        <p:graphicFrame>
          <p:nvGraphicFramePr>
            <p:cNvPr id="10247" name="Object 2053">
              <a:hlinkClick r:id="" action="ppaction://ole?verb=0"/>
            </p:cNvPr>
            <p:cNvGraphicFramePr>
              <a:graphicFrameLocks/>
            </p:cNvGraphicFramePr>
            <p:nvPr/>
          </p:nvGraphicFramePr>
          <p:xfrm>
            <a:off x="2051" y="1215"/>
            <a:ext cx="2065" cy="1571"/>
          </p:xfrm>
          <a:graphic>
            <a:graphicData uri="http://schemas.openxmlformats.org/presentationml/2006/ole">
              <p:oleObj spid="_x0000_s980999" name="Document" r:id="rId6" imgW="4608360" imgH="3506760" progId="Word.Document.8">
                <p:embed/>
              </p:oleObj>
            </a:graphicData>
          </a:graphic>
        </p:graphicFrame>
      </p:grpSp>
      <p:sp>
        <p:nvSpPr>
          <p:cNvPr id="10252" name="Text Box 9"/>
          <p:cNvSpPr txBox="1">
            <a:spLocks noChangeArrowheads="1"/>
          </p:cNvSpPr>
          <p:nvPr/>
        </p:nvSpPr>
        <p:spPr bwMode="auto">
          <a:xfrm>
            <a:off x="311150" y="2489200"/>
            <a:ext cx="1047750" cy="366713"/>
          </a:xfrm>
          <a:prstGeom prst="rect">
            <a:avLst/>
          </a:prstGeom>
          <a:noFill/>
          <a:ln w="9525">
            <a:noFill/>
            <a:miter lim="800000"/>
            <a:headEnd/>
            <a:tailEnd/>
          </a:ln>
        </p:spPr>
        <p:txBody>
          <a:bodyPr wrap="none">
            <a:spAutoFit/>
          </a:bodyPr>
          <a:lstStyle/>
          <a:p>
            <a:pPr>
              <a:buFontTx/>
              <a:buNone/>
            </a:pPr>
            <a:r>
              <a:rPr lang="en-US"/>
              <a:t>projectile</a:t>
            </a:r>
          </a:p>
        </p:txBody>
      </p:sp>
      <p:sp>
        <p:nvSpPr>
          <p:cNvPr id="10253" name="Text Box 10"/>
          <p:cNvSpPr txBox="1">
            <a:spLocks noChangeArrowheads="1"/>
          </p:cNvSpPr>
          <p:nvPr/>
        </p:nvSpPr>
        <p:spPr bwMode="auto">
          <a:xfrm>
            <a:off x="1822450" y="1477963"/>
            <a:ext cx="704850" cy="366712"/>
          </a:xfrm>
          <a:prstGeom prst="rect">
            <a:avLst/>
          </a:prstGeom>
          <a:noFill/>
          <a:ln w="9525">
            <a:noFill/>
            <a:miter lim="800000"/>
            <a:headEnd/>
            <a:tailEnd/>
          </a:ln>
        </p:spPr>
        <p:txBody>
          <a:bodyPr wrap="none">
            <a:spAutoFit/>
          </a:bodyPr>
          <a:lstStyle/>
          <a:p>
            <a:pPr>
              <a:buFontTx/>
              <a:buNone/>
            </a:pPr>
            <a:r>
              <a:rPr lang="en-US"/>
              <a:t>target</a:t>
            </a:r>
          </a:p>
        </p:txBody>
      </p:sp>
      <p:sp>
        <p:nvSpPr>
          <p:cNvPr id="10254" name="Rectangle 12"/>
          <p:cNvSpPr>
            <a:spLocks noChangeArrowheads="1"/>
          </p:cNvSpPr>
          <p:nvPr/>
        </p:nvSpPr>
        <p:spPr bwMode="auto">
          <a:xfrm>
            <a:off x="3962400" y="3186113"/>
            <a:ext cx="9144000" cy="0"/>
          </a:xfrm>
          <a:prstGeom prst="rect">
            <a:avLst/>
          </a:prstGeom>
          <a:noFill/>
          <a:ln w="9525">
            <a:noFill/>
            <a:miter lim="800000"/>
            <a:headEnd/>
            <a:tailEnd/>
          </a:ln>
        </p:spPr>
        <p:txBody>
          <a:bodyPr>
            <a:spAutoFit/>
          </a:bodyPr>
          <a:lstStyle/>
          <a:p>
            <a:endParaRPr lang="en-US"/>
          </a:p>
        </p:txBody>
      </p:sp>
      <p:graphicFrame>
        <p:nvGraphicFramePr>
          <p:cNvPr id="10242" name="Object 2048"/>
          <p:cNvGraphicFramePr>
            <a:graphicFrameLocks noChangeAspect="1"/>
          </p:cNvGraphicFramePr>
          <p:nvPr/>
        </p:nvGraphicFramePr>
        <p:xfrm>
          <a:off x="1719263" y="5518150"/>
          <a:ext cx="2393950" cy="1060450"/>
        </p:xfrm>
        <a:graphic>
          <a:graphicData uri="http://schemas.openxmlformats.org/presentationml/2006/ole">
            <p:oleObj spid="_x0000_s980994" name="Equation" r:id="rId7" imgW="1612800" imgH="711000" progId="Equation.3">
              <p:embed/>
            </p:oleObj>
          </a:graphicData>
        </a:graphic>
      </p:graphicFrame>
      <p:pic>
        <p:nvPicPr>
          <p:cNvPr id="10255" name="Picture 13"/>
          <p:cNvPicPr>
            <a:picLocks noChangeAspect="1" noChangeArrowheads="1"/>
          </p:cNvPicPr>
          <p:nvPr/>
        </p:nvPicPr>
        <p:blipFill>
          <a:blip r:embed="rId8" cstate="print"/>
          <a:srcRect/>
          <a:stretch>
            <a:fillRect/>
          </a:stretch>
        </p:blipFill>
        <p:spPr bwMode="auto">
          <a:xfrm>
            <a:off x="4400550" y="1398588"/>
            <a:ext cx="4743450" cy="3009900"/>
          </a:xfrm>
          <a:prstGeom prst="rect">
            <a:avLst/>
          </a:prstGeom>
          <a:noFill/>
          <a:ln w="9525">
            <a:noFill/>
            <a:miter lim="800000"/>
            <a:headEnd/>
            <a:tailEnd/>
          </a:ln>
        </p:spPr>
      </p:pic>
      <p:sp>
        <p:nvSpPr>
          <p:cNvPr id="10256" name="Text Box 14"/>
          <p:cNvSpPr txBox="1">
            <a:spLocks noChangeArrowheads="1"/>
          </p:cNvSpPr>
          <p:nvPr/>
        </p:nvSpPr>
        <p:spPr bwMode="auto">
          <a:xfrm>
            <a:off x="8243888" y="2332038"/>
            <a:ext cx="900112" cy="641350"/>
          </a:xfrm>
          <a:prstGeom prst="rect">
            <a:avLst/>
          </a:prstGeom>
          <a:noFill/>
          <a:ln w="9525">
            <a:noFill/>
            <a:miter lim="800000"/>
            <a:headEnd/>
            <a:tailEnd/>
          </a:ln>
        </p:spPr>
        <p:txBody>
          <a:bodyPr>
            <a:spAutoFit/>
          </a:bodyPr>
          <a:lstStyle/>
          <a:p>
            <a:pPr>
              <a:buFontTx/>
              <a:buNone/>
            </a:pPr>
            <a:r>
              <a:rPr lang="en-US"/>
              <a:t>E</a:t>
            </a:r>
            <a:r>
              <a:rPr lang="en-US" baseline="-25000"/>
              <a:t>beam</a:t>
            </a:r>
            <a:r>
              <a:rPr lang="en-US"/>
              <a:t>/A (GeV)</a:t>
            </a:r>
          </a:p>
        </p:txBody>
      </p:sp>
      <p:sp>
        <p:nvSpPr>
          <p:cNvPr id="10257" name="Text Box 15"/>
          <p:cNvSpPr txBox="1">
            <a:spLocks noChangeArrowheads="1"/>
          </p:cNvSpPr>
          <p:nvPr/>
        </p:nvSpPr>
        <p:spPr bwMode="auto">
          <a:xfrm>
            <a:off x="5389563" y="1557338"/>
            <a:ext cx="1804987" cy="696912"/>
          </a:xfrm>
          <a:prstGeom prst="rect">
            <a:avLst/>
          </a:prstGeom>
          <a:noFill/>
          <a:ln w="9525">
            <a:noFill/>
            <a:miter lim="800000"/>
            <a:headEnd/>
            <a:tailEnd/>
          </a:ln>
        </p:spPr>
        <p:txBody>
          <a:bodyPr wrap="none">
            <a:spAutoFit/>
          </a:bodyPr>
          <a:lstStyle/>
          <a:p>
            <a:pPr>
              <a:buFontTx/>
              <a:buNone/>
            </a:pPr>
            <a:r>
              <a:rPr lang="en-US"/>
              <a:t>Au+Au collisions</a:t>
            </a:r>
          </a:p>
          <a:p>
            <a:pPr>
              <a:buFontTx/>
              <a:buNone/>
            </a:pPr>
            <a:r>
              <a:rPr lang="en-US"/>
              <a:t>EOS TPC data</a:t>
            </a:r>
          </a:p>
        </p:txBody>
      </p:sp>
      <p:graphicFrame>
        <p:nvGraphicFramePr>
          <p:cNvPr id="10243" name="Object 2049"/>
          <p:cNvGraphicFramePr>
            <a:graphicFrameLocks noChangeAspect="1"/>
          </p:cNvGraphicFramePr>
          <p:nvPr/>
        </p:nvGraphicFramePr>
        <p:xfrm>
          <a:off x="6249988" y="5786438"/>
          <a:ext cx="1544637" cy="347662"/>
        </p:xfrm>
        <a:graphic>
          <a:graphicData uri="http://schemas.openxmlformats.org/presentationml/2006/ole">
            <p:oleObj spid="_x0000_s980995" name="Equation" r:id="rId9" imgW="1015920" imgH="228600" progId="Equation.3">
              <p:embed/>
            </p:oleObj>
          </a:graphicData>
        </a:graphic>
      </p:graphicFrame>
      <p:sp>
        <p:nvSpPr>
          <p:cNvPr id="10258" name="Text Box 17"/>
          <p:cNvSpPr txBox="1">
            <a:spLocks noChangeArrowheads="1"/>
          </p:cNvSpPr>
          <p:nvPr/>
        </p:nvSpPr>
        <p:spPr bwMode="auto">
          <a:xfrm>
            <a:off x="6308725" y="4025900"/>
            <a:ext cx="1646238" cy="366713"/>
          </a:xfrm>
          <a:prstGeom prst="rect">
            <a:avLst/>
          </a:prstGeom>
          <a:solidFill>
            <a:schemeClr val="bg1"/>
          </a:solidFill>
          <a:ln w="9525">
            <a:noFill/>
            <a:miter lim="800000"/>
            <a:headEnd/>
            <a:tailEnd/>
          </a:ln>
        </p:spPr>
        <p:txBody>
          <a:bodyPr wrap="none">
            <a:spAutoFit/>
          </a:bodyPr>
          <a:lstStyle/>
          <a:p>
            <a:pPr>
              <a:buFontTx/>
              <a:buNone/>
            </a:pPr>
            <a:r>
              <a:rPr lang="en-US"/>
              <a:t>y/y</a:t>
            </a:r>
            <a:r>
              <a:rPr lang="en-US" baseline="-25000"/>
              <a:t>beam </a:t>
            </a:r>
            <a:r>
              <a:rPr lang="en-US"/>
              <a:t>(in C.M)</a:t>
            </a:r>
          </a:p>
        </p:txBody>
      </p:sp>
      <p:sp>
        <p:nvSpPr>
          <p:cNvPr id="10259" name="Text Box 18"/>
          <p:cNvSpPr txBox="1">
            <a:spLocks noChangeArrowheads="1"/>
          </p:cNvSpPr>
          <p:nvPr/>
        </p:nvSpPr>
        <p:spPr bwMode="auto">
          <a:xfrm>
            <a:off x="6035675" y="1174750"/>
            <a:ext cx="2946400" cy="366713"/>
          </a:xfrm>
          <a:prstGeom prst="rect">
            <a:avLst/>
          </a:prstGeom>
          <a:noFill/>
          <a:ln w="9525">
            <a:noFill/>
            <a:miter lim="800000"/>
            <a:headEnd/>
            <a:tailEnd/>
          </a:ln>
        </p:spPr>
        <p:txBody>
          <a:bodyPr wrap="none">
            <a:spAutoFit/>
          </a:bodyPr>
          <a:lstStyle/>
          <a:p>
            <a:pPr>
              <a:buFontTx/>
              <a:buNone/>
            </a:pPr>
            <a:r>
              <a:rPr lang="en-US"/>
              <a:t>Partlan, PRL </a:t>
            </a:r>
            <a:r>
              <a:rPr lang="en-US" b="1">
                <a:solidFill>
                  <a:srgbClr val="000000"/>
                </a:solidFill>
                <a:cs typeface="Times New Roman" pitchFamily="18" charset="0"/>
              </a:rPr>
              <a:t>75</a:t>
            </a:r>
            <a:r>
              <a:rPr lang="en-US">
                <a:solidFill>
                  <a:srgbClr val="000000"/>
                </a:solidFill>
                <a:cs typeface="Times New Roman" pitchFamily="18" charset="0"/>
              </a:rPr>
              <a:t>, 2100 (1995).</a:t>
            </a:r>
            <a:endParaRPr lang="en-US"/>
          </a:p>
        </p:txBody>
      </p:sp>
      <p:graphicFrame>
        <p:nvGraphicFramePr>
          <p:cNvPr id="10244" name="Object 2050"/>
          <p:cNvGraphicFramePr>
            <a:graphicFrameLocks noChangeAspect="1"/>
          </p:cNvGraphicFramePr>
          <p:nvPr/>
        </p:nvGraphicFramePr>
        <p:xfrm>
          <a:off x="2901950" y="3721100"/>
          <a:ext cx="419100" cy="330200"/>
        </p:xfrm>
        <a:graphic>
          <a:graphicData uri="http://schemas.openxmlformats.org/presentationml/2006/ole">
            <p:oleObj spid="_x0000_s980996" name="Equation" r:id="rId10" imgW="419040" imgH="330120" progId="Equation.3">
              <p:embed/>
            </p:oleObj>
          </a:graphicData>
        </a:graphic>
      </p:graphicFrame>
      <p:sp>
        <p:nvSpPr>
          <p:cNvPr id="10260" name="AutoShape 20">
            <a:hlinkClick r:id="rId11" action="ppaction://hlinksldjump" highlightClick="1"/>
          </p:cNvPr>
          <p:cNvSpPr>
            <a:spLocks noChangeArrowheads="1"/>
          </p:cNvSpPr>
          <p:nvPr/>
        </p:nvSpPr>
        <p:spPr bwMode="auto">
          <a:xfrm>
            <a:off x="3438525" y="4572000"/>
            <a:ext cx="304800" cy="233363"/>
          </a:xfrm>
          <a:prstGeom prst="actionButtonForwardNext">
            <a:avLst/>
          </a:prstGeom>
          <a:solidFill>
            <a:srgbClr val="FFFF99"/>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xfrm>
            <a:off x="533400" y="156754"/>
            <a:ext cx="8212138" cy="836023"/>
          </a:xfrm>
        </p:spPr>
        <p:txBody>
          <a:bodyPr/>
          <a:lstStyle/>
          <a:p>
            <a:pPr eaLnBrk="1" hangingPunct="1">
              <a:defRPr/>
            </a:pPr>
            <a:r>
              <a:rPr lang="en-US" dirty="0" smtClean="0"/>
              <a:t>Determination of symmetric matter EOS </a:t>
            </a:r>
            <a:br>
              <a:rPr lang="en-US" dirty="0" smtClean="0"/>
            </a:br>
            <a:r>
              <a:rPr lang="en-US" dirty="0" smtClean="0"/>
              <a:t>from nucleus-nucleus collisions</a:t>
            </a:r>
            <a:endParaRPr lang="en-US" dirty="0" smtClean="0">
              <a:solidFill>
                <a:srgbClr val="FF0000"/>
              </a:solidFill>
            </a:endParaRPr>
          </a:p>
        </p:txBody>
      </p:sp>
      <p:sp>
        <p:nvSpPr>
          <p:cNvPr id="622596" name="Rectangle 4"/>
          <p:cNvSpPr>
            <a:spLocks noGrp="1" noChangeArrowheads="1"/>
          </p:cNvSpPr>
          <p:nvPr>
            <p:ph type="body" sz="half" idx="1"/>
          </p:nvPr>
        </p:nvSpPr>
        <p:spPr>
          <a:xfrm>
            <a:off x="477838" y="4870450"/>
            <a:ext cx="4040187" cy="1628775"/>
          </a:xfrm>
        </p:spPr>
        <p:txBody>
          <a:bodyPr/>
          <a:lstStyle/>
          <a:p>
            <a:pPr eaLnBrk="1" hangingPunct="1">
              <a:defRPr/>
            </a:pPr>
            <a:r>
              <a:rPr lang="en-US" sz="1600" smtClean="0"/>
              <a:t>The curves labeled by K</a:t>
            </a:r>
            <a:r>
              <a:rPr lang="en-US" sz="1600" baseline="-25000" smtClean="0"/>
              <a:t>nm</a:t>
            </a:r>
            <a:r>
              <a:rPr lang="en-US" sz="1600" smtClean="0"/>
              <a:t> represent calculations with parameterized Skyrme mean fields</a:t>
            </a:r>
            <a:endParaRPr lang="en-US" sz="1600" smtClean="0">
              <a:sym typeface="Symbol" pitchFamily="18" charset="2"/>
            </a:endParaRPr>
          </a:p>
          <a:p>
            <a:pPr lvl="1" eaLnBrk="1" hangingPunct="1">
              <a:defRPr/>
            </a:pPr>
            <a:r>
              <a:rPr lang="en-US" sz="1600" smtClean="0">
                <a:sym typeface="Symbol" pitchFamily="18" charset="2"/>
              </a:rPr>
              <a:t>They are adjusted to find the pressure that replicates the observed transverse flow. </a:t>
            </a:r>
          </a:p>
        </p:txBody>
      </p:sp>
      <p:grpSp>
        <p:nvGrpSpPr>
          <p:cNvPr id="2" name="Group 9"/>
          <p:cNvGrpSpPr>
            <a:grpSpLocks/>
          </p:cNvGrpSpPr>
          <p:nvPr/>
        </p:nvGrpSpPr>
        <p:grpSpPr bwMode="auto">
          <a:xfrm>
            <a:off x="0" y="1390650"/>
            <a:ext cx="4408488" cy="3373438"/>
            <a:chOff x="237" y="2195"/>
            <a:chExt cx="2467" cy="1987"/>
          </a:xfrm>
        </p:grpSpPr>
        <p:pic>
          <p:nvPicPr>
            <p:cNvPr id="11283" name="Picture 10" descr="C:\Documents and Settings\lynch\My Documents\scratch\eos\transverse1.eps"/>
            <p:cNvPicPr>
              <a:picLocks noChangeAspect="1" noChangeArrowheads="1"/>
            </p:cNvPicPr>
            <p:nvPr/>
          </p:nvPicPr>
          <p:blipFill>
            <a:blip r:embed="rId4" cstate="print"/>
            <a:srcRect/>
            <a:stretch>
              <a:fillRect/>
            </a:stretch>
          </p:blipFill>
          <p:spPr bwMode="auto">
            <a:xfrm>
              <a:off x="604" y="2195"/>
              <a:ext cx="2100" cy="1987"/>
            </a:xfrm>
            <a:prstGeom prst="rect">
              <a:avLst/>
            </a:prstGeom>
            <a:noFill/>
            <a:ln w="9525">
              <a:noFill/>
              <a:miter lim="800000"/>
              <a:headEnd/>
              <a:tailEnd/>
            </a:ln>
          </p:spPr>
        </p:pic>
        <p:sp>
          <p:nvSpPr>
            <p:cNvPr id="11284" name="Rectangle 11"/>
            <p:cNvSpPr>
              <a:spLocks noChangeArrowheads="1"/>
            </p:cNvSpPr>
            <p:nvPr/>
          </p:nvSpPr>
          <p:spPr bwMode="auto">
            <a:xfrm>
              <a:off x="528" y="2712"/>
              <a:ext cx="192" cy="608"/>
            </a:xfrm>
            <a:prstGeom prst="rect">
              <a:avLst/>
            </a:prstGeom>
            <a:solidFill>
              <a:schemeClr val="bg1"/>
            </a:solidFill>
            <a:ln w="9525">
              <a:noFill/>
              <a:miter lim="800000"/>
              <a:headEnd/>
              <a:tailEnd/>
            </a:ln>
          </p:spPr>
          <p:txBody>
            <a:bodyPr wrap="none" anchor="ctr"/>
            <a:lstStyle/>
            <a:p>
              <a:endParaRPr lang="en-US"/>
            </a:p>
          </p:txBody>
        </p:sp>
        <p:graphicFrame>
          <p:nvGraphicFramePr>
            <p:cNvPr id="11267" name="Object 1"/>
            <p:cNvGraphicFramePr>
              <a:graphicFrameLocks noChangeAspect="1"/>
            </p:cNvGraphicFramePr>
            <p:nvPr/>
          </p:nvGraphicFramePr>
          <p:xfrm>
            <a:off x="237" y="2932"/>
            <a:ext cx="520" cy="379"/>
          </p:xfrm>
          <a:graphic>
            <a:graphicData uri="http://schemas.openxmlformats.org/presentationml/2006/ole">
              <p:oleObj spid="_x0000_s982018" name="Equation" r:id="rId5" imgW="609480" imgH="444240" progId="Equation.3">
                <p:embed/>
              </p:oleObj>
            </a:graphicData>
          </a:graphic>
        </p:graphicFrame>
      </p:grpSp>
      <p:sp>
        <p:nvSpPr>
          <p:cNvPr id="622608" name="Rectangle 16"/>
          <p:cNvSpPr>
            <a:spLocks noChangeArrowheads="1"/>
          </p:cNvSpPr>
          <p:nvPr/>
        </p:nvSpPr>
        <p:spPr bwMode="auto">
          <a:xfrm>
            <a:off x="5097463" y="4867275"/>
            <a:ext cx="3806825" cy="1795463"/>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a:solidFill>
                  <a:schemeClr val="accent2"/>
                </a:solidFill>
              </a:rPr>
              <a:t>The boundaries represent the range of pressures obtained for the mean fields that reproduce the data.</a:t>
            </a:r>
          </a:p>
          <a:p>
            <a:pPr marL="342900" indent="-342900">
              <a:defRPr/>
            </a:pPr>
            <a:r>
              <a:rPr lang="en-US">
                <a:solidFill>
                  <a:schemeClr val="accent2"/>
                </a:solidFill>
              </a:rPr>
              <a:t>They also reflect the uncertainties from the effective masses     and in-medium cross sections.</a:t>
            </a:r>
            <a:endParaRPr lang="en-US">
              <a:solidFill>
                <a:schemeClr val="accent2"/>
              </a:solidFill>
              <a:sym typeface="Symbol" pitchFamily="18" charset="2"/>
            </a:endParaRPr>
          </a:p>
        </p:txBody>
      </p:sp>
      <p:sp>
        <p:nvSpPr>
          <p:cNvPr id="11273" name="Text Box 17"/>
          <p:cNvSpPr txBox="1">
            <a:spLocks noChangeArrowheads="1"/>
          </p:cNvSpPr>
          <p:nvPr/>
        </p:nvSpPr>
        <p:spPr bwMode="auto">
          <a:xfrm>
            <a:off x="5211763" y="1241425"/>
            <a:ext cx="3738562" cy="304800"/>
          </a:xfrm>
          <a:prstGeom prst="rect">
            <a:avLst/>
          </a:prstGeom>
          <a:noFill/>
          <a:ln w="9525">
            <a:noFill/>
            <a:miter lim="800000"/>
            <a:headEnd/>
            <a:tailEnd/>
          </a:ln>
        </p:spPr>
        <p:txBody>
          <a:bodyPr>
            <a:spAutoFit/>
          </a:bodyPr>
          <a:lstStyle/>
          <a:p>
            <a:pPr>
              <a:spcBef>
                <a:spcPct val="0"/>
              </a:spcBef>
              <a:buFontTx/>
              <a:buNone/>
            </a:pPr>
            <a:r>
              <a:rPr lang="en-US" sz="1400"/>
              <a:t>Danielewicz et al., </a:t>
            </a:r>
            <a:r>
              <a:rPr lang="en-US" sz="1400">
                <a:latin typeface="Century Schoolbook" pitchFamily="18" charset="0"/>
                <a:cs typeface="Times New Roman" pitchFamily="18" charset="0"/>
              </a:rPr>
              <a:t>Science 298,1592 (2002). </a:t>
            </a:r>
          </a:p>
        </p:txBody>
      </p:sp>
      <p:sp>
        <p:nvSpPr>
          <p:cNvPr id="11274" name="Text Box 18">
            <a:hlinkClick r:id="" action="ppaction://hlinkshowjump?jump=firstslide"/>
          </p:cNvPr>
          <p:cNvSpPr txBox="1">
            <a:spLocks noChangeArrowheads="1"/>
          </p:cNvSpPr>
          <p:nvPr/>
        </p:nvSpPr>
        <p:spPr bwMode="auto">
          <a:xfrm>
            <a:off x="8451850" y="4424363"/>
            <a:ext cx="692150" cy="457200"/>
          </a:xfrm>
          <a:prstGeom prst="rect">
            <a:avLst/>
          </a:prstGeom>
          <a:noFill/>
          <a:ln w="9525">
            <a:noFill/>
            <a:miter lim="800000"/>
            <a:headEnd/>
            <a:tailEnd/>
          </a:ln>
        </p:spPr>
        <p:txBody>
          <a:bodyPr>
            <a:spAutoFit/>
          </a:bodyPr>
          <a:lstStyle/>
          <a:p>
            <a:pPr>
              <a:spcBef>
                <a:spcPct val="50000"/>
              </a:spcBef>
              <a:buFontTx/>
              <a:buNone/>
            </a:pPr>
            <a:r>
              <a:rPr lang="en-US" sz="2400">
                <a:solidFill>
                  <a:srgbClr val="FF0000"/>
                </a:solidFill>
              </a:rPr>
              <a:t>O</a:t>
            </a:r>
          </a:p>
        </p:txBody>
      </p:sp>
      <p:sp>
        <p:nvSpPr>
          <p:cNvPr id="11275" name="AutoShape 22">
            <a:hlinkClick r:id="rId6" action="ppaction://hlinksldjump" highlightClick="1"/>
          </p:cNvPr>
          <p:cNvSpPr>
            <a:spLocks noChangeArrowheads="1"/>
          </p:cNvSpPr>
          <p:nvPr/>
        </p:nvSpPr>
        <p:spPr bwMode="auto">
          <a:xfrm>
            <a:off x="7939088" y="6065838"/>
            <a:ext cx="174625" cy="304800"/>
          </a:xfrm>
          <a:prstGeom prst="actionButtonForwardNext">
            <a:avLst/>
          </a:prstGeom>
          <a:solidFill>
            <a:srgbClr val="FFFF99"/>
          </a:solidFill>
          <a:ln w="9525">
            <a:noFill/>
            <a:miter lim="800000"/>
            <a:headEnd/>
            <a:tailEnd/>
          </a:ln>
        </p:spPr>
        <p:txBody>
          <a:bodyPr wrap="none" anchor="ctr"/>
          <a:lstStyle/>
          <a:p>
            <a:endParaRPr lang="en-US"/>
          </a:p>
        </p:txBody>
      </p:sp>
      <p:sp>
        <p:nvSpPr>
          <p:cNvPr id="11276" name="AutoShape 23">
            <a:hlinkClick r:id="rId7" action="ppaction://hlinksldjump" highlightClick="1"/>
          </p:cNvPr>
          <p:cNvSpPr>
            <a:spLocks noChangeArrowheads="1"/>
          </p:cNvSpPr>
          <p:nvPr/>
        </p:nvSpPr>
        <p:spPr bwMode="auto">
          <a:xfrm>
            <a:off x="7735888" y="6386513"/>
            <a:ext cx="247650" cy="203200"/>
          </a:xfrm>
          <a:prstGeom prst="actionButtonForwardNext">
            <a:avLst/>
          </a:prstGeom>
          <a:solidFill>
            <a:srgbClr val="FFFF99"/>
          </a:solidFill>
          <a:ln w="9525">
            <a:noFill/>
            <a:miter lim="800000"/>
            <a:headEnd/>
            <a:tailEnd/>
          </a:ln>
        </p:spPr>
        <p:txBody>
          <a:bodyPr wrap="none" anchor="ctr"/>
          <a:lstStyle/>
          <a:p>
            <a:endParaRPr lang="en-US"/>
          </a:p>
        </p:txBody>
      </p:sp>
      <p:grpSp>
        <p:nvGrpSpPr>
          <p:cNvPr id="3" name="Group 30"/>
          <p:cNvGrpSpPr>
            <a:grpSpLocks/>
          </p:cNvGrpSpPr>
          <p:nvPr/>
        </p:nvGrpSpPr>
        <p:grpSpPr bwMode="auto">
          <a:xfrm>
            <a:off x="-466725" y="1252538"/>
            <a:ext cx="4945063" cy="3594100"/>
            <a:chOff x="-294" y="789"/>
            <a:chExt cx="3115" cy="2264"/>
          </a:xfrm>
        </p:grpSpPr>
        <p:grpSp>
          <p:nvGrpSpPr>
            <p:cNvPr id="4" name="Group 26"/>
            <p:cNvGrpSpPr>
              <a:grpSpLocks/>
            </p:cNvGrpSpPr>
            <p:nvPr/>
          </p:nvGrpSpPr>
          <p:grpSpPr bwMode="auto">
            <a:xfrm>
              <a:off x="0" y="789"/>
              <a:ext cx="2821" cy="2264"/>
              <a:chOff x="0" y="789"/>
              <a:chExt cx="2821" cy="2264"/>
            </a:xfrm>
          </p:grpSpPr>
          <p:sp>
            <p:nvSpPr>
              <p:cNvPr id="11281" name="Rectangle 25"/>
              <p:cNvSpPr>
                <a:spLocks noChangeArrowheads="1"/>
              </p:cNvSpPr>
              <p:nvPr/>
            </p:nvSpPr>
            <p:spPr bwMode="auto">
              <a:xfrm>
                <a:off x="0" y="1371"/>
                <a:ext cx="649" cy="814"/>
              </a:xfrm>
              <a:prstGeom prst="rect">
                <a:avLst/>
              </a:prstGeom>
              <a:solidFill>
                <a:schemeClr val="bg1"/>
              </a:solidFill>
              <a:ln w="9525">
                <a:noFill/>
                <a:miter lim="800000"/>
                <a:headEnd/>
                <a:tailEnd/>
              </a:ln>
            </p:spPr>
            <p:txBody>
              <a:bodyPr wrap="none" anchor="ctr"/>
              <a:lstStyle/>
              <a:p>
                <a:endParaRPr lang="en-US"/>
              </a:p>
            </p:txBody>
          </p:sp>
          <p:pic>
            <p:nvPicPr>
              <p:cNvPr id="11282" name="Picture 24" descr="C:\MyDoc2\scratch\eos\final\elliptical.eps"/>
              <p:cNvPicPr>
                <a:picLocks noChangeAspect="1" noChangeArrowheads="1"/>
              </p:cNvPicPr>
              <p:nvPr/>
            </p:nvPicPr>
            <p:blipFill>
              <a:blip r:embed="rId8" cstate="print"/>
              <a:srcRect/>
              <a:stretch>
                <a:fillRect/>
              </a:stretch>
            </p:blipFill>
            <p:spPr bwMode="auto">
              <a:xfrm>
                <a:off x="404" y="789"/>
                <a:ext cx="2417" cy="2264"/>
              </a:xfrm>
              <a:prstGeom prst="rect">
                <a:avLst/>
              </a:prstGeom>
              <a:noFill/>
              <a:ln w="9525">
                <a:noFill/>
                <a:miter lim="800000"/>
                <a:headEnd/>
                <a:tailEnd/>
              </a:ln>
            </p:spPr>
          </p:pic>
        </p:grpSp>
        <p:sp>
          <p:nvSpPr>
            <p:cNvPr id="11279" name="Text Box 28"/>
            <p:cNvSpPr txBox="1">
              <a:spLocks noChangeArrowheads="1"/>
            </p:cNvSpPr>
            <p:nvPr/>
          </p:nvSpPr>
          <p:spPr bwMode="auto">
            <a:xfrm>
              <a:off x="-228" y="1010"/>
              <a:ext cx="864" cy="231"/>
            </a:xfrm>
            <a:prstGeom prst="rect">
              <a:avLst/>
            </a:prstGeom>
            <a:noFill/>
            <a:ln w="9525">
              <a:noFill/>
              <a:miter lim="800000"/>
              <a:headEnd/>
              <a:tailEnd/>
            </a:ln>
          </p:spPr>
          <p:txBody>
            <a:bodyPr wrap="none">
              <a:spAutoFit/>
            </a:bodyPr>
            <a:lstStyle/>
            <a:p>
              <a:pPr lvl="1">
                <a:buFontTx/>
                <a:buNone/>
              </a:pPr>
              <a:r>
                <a:rPr lang="en-US">
                  <a:solidFill>
                    <a:srgbClr val="FF00FF"/>
                  </a:solidFill>
                </a:rPr>
                <a:t>in plane</a:t>
              </a:r>
            </a:p>
          </p:txBody>
        </p:sp>
        <p:sp>
          <p:nvSpPr>
            <p:cNvPr id="11280" name="Text Box 29"/>
            <p:cNvSpPr txBox="1">
              <a:spLocks noChangeArrowheads="1"/>
            </p:cNvSpPr>
            <p:nvPr/>
          </p:nvSpPr>
          <p:spPr bwMode="auto">
            <a:xfrm>
              <a:off x="-294" y="2524"/>
              <a:ext cx="1092" cy="231"/>
            </a:xfrm>
            <a:prstGeom prst="rect">
              <a:avLst/>
            </a:prstGeom>
            <a:noFill/>
            <a:ln w="9525">
              <a:noFill/>
              <a:miter lim="800000"/>
              <a:headEnd/>
              <a:tailEnd/>
            </a:ln>
          </p:spPr>
          <p:txBody>
            <a:bodyPr wrap="none">
              <a:spAutoFit/>
            </a:bodyPr>
            <a:lstStyle/>
            <a:p>
              <a:pPr lvl="1">
                <a:buFontTx/>
                <a:buNone/>
              </a:pPr>
              <a:r>
                <a:rPr lang="en-US">
                  <a:solidFill>
                    <a:srgbClr val="FF00FF"/>
                  </a:solidFill>
                </a:rPr>
                <a:t>out of plane</a:t>
              </a:r>
            </a:p>
          </p:txBody>
        </p:sp>
      </p:grpSp>
      <p:pic>
        <p:nvPicPr>
          <p:cNvPr id="21" name="Picture 20" descr="sm_eos5.WMF"/>
          <p:cNvPicPr>
            <a:picLocks noChangeAspect="1"/>
          </p:cNvPicPr>
          <p:nvPr/>
        </p:nvPicPr>
        <p:blipFill>
          <a:blip r:embed="rId9" cstate="print"/>
          <a:stretch>
            <a:fillRect/>
          </a:stretch>
        </p:blipFill>
        <p:spPr>
          <a:xfrm>
            <a:off x="4106373" y="624116"/>
            <a:ext cx="5169019" cy="43840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45" descr="Betty5"/>
          <p:cNvPicPr>
            <a:picLocks noChangeAspect="1" noChangeArrowheads="1"/>
          </p:cNvPicPr>
          <p:nvPr/>
        </p:nvPicPr>
        <p:blipFill>
          <a:blip r:embed="rId3" cstate="print"/>
          <a:srcRect/>
          <a:stretch>
            <a:fillRect/>
          </a:stretch>
        </p:blipFill>
        <p:spPr bwMode="auto">
          <a:xfrm>
            <a:off x="-65088" y="471488"/>
            <a:ext cx="4546601" cy="3998912"/>
          </a:xfrm>
          <a:prstGeom prst="rect">
            <a:avLst/>
          </a:prstGeom>
          <a:noFill/>
          <a:ln w="9525">
            <a:noFill/>
            <a:miter lim="800000"/>
            <a:headEnd/>
            <a:tailEnd/>
          </a:ln>
        </p:spPr>
      </p:pic>
      <p:pic>
        <p:nvPicPr>
          <p:cNvPr id="463922" name="Picture 50" descr="Betty3"/>
          <p:cNvPicPr>
            <a:picLocks noChangeAspect="1" noChangeArrowheads="1"/>
          </p:cNvPicPr>
          <p:nvPr/>
        </p:nvPicPr>
        <p:blipFill>
          <a:blip r:embed="rId4" cstate="print"/>
          <a:srcRect l="5357" r="-1530" b="2835"/>
          <a:stretch>
            <a:fillRect/>
          </a:stretch>
        </p:blipFill>
        <p:spPr bwMode="auto">
          <a:xfrm>
            <a:off x="111125" y="1228725"/>
            <a:ext cx="3848100" cy="3148013"/>
          </a:xfrm>
          <a:prstGeom prst="rect">
            <a:avLst/>
          </a:prstGeom>
          <a:solidFill>
            <a:schemeClr val="bg1"/>
          </a:solidFill>
          <a:ln w="9525">
            <a:noFill/>
            <a:miter lim="800000"/>
            <a:headEnd/>
            <a:tailEnd/>
          </a:ln>
        </p:spPr>
      </p:pic>
      <p:grpSp>
        <p:nvGrpSpPr>
          <p:cNvPr id="2" name="Group 51"/>
          <p:cNvGrpSpPr>
            <a:grpSpLocks/>
          </p:cNvGrpSpPr>
          <p:nvPr/>
        </p:nvGrpSpPr>
        <p:grpSpPr bwMode="auto">
          <a:xfrm>
            <a:off x="0" y="1200150"/>
            <a:ext cx="4203700" cy="3260725"/>
            <a:chOff x="996" y="1546"/>
            <a:chExt cx="2648" cy="2016"/>
          </a:xfrm>
        </p:grpSpPr>
        <p:grpSp>
          <p:nvGrpSpPr>
            <p:cNvPr id="3" name="Group 48"/>
            <p:cNvGrpSpPr>
              <a:grpSpLocks/>
            </p:cNvGrpSpPr>
            <p:nvPr/>
          </p:nvGrpSpPr>
          <p:grpSpPr bwMode="auto">
            <a:xfrm>
              <a:off x="996" y="1546"/>
              <a:ext cx="2648" cy="2016"/>
              <a:chOff x="0" y="760"/>
              <a:chExt cx="2648" cy="2016"/>
            </a:xfrm>
          </p:grpSpPr>
          <p:sp>
            <p:nvSpPr>
              <p:cNvPr id="45071" name="Rectangle 47"/>
              <p:cNvSpPr>
                <a:spLocks noChangeArrowheads="1"/>
              </p:cNvSpPr>
              <p:nvPr/>
            </p:nvSpPr>
            <p:spPr bwMode="auto">
              <a:xfrm>
                <a:off x="0" y="760"/>
                <a:ext cx="2648" cy="2016"/>
              </a:xfrm>
              <a:prstGeom prst="rect">
                <a:avLst/>
              </a:prstGeom>
              <a:solidFill>
                <a:srgbClr val="FFFFFF"/>
              </a:solidFill>
              <a:ln w="9525">
                <a:noFill/>
                <a:miter lim="800000"/>
                <a:headEnd/>
                <a:tailEnd/>
              </a:ln>
            </p:spPr>
            <p:txBody>
              <a:bodyPr wrap="none" anchor="ctr"/>
              <a:lstStyle/>
              <a:p>
                <a:endParaRPr lang="en-US"/>
              </a:p>
            </p:txBody>
          </p:sp>
          <p:pic>
            <p:nvPicPr>
              <p:cNvPr id="45072" name="Picture 46" descr="Betty4"/>
              <p:cNvPicPr>
                <a:picLocks noChangeAspect="1" noChangeArrowheads="1"/>
              </p:cNvPicPr>
              <p:nvPr/>
            </p:nvPicPr>
            <p:blipFill>
              <a:blip r:embed="rId5" cstate="print"/>
              <a:srcRect/>
              <a:stretch>
                <a:fillRect/>
              </a:stretch>
            </p:blipFill>
            <p:spPr bwMode="auto">
              <a:xfrm>
                <a:off x="205" y="774"/>
                <a:ext cx="2257" cy="1982"/>
              </a:xfrm>
              <a:prstGeom prst="rect">
                <a:avLst/>
              </a:prstGeom>
              <a:noFill/>
              <a:ln w="9525">
                <a:noFill/>
                <a:miter lim="800000"/>
                <a:headEnd/>
                <a:tailEnd/>
              </a:ln>
            </p:spPr>
          </p:pic>
        </p:grpSp>
        <p:sp>
          <p:nvSpPr>
            <p:cNvPr id="45070" name="Rectangle 49"/>
            <p:cNvSpPr>
              <a:spLocks noChangeArrowheads="1"/>
            </p:cNvSpPr>
            <p:nvPr/>
          </p:nvSpPr>
          <p:spPr bwMode="auto">
            <a:xfrm>
              <a:off x="1744" y="1624"/>
              <a:ext cx="456" cy="120"/>
            </a:xfrm>
            <a:prstGeom prst="rect">
              <a:avLst/>
            </a:prstGeom>
            <a:solidFill>
              <a:schemeClr val="bg1"/>
            </a:solidFill>
            <a:ln w="9525">
              <a:noFill/>
              <a:miter lim="800000"/>
              <a:headEnd/>
              <a:tailEnd/>
            </a:ln>
          </p:spPr>
          <p:txBody>
            <a:bodyPr wrap="none" anchor="ctr"/>
            <a:lstStyle/>
            <a:p>
              <a:endParaRPr lang="en-US"/>
            </a:p>
          </p:txBody>
        </p:sp>
      </p:grpSp>
      <p:pic>
        <p:nvPicPr>
          <p:cNvPr id="45061" name="Picture 25" descr="nm_eos_r"/>
          <p:cNvPicPr>
            <a:picLocks noChangeAspect="1" noChangeArrowheads="1"/>
          </p:cNvPicPr>
          <p:nvPr/>
        </p:nvPicPr>
        <p:blipFill>
          <a:blip r:embed="rId6" cstate="print"/>
          <a:srcRect/>
          <a:stretch>
            <a:fillRect/>
          </a:stretch>
        </p:blipFill>
        <p:spPr bwMode="auto">
          <a:xfrm>
            <a:off x="4424363" y="433388"/>
            <a:ext cx="4719637" cy="4002087"/>
          </a:xfrm>
          <a:prstGeom prst="rect">
            <a:avLst/>
          </a:prstGeom>
          <a:noFill/>
          <a:ln w="9525">
            <a:noFill/>
            <a:miter lim="800000"/>
            <a:headEnd/>
            <a:tailEnd/>
          </a:ln>
        </p:spPr>
      </p:pic>
      <p:sp>
        <p:nvSpPr>
          <p:cNvPr id="45062" name="Text Box 27"/>
          <p:cNvSpPr txBox="1">
            <a:spLocks noChangeArrowheads="1"/>
          </p:cNvSpPr>
          <p:nvPr/>
        </p:nvSpPr>
        <p:spPr bwMode="auto">
          <a:xfrm rot="5400000">
            <a:off x="7608094" y="2320131"/>
            <a:ext cx="2243138" cy="517525"/>
          </a:xfrm>
          <a:prstGeom prst="rect">
            <a:avLst/>
          </a:prstGeom>
          <a:noFill/>
          <a:ln w="9525">
            <a:noFill/>
            <a:miter lim="800000"/>
            <a:headEnd/>
            <a:tailEnd/>
          </a:ln>
        </p:spPr>
        <p:txBody>
          <a:bodyPr wrap="none">
            <a:spAutoFit/>
          </a:bodyPr>
          <a:lstStyle/>
          <a:p>
            <a:pPr>
              <a:spcBef>
                <a:spcPct val="0"/>
              </a:spcBef>
              <a:buFontTx/>
              <a:buNone/>
            </a:pPr>
            <a:r>
              <a:rPr lang="en-US" sz="1400"/>
              <a:t>Danielewicz et al., </a:t>
            </a:r>
          </a:p>
          <a:p>
            <a:pPr>
              <a:spcBef>
                <a:spcPct val="0"/>
              </a:spcBef>
              <a:buFontTx/>
              <a:buNone/>
            </a:pPr>
            <a:r>
              <a:rPr lang="en-US" sz="1400">
                <a:latin typeface="Century Schoolbook" pitchFamily="18" charset="0"/>
                <a:cs typeface="Times New Roman" pitchFamily="18" charset="0"/>
              </a:rPr>
              <a:t>Science 298,1592 (2002). </a:t>
            </a:r>
          </a:p>
        </p:txBody>
      </p:sp>
      <p:sp>
        <p:nvSpPr>
          <p:cNvPr id="463877" name="Rectangle 5"/>
          <p:cNvSpPr>
            <a:spLocks noChangeArrowheads="1"/>
          </p:cNvSpPr>
          <p:nvPr/>
        </p:nvSpPr>
        <p:spPr bwMode="auto">
          <a:xfrm>
            <a:off x="366713" y="4416425"/>
            <a:ext cx="4130675" cy="2224088"/>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a:solidFill>
                  <a:srgbClr val="FF0000"/>
                </a:solidFill>
              </a:rPr>
              <a:t>Note: analysis required additional constraints on m* and </a:t>
            </a:r>
            <a:r>
              <a:rPr lang="en-US">
                <a:solidFill>
                  <a:srgbClr val="FF0000"/>
                </a:solidFill>
                <a:sym typeface="Symbol" pitchFamily="18" charset="2"/>
              </a:rPr>
              <a:t></a:t>
            </a:r>
            <a:r>
              <a:rPr lang="en-US" baseline="-25000">
                <a:solidFill>
                  <a:srgbClr val="FF0000"/>
                </a:solidFill>
                <a:sym typeface="Symbol" pitchFamily="18" charset="2"/>
              </a:rPr>
              <a:t>NN</a:t>
            </a:r>
            <a:r>
              <a:rPr lang="en-US">
                <a:solidFill>
                  <a:srgbClr val="FF0000"/>
                </a:solidFill>
                <a:sym typeface="Symbol" pitchFamily="18" charset="2"/>
              </a:rPr>
              <a:t>.</a:t>
            </a:r>
            <a:r>
              <a:rPr lang="en-US">
                <a:solidFill>
                  <a:schemeClr val="accent2"/>
                </a:solidFill>
                <a:sym typeface="Symbol" pitchFamily="18" charset="2"/>
              </a:rPr>
              <a:t> </a:t>
            </a:r>
            <a:r>
              <a:rPr lang="en-US">
                <a:solidFill>
                  <a:schemeClr val="accent2"/>
                </a:solidFill>
              </a:rPr>
              <a:t> </a:t>
            </a:r>
          </a:p>
          <a:p>
            <a:pPr marL="342900" indent="-342900">
              <a:defRPr/>
            </a:pPr>
            <a:r>
              <a:rPr lang="en-US">
                <a:solidFill>
                  <a:schemeClr val="accent2"/>
                </a:solidFill>
              </a:rPr>
              <a:t>Flow confirms the softening of the EOS at high density.  </a:t>
            </a:r>
          </a:p>
          <a:p>
            <a:pPr marL="342900" indent="-342900">
              <a:defRPr/>
            </a:pPr>
            <a:r>
              <a:rPr lang="en-US">
                <a:solidFill>
                  <a:schemeClr val="accent2"/>
                </a:solidFill>
              </a:rPr>
              <a:t>Constraints from kaon production are consistent with the flow constraints and bridge gap to GMR constraints. </a:t>
            </a:r>
          </a:p>
          <a:p>
            <a:pPr marL="742950" lvl="1" indent="-285750">
              <a:buFontTx/>
              <a:buNone/>
              <a:defRPr/>
            </a:pPr>
            <a:endParaRPr lang="en-US">
              <a:sym typeface="Symbol" pitchFamily="18" charset="2"/>
            </a:endParaRPr>
          </a:p>
        </p:txBody>
      </p:sp>
      <p:sp>
        <p:nvSpPr>
          <p:cNvPr id="463878" name="Rectangle 6"/>
          <p:cNvSpPr>
            <a:spLocks noGrp="1" noChangeArrowheads="1"/>
          </p:cNvSpPr>
          <p:nvPr>
            <p:ph type="title"/>
          </p:nvPr>
        </p:nvSpPr>
        <p:spPr>
          <a:xfrm>
            <a:off x="257175" y="85725"/>
            <a:ext cx="8662988" cy="558800"/>
          </a:xfrm>
        </p:spPr>
        <p:txBody>
          <a:bodyPr/>
          <a:lstStyle/>
          <a:p>
            <a:pPr eaLnBrk="1" hangingPunct="1">
              <a:defRPr/>
            </a:pPr>
            <a:r>
              <a:rPr lang="en-US" smtClean="0"/>
              <a:t>Constraints from collective flow on EOS at </a:t>
            </a:r>
            <a:r>
              <a:rPr lang="en-US" smtClean="0">
                <a:sym typeface="Symbol" pitchFamily="18" charset="2"/>
              </a:rPr>
              <a:t>&gt;2</a:t>
            </a:r>
            <a:r>
              <a:rPr lang="en-US" smtClean="0"/>
              <a:t> </a:t>
            </a:r>
            <a:r>
              <a:rPr lang="en-US" smtClean="0">
                <a:sym typeface="Symbol" pitchFamily="18" charset="2"/>
              </a:rPr>
              <a:t></a:t>
            </a:r>
            <a:r>
              <a:rPr lang="en-US" baseline="-25000" smtClean="0">
                <a:sym typeface="Symbol" pitchFamily="18" charset="2"/>
              </a:rPr>
              <a:t>0</a:t>
            </a:r>
            <a:r>
              <a:rPr lang="en-US" smtClean="0">
                <a:sym typeface="Symbol" pitchFamily="18" charset="2"/>
              </a:rPr>
              <a:t>.</a:t>
            </a:r>
            <a:endParaRPr lang="en-US" smtClean="0">
              <a:solidFill>
                <a:srgbClr val="FF0000"/>
              </a:solidFill>
            </a:endParaRPr>
          </a:p>
        </p:txBody>
      </p:sp>
      <p:sp>
        <p:nvSpPr>
          <p:cNvPr id="45065" name="Rectangle 18"/>
          <p:cNvSpPr>
            <a:spLocks noChangeArrowheads="1"/>
          </p:cNvSpPr>
          <p:nvPr/>
        </p:nvSpPr>
        <p:spPr bwMode="auto">
          <a:xfrm>
            <a:off x="744538" y="769938"/>
            <a:ext cx="7505700" cy="406400"/>
          </a:xfrm>
          <a:prstGeom prst="rect">
            <a:avLst/>
          </a:prstGeom>
          <a:solidFill>
            <a:srgbClr val="FFFF99"/>
          </a:solidFill>
          <a:ln w="9525">
            <a:solidFill>
              <a:schemeClr val="tx1"/>
            </a:solidFill>
            <a:miter lim="800000"/>
            <a:headEnd/>
            <a:tailEnd/>
          </a:ln>
        </p:spPr>
        <p:txBody>
          <a:bodyPr>
            <a:spAutoFit/>
          </a:bodyPr>
          <a:lstStyle/>
          <a:p>
            <a:pPr>
              <a:spcBef>
                <a:spcPct val="50000"/>
              </a:spcBef>
              <a:buFontTx/>
              <a:buNone/>
            </a:pPr>
            <a:r>
              <a:rPr lang="en-US" sz="2000"/>
              <a:t>E/A (</a:t>
            </a:r>
            <a:r>
              <a:rPr lang="en-US" sz="2000">
                <a:sym typeface="Symbol" pitchFamily="18" charset="2"/>
              </a:rPr>
              <a:t>, </a:t>
            </a:r>
            <a:r>
              <a:rPr lang="en-US" sz="2000">
                <a:solidFill>
                  <a:schemeClr val="accent1"/>
                </a:solidFill>
                <a:sym typeface="Symbol" pitchFamily="18" charset="2"/>
              </a:rPr>
              <a:t></a:t>
            </a:r>
            <a:r>
              <a:rPr lang="en-US" sz="2000">
                <a:sym typeface="Symbol" pitchFamily="18" charset="2"/>
              </a:rPr>
              <a:t>) = </a:t>
            </a:r>
            <a:r>
              <a:rPr lang="en-US" sz="2000"/>
              <a:t>E/A (</a:t>
            </a:r>
            <a:r>
              <a:rPr lang="en-US" sz="2000">
                <a:sym typeface="Symbol" pitchFamily="18" charset="2"/>
              </a:rPr>
              <a:t>,0) + </a:t>
            </a:r>
            <a:r>
              <a:rPr lang="en-US" sz="2000">
                <a:solidFill>
                  <a:schemeClr val="accent1"/>
                </a:solidFill>
                <a:sym typeface="Symbol" pitchFamily="18" charset="2"/>
              </a:rPr>
              <a:t></a:t>
            </a:r>
            <a:r>
              <a:rPr lang="en-US" sz="2000" baseline="30000">
                <a:solidFill>
                  <a:srgbClr val="CC00CC"/>
                </a:solidFill>
                <a:sym typeface="Symbol" pitchFamily="18" charset="2"/>
              </a:rPr>
              <a:t>2</a:t>
            </a:r>
            <a:r>
              <a:rPr lang="en-US" sz="2000">
                <a:solidFill>
                  <a:srgbClr val="CC00CC"/>
                </a:solidFill>
                <a:sym typeface="Symbol" pitchFamily="18" charset="2"/>
              </a:rPr>
              <a:t>S()        </a:t>
            </a:r>
            <a:r>
              <a:rPr lang="en-US" sz="2000">
                <a:solidFill>
                  <a:schemeClr val="accent1"/>
                </a:solidFill>
                <a:sym typeface="Symbol" pitchFamily="18" charset="2"/>
              </a:rPr>
              <a:t> </a:t>
            </a:r>
            <a:r>
              <a:rPr lang="en-US" sz="2000">
                <a:sym typeface="Symbol" pitchFamily="18" charset="2"/>
              </a:rPr>
              <a:t>= (</a:t>
            </a:r>
            <a:r>
              <a:rPr lang="en-US" sz="2000" baseline="-25000">
                <a:sym typeface="Symbol" pitchFamily="18" charset="2"/>
              </a:rPr>
              <a:t>n</a:t>
            </a:r>
            <a:r>
              <a:rPr lang="en-US" sz="2000">
                <a:sym typeface="Symbol" pitchFamily="18" charset="2"/>
              </a:rPr>
              <a:t>- </a:t>
            </a:r>
            <a:r>
              <a:rPr lang="en-US" sz="2000" baseline="-25000">
                <a:sym typeface="Symbol" pitchFamily="18" charset="2"/>
              </a:rPr>
              <a:t>p</a:t>
            </a:r>
            <a:r>
              <a:rPr lang="en-US" sz="2000">
                <a:sym typeface="Symbol" pitchFamily="18" charset="2"/>
              </a:rPr>
              <a:t>)/ (</a:t>
            </a:r>
            <a:r>
              <a:rPr lang="en-US" sz="2000" baseline="-25000">
                <a:sym typeface="Symbol" pitchFamily="18" charset="2"/>
              </a:rPr>
              <a:t>n</a:t>
            </a:r>
            <a:r>
              <a:rPr lang="en-US" sz="2000">
                <a:sym typeface="Symbol" pitchFamily="18" charset="2"/>
              </a:rPr>
              <a:t>+ </a:t>
            </a:r>
            <a:r>
              <a:rPr lang="en-US" sz="2000" baseline="-25000">
                <a:sym typeface="Symbol" pitchFamily="18" charset="2"/>
              </a:rPr>
              <a:t>p</a:t>
            </a:r>
            <a:r>
              <a:rPr lang="en-US" sz="2000">
                <a:sym typeface="Symbol" pitchFamily="18" charset="2"/>
              </a:rPr>
              <a:t>) = (N-Z)/A1</a:t>
            </a:r>
          </a:p>
        </p:txBody>
      </p:sp>
      <p:sp>
        <p:nvSpPr>
          <p:cNvPr id="463894" name="Rectangle 22"/>
          <p:cNvSpPr>
            <a:spLocks noGrp="1" noChangeArrowheads="1"/>
          </p:cNvSpPr>
          <p:nvPr>
            <p:ph type="body" sz="half" idx="1"/>
          </p:nvPr>
        </p:nvSpPr>
        <p:spPr>
          <a:xfrm>
            <a:off x="4814888" y="4416425"/>
            <a:ext cx="4013200" cy="2281238"/>
          </a:xfrm>
        </p:spPr>
        <p:txBody>
          <a:bodyPr/>
          <a:lstStyle/>
          <a:p>
            <a:pPr eaLnBrk="1" hangingPunct="1">
              <a:defRPr/>
            </a:pPr>
            <a:r>
              <a:rPr lang="en-US" sz="1800" smtClean="0"/>
              <a:t>The symmetry energy dominates the uncertainty in the n-matter EOS.</a:t>
            </a:r>
          </a:p>
          <a:p>
            <a:pPr eaLnBrk="1" hangingPunct="1">
              <a:defRPr/>
            </a:pPr>
            <a:r>
              <a:rPr lang="en-US" sz="1800" smtClean="0"/>
              <a:t>Both laboratory and astronomical constraints on the density dependence of the symmetry energy are urgently needed.</a:t>
            </a:r>
          </a:p>
        </p:txBody>
      </p:sp>
      <p:sp>
        <p:nvSpPr>
          <p:cNvPr id="45067" name="Text Box 24"/>
          <p:cNvSpPr txBox="1">
            <a:spLocks noChangeArrowheads="1"/>
          </p:cNvSpPr>
          <p:nvPr/>
        </p:nvSpPr>
        <p:spPr bwMode="auto">
          <a:xfrm>
            <a:off x="8848725" y="3451225"/>
            <a:ext cx="184150" cy="457200"/>
          </a:xfrm>
          <a:prstGeom prst="rect">
            <a:avLst/>
          </a:prstGeom>
          <a:noFill/>
          <a:ln w="9525">
            <a:noFill/>
            <a:miter lim="800000"/>
            <a:headEnd/>
            <a:tailEnd/>
          </a:ln>
        </p:spPr>
        <p:txBody>
          <a:bodyPr wrap="none">
            <a:spAutoFit/>
          </a:bodyPr>
          <a:lstStyle/>
          <a:p>
            <a:pPr>
              <a:spcBef>
                <a:spcPct val="0"/>
              </a:spcBef>
              <a:buFontTx/>
              <a:buNone/>
            </a:pPr>
            <a:endParaRPr lang="en-US" sz="2400"/>
          </a:p>
        </p:txBody>
      </p:sp>
      <p:sp>
        <p:nvSpPr>
          <p:cNvPr id="45068" name="Text Box 54"/>
          <p:cNvSpPr txBox="1">
            <a:spLocks noChangeArrowheads="1"/>
          </p:cNvSpPr>
          <p:nvPr/>
        </p:nvSpPr>
        <p:spPr bwMode="auto">
          <a:xfrm rot="5400000">
            <a:off x="3101182" y="2443956"/>
            <a:ext cx="2243138" cy="517525"/>
          </a:xfrm>
          <a:prstGeom prst="rect">
            <a:avLst/>
          </a:prstGeom>
          <a:noFill/>
          <a:ln w="9525">
            <a:noFill/>
            <a:miter lim="800000"/>
            <a:headEnd/>
            <a:tailEnd/>
          </a:ln>
        </p:spPr>
        <p:txBody>
          <a:bodyPr wrap="none">
            <a:spAutoFit/>
          </a:bodyPr>
          <a:lstStyle/>
          <a:p>
            <a:pPr>
              <a:spcBef>
                <a:spcPct val="0"/>
              </a:spcBef>
              <a:buFontTx/>
              <a:buNone/>
            </a:pPr>
            <a:r>
              <a:rPr lang="en-US" sz="1400"/>
              <a:t>Danielewicz et al., </a:t>
            </a:r>
          </a:p>
          <a:p>
            <a:pPr>
              <a:spcBef>
                <a:spcPct val="0"/>
              </a:spcBef>
              <a:buFontTx/>
              <a:buNone/>
            </a:pPr>
            <a:r>
              <a:rPr lang="en-US" sz="1400">
                <a:latin typeface="Century Schoolbook" pitchFamily="18" charset="0"/>
                <a:cs typeface="Times New Roman" pitchFamily="18" charset="0"/>
              </a:rPr>
              <a:t>Science 298,1592 (2002). </a:t>
            </a:r>
          </a:p>
        </p:txBody>
      </p:sp>
      <p:sp>
        <p:nvSpPr>
          <p:cNvPr id="17" name="Text Box 12">
            <a:hlinkClick r:id="" action="ppaction://hlinkshowjump?jump=firstslide"/>
          </p:cNvPr>
          <p:cNvSpPr txBox="1">
            <a:spLocks noChangeArrowheads="1"/>
          </p:cNvSpPr>
          <p:nvPr/>
        </p:nvSpPr>
        <p:spPr bwMode="auto">
          <a:xfrm>
            <a:off x="8451850" y="4017963"/>
            <a:ext cx="692150"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3922"/>
                                        </p:tgtEl>
                                        <p:attrNameLst>
                                          <p:attrName>style.visibility</p:attrName>
                                        </p:attrNameLst>
                                      </p:cBhvr>
                                      <p:to>
                                        <p:strVal val="visible"/>
                                      </p:to>
                                    </p:set>
                                    <p:animEffect transition="in" filter="dissolve">
                                      <p:cBhvr>
                                        <p:cTn id="7" dur="500"/>
                                        <p:tgtEl>
                                          <p:spTgt spid="4639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7"/>
          <p:cNvPicPr>
            <a:picLocks noChangeAspect="1" noChangeArrowheads="1"/>
          </p:cNvPicPr>
          <p:nvPr/>
        </p:nvPicPr>
        <p:blipFill>
          <a:blip r:embed="rId4" cstate="print"/>
          <a:srcRect/>
          <a:stretch>
            <a:fillRect/>
          </a:stretch>
        </p:blipFill>
        <p:spPr bwMode="auto">
          <a:xfrm>
            <a:off x="5868988" y="1185863"/>
            <a:ext cx="2536825" cy="3873500"/>
          </a:xfrm>
          <a:prstGeom prst="rect">
            <a:avLst/>
          </a:prstGeom>
          <a:noFill/>
          <a:ln w="9525">
            <a:noFill/>
            <a:miter lim="800000"/>
            <a:headEnd/>
            <a:tailEnd/>
          </a:ln>
        </p:spPr>
      </p:pic>
      <p:sp>
        <p:nvSpPr>
          <p:cNvPr id="646146" name="Rectangle 2"/>
          <p:cNvSpPr>
            <a:spLocks noGrp="1" noChangeArrowheads="1"/>
          </p:cNvSpPr>
          <p:nvPr>
            <p:ph type="title"/>
          </p:nvPr>
        </p:nvSpPr>
        <p:spPr>
          <a:xfrm>
            <a:off x="609600" y="95657"/>
            <a:ext cx="7772400" cy="890587"/>
          </a:xfrm>
        </p:spPr>
        <p:txBody>
          <a:bodyPr/>
          <a:lstStyle/>
          <a:p>
            <a:pPr eaLnBrk="1" hangingPunct="1">
              <a:defRPr/>
            </a:pPr>
            <a:r>
              <a:rPr lang="en-US" dirty="0" smtClean="0"/>
              <a:t>Impact parameter and reaction plane determination</a:t>
            </a:r>
          </a:p>
        </p:txBody>
      </p:sp>
      <p:sp>
        <p:nvSpPr>
          <p:cNvPr id="646147" name="AutoShape 3"/>
          <p:cNvSpPr>
            <a:spLocks noGrp="1" noChangeAspect="1" noChangeArrowheads="1"/>
          </p:cNvSpPr>
          <p:nvPr>
            <p:ph type="body" sz="half" idx="1"/>
          </p:nvPr>
        </p:nvSpPr>
        <p:spPr>
          <a:xfrm>
            <a:off x="565150" y="1123406"/>
            <a:ext cx="4536070" cy="2037805"/>
          </a:xfrm>
          <a:solidFill>
            <a:srgbClr val="FFFF99"/>
          </a:solidFill>
        </p:spPr>
        <p:txBody>
          <a:bodyPr/>
          <a:lstStyle/>
          <a:p>
            <a:pPr eaLnBrk="1" hangingPunct="1">
              <a:defRPr/>
            </a:pPr>
            <a:r>
              <a:rPr lang="en-US" sz="1800" dirty="0" err="1" smtClean="0"/>
              <a:t>Muliplicity</a:t>
            </a:r>
            <a:r>
              <a:rPr lang="en-US" sz="1800" dirty="0" smtClean="0"/>
              <a:t> decreases monotonically with impact parameter. Can invert the multiplicity to get b/</a:t>
            </a:r>
            <a:r>
              <a:rPr lang="en-US" sz="1800" dirty="0" err="1" smtClean="0"/>
              <a:t>b</a:t>
            </a:r>
            <a:r>
              <a:rPr lang="en-US" sz="1800" baseline="-25000" dirty="0" err="1" smtClean="0"/>
              <a:t>max</a:t>
            </a:r>
            <a:r>
              <a:rPr lang="en-US" sz="1800" dirty="0" smtClean="0"/>
              <a:t>. </a:t>
            </a:r>
          </a:p>
          <a:p>
            <a:pPr eaLnBrk="1" hangingPunct="1">
              <a:defRPr/>
            </a:pPr>
            <a:endParaRPr lang="en-US" sz="1800" dirty="0" smtClean="0"/>
          </a:p>
          <a:p>
            <a:pPr eaLnBrk="1" hangingPunct="1">
              <a:defRPr/>
            </a:pPr>
            <a:endParaRPr lang="en-US" sz="1800" dirty="0" smtClean="0"/>
          </a:p>
          <a:p>
            <a:pPr eaLnBrk="1" hangingPunct="1">
              <a:defRPr/>
            </a:pPr>
            <a:r>
              <a:rPr lang="en-US" sz="1800" dirty="0" smtClean="0"/>
              <a:t>Can get </a:t>
            </a:r>
            <a:r>
              <a:rPr lang="en-US" sz="1800" dirty="0" err="1" smtClean="0"/>
              <a:t>b</a:t>
            </a:r>
            <a:r>
              <a:rPr lang="en-US" sz="1800" baseline="-25000" dirty="0" err="1" smtClean="0"/>
              <a:t>max</a:t>
            </a:r>
            <a:r>
              <a:rPr lang="en-US" sz="1800" dirty="0" smtClean="0"/>
              <a:t> by measuring the cross section</a:t>
            </a:r>
          </a:p>
          <a:p>
            <a:pPr eaLnBrk="1" hangingPunct="1">
              <a:defRPr/>
            </a:pPr>
            <a:endParaRPr lang="en-US" sz="1800" dirty="0" smtClean="0"/>
          </a:p>
        </p:txBody>
      </p:sp>
      <p:sp>
        <p:nvSpPr>
          <p:cNvPr id="646148" name="Rectangle 4"/>
          <p:cNvSpPr>
            <a:spLocks noGrp="1" noChangeArrowheads="1"/>
          </p:cNvSpPr>
          <p:nvPr>
            <p:ph type="body" sz="half" idx="2"/>
          </p:nvPr>
        </p:nvSpPr>
        <p:spPr>
          <a:xfrm>
            <a:off x="4740275" y="5040313"/>
            <a:ext cx="4114800" cy="1622425"/>
          </a:xfrm>
        </p:spPr>
        <p:txBody>
          <a:bodyPr/>
          <a:lstStyle/>
          <a:p>
            <a:pPr eaLnBrk="1" hangingPunct="1">
              <a:defRPr/>
            </a:pPr>
            <a:r>
              <a:rPr lang="en-US" sz="1800" smtClean="0"/>
              <a:t>The reaction plane contains Q and the beam. </a:t>
            </a:r>
          </a:p>
          <a:p>
            <a:pPr eaLnBrk="1" hangingPunct="1">
              <a:defRPr/>
            </a:pPr>
            <a:r>
              <a:rPr lang="en-US" sz="1800" smtClean="0"/>
              <a:t>The reaction plane dispersion can be obtained by breaking the event into two sub-events and comparing them.</a:t>
            </a:r>
          </a:p>
        </p:txBody>
      </p:sp>
      <p:pic>
        <p:nvPicPr>
          <p:cNvPr id="12295" name="Picture 5"/>
          <p:cNvPicPr>
            <a:picLocks noChangeAspect="1" noChangeArrowheads="1"/>
          </p:cNvPicPr>
          <p:nvPr/>
        </p:nvPicPr>
        <p:blipFill>
          <a:blip r:embed="rId5" cstate="print"/>
          <a:srcRect t="47223" r="45595"/>
          <a:stretch>
            <a:fillRect/>
          </a:stretch>
        </p:blipFill>
        <p:spPr bwMode="auto">
          <a:xfrm>
            <a:off x="56469" y="3291840"/>
            <a:ext cx="3031386" cy="3566160"/>
          </a:xfrm>
          <a:prstGeom prst="rect">
            <a:avLst/>
          </a:prstGeom>
          <a:noFill/>
          <a:ln w="9525">
            <a:noFill/>
            <a:miter lim="800000"/>
            <a:headEnd/>
            <a:tailEnd/>
          </a:ln>
        </p:spPr>
      </p:pic>
      <p:graphicFrame>
        <p:nvGraphicFramePr>
          <p:cNvPr id="12290" name="Object 0"/>
          <p:cNvGraphicFramePr>
            <a:graphicFrameLocks noChangeAspect="1"/>
          </p:cNvGraphicFramePr>
          <p:nvPr/>
        </p:nvGraphicFramePr>
        <p:xfrm>
          <a:off x="3727450" y="3700332"/>
          <a:ext cx="2174875" cy="962025"/>
        </p:xfrm>
        <a:graphic>
          <a:graphicData uri="http://schemas.openxmlformats.org/presentationml/2006/ole">
            <p:oleObj spid="_x0000_s983042" name="Equation" r:id="rId6" imgW="1663560" imgH="736560" progId="Equation.3">
              <p:embed/>
            </p:oleObj>
          </a:graphicData>
        </a:graphic>
      </p:graphicFrame>
      <p:sp>
        <p:nvSpPr>
          <p:cNvPr id="12296" name="Rectangle 8"/>
          <p:cNvSpPr>
            <a:spLocks noChangeArrowheads="1"/>
          </p:cNvSpPr>
          <p:nvPr/>
        </p:nvSpPr>
        <p:spPr bwMode="auto">
          <a:xfrm>
            <a:off x="3617913" y="6029325"/>
            <a:ext cx="436562" cy="384175"/>
          </a:xfrm>
          <a:prstGeom prst="rect">
            <a:avLst/>
          </a:prstGeom>
          <a:solidFill>
            <a:schemeClr val="bg1"/>
          </a:solidFill>
          <a:ln w="9525">
            <a:noFill/>
            <a:miter lim="800000"/>
            <a:headEnd/>
            <a:tailEnd/>
          </a:ln>
        </p:spPr>
        <p:txBody>
          <a:bodyPr wrap="none" anchor="ctr"/>
          <a:lstStyle/>
          <a:p>
            <a:endParaRPr lang="en-US"/>
          </a:p>
        </p:txBody>
      </p:sp>
      <p:sp>
        <p:nvSpPr>
          <p:cNvPr id="12297" name="Text Box 9">
            <a:hlinkClick r:id="" action="ppaction://hlinkshowjump?jump=firstslide"/>
          </p:cNvPr>
          <p:cNvSpPr txBox="1">
            <a:spLocks noChangeArrowheads="1"/>
          </p:cNvSpPr>
          <p:nvPr/>
        </p:nvSpPr>
        <p:spPr bwMode="auto">
          <a:xfrm>
            <a:off x="8451850" y="4424363"/>
            <a:ext cx="692150" cy="457200"/>
          </a:xfrm>
          <a:prstGeom prst="rect">
            <a:avLst/>
          </a:prstGeom>
          <a:noFill/>
          <a:ln w="9525">
            <a:noFill/>
            <a:miter lim="800000"/>
            <a:headEnd/>
            <a:tailEnd/>
          </a:ln>
        </p:spPr>
        <p:txBody>
          <a:bodyPr>
            <a:spAutoFit/>
          </a:bodyPr>
          <a:lstStyle/>
          <a:p>
            <a:pPr>
              <a:spcBef>
                <a:spcPct val="50000"/>
              </a:spcBef>
              <a:buFontTx/>
              <a:buNone/>
            </a:pPr>
            <a:r>
              <a:rPr lang="en-US" sz="2400">
                <a:solidFill>
                  <a:srgbClr val="FF0000"/>
                </a:solidFill>
              </a:rPr>
              <a:t>O</a:t>
            </a:r>
          </a:p>
        </p:txBody>
      </p:sp>
      <p:sp>
        <p:nvSpPr>
          <p:cNvPr id="12298" name="Text Box 10"/>
          <p:cNvSpPr txBox="1">
            <a:spLocks noChangeArrowheads="1"/>
          </p:cNvSpPr>
          <p:nvPr/>
        </p:nvSpPr>
        <p:spPr bwMode="auto">
          <a:xfrm>
            <a:off x="8475663" y="4021138"/>
            <a:ext cx="668337"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hlinkClick r:id="rId7" action="ppaction://hlinksldjump"/>
              </a:rPr>
              <a:t>R</a:t>
            </a:r>
            <a:endParaRPr lang="en-US" sz="2400" dirty="0">
              <a:solidFill>
                <a:srgbClr val="FF0000"/>
              </a:solidFill>
            </a:endParaRPr>
          </a:p>
        </p:txBody>
      </p:sp>
      <p:graphicFrame>
        <p:nvGraphicFramePr>
          <p:cNvPr id="11" name="Object 10"/>
          <p:cNvGraphicFramePr>
            <a:graphicFrameLocks noChangeAspect="1"/>
          </p:cNvGraphicFramePr>
          <p:nvPr/>
        </p:nvGraphicFramePr>
        <p:xfrm>
          <a:off x="581659" y="2106613"/>
          <a:ext cx="4570413" cy="585787"/>
        </p:xfrm>
        <a:graphic>
          <a:graphicData uri="http://schemas.openxmlformats.org/presentationml/2006/ole">
            <p:oleObj spid="_x0000_s983043" name="Equation" r:id="rId8" imgW="3670200" imgH="469800" progId="Equation.DSMT4">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571500" y="0"/>
            <a:ext cx="7772400" cy="1143000"/>
          </a:xfrm>
        </p:spPr>
        <p:txBody>
          <a:bodyPr/>
          <a:lstStyle/>
          <a:p>
            <a:pPr eaLnBrk="1" hangingPunct="1">
              <a:defRPr/>
            </a:pPr>
            <a:r>
              <a:rPr lang="en-US" smtClean="0"/>
              <a:t>Theoretical problem: constraining the momentum dependence</a:t>
            </a:r>
          </a:p>
        </p:txBody>
      </p:sp>
      <p:sp>
        <p:nvSpPr>
          <p:cNvPr id="645123" name="Rectangle 3"/>
          <p:cNvSpPr>
            <a:spLocks noGrp="1" noChangeArrowheads="1"/>
          </p:cNvSpPr>
          <p:nvPr>
            <p:ph type="body" idx="1"/>
          </p:nvPr>
        </p:nvSpPr>
        <p:spPr>
          <a:xfrm>
            <a:off x="287338" y="1522413"/>
            <a:ext cx="4222750" cy="4941887"/>
          </a:xfrm>
        </p:spPr>
        <p:txBody>
          <a:bodyPr/>
          <a:lstStyle/>
          <a:p>
            <a:pPr eaLnBrk="1" hangingPunct="1">
              <a:defRPr/>
            </a:pPr>
            <a:r>
              <a:rPr lang="en-US" smtClean="0"/>
              <a:t>Momentum dependence, e.g. from vector meson exchange or from the Foch term, reduces the effective mass, increasing the acceleration and making  the mean field potential appear “stiffer”.</a:t>
            </a:r>
          </a:p>
          <a:p>
            <a:pPr eaLnBrk="1" hangingPunct="1">
              <a:defRPr/>
            </a:pPr>
            <a:r>
              <a:rPr lang="en-US" smtClean="0"/>
              <a:t>Ancillary measurements are needed to constrain the momentum dependence</a:t>
            </a:r>
          </a:p>
          <a:p>
            <a:pPr lvl="1" eaLnBrk="1" hangingPunct="1">
              <a:defRPr/>
            </a:pPr>
            <a:r>
              <a:rPr lang="en-US" smtClean="0"/>
              <a:t>Out-of-plane enhancement in peripheral collisions.</a:t>
            </a:r>
          </a:p>
          <a:p>
            <a:pPr lvl="1" eaLnBrk="1" hangingPunct="1">
              <a:defRPr/>
            </a:pPr>
            <a:r>
              <a:rPr lang="en-US" smtClean="0"/>
              <a:t>Measurements of transverse flow in asymmetric systems. </a:t>
            </a:r>
          </a:p>
        </p:txBody>
      </p:sp>
      <p:pic>
        <p:nvPicPr>
          <p:cNvPr id="13318" name="Picture 5" descr="C:\MyDoc2\scratch\eos\final\fmom.eps"/>
          <p:cNvPicPr>
            <a:picLocks noChangeAspect="1" noChangeArrowheads="1"/>
          </p:cNvPicPr>
          <p:nvPr/>
        </p:nvPicPr>
        <p:blipFill>
          <a:blip r:embed="rId4" cstate="print"/>
          <a:srcRect/>
          <a:stretch>
            <a:fillRect/>
          </a:stretch>
        </p:blipFill>
        <p:spPr bwMode="auto">
          <a:xfrm>
            <a:off x="4837113" y="2981325"/>
            <a:ext cx="4148137" cy="3560763"/>
          </a:xfrm>
          <a:prstGeom prst="rect">
            <a:avLst/>
          </a:prstGeom>
          <a:noFill/>
          <a:ln w="9525">
            <a:noFill/>
            <a:miter lim="800000"/>
            <a:headEnd/>
            <a:tailEnd/>
          </a:ln>
        </p:spPr>
      </p:pic>
      <p:sp>
        <p:nvSpPr>
          <p:cNvPr id="13319" name="Rectangle 7"/>
          <p:cNvSpPr>
            <a:spLocks noChangeArrowheads="1"/>
          </p:cNvSpPr>
          <p:nvPr/>
        </p:nvSpPr>
        <p:spPr bwMode="auto">
          <a:xfrm rot="5400000">
            <a:off x="7386638" y="4270375"/>
            <a:ext cx="2997200" cy="517525"/>
          </a:xfrm>
          <a:prstGeom prst="rect">
            <a:avLst/>
          </a:prstGeom>
          <a:noFill/>
          <a:ln w="9525">
            <a:noFill/>
            <a:miter lim="800000"/>
            <a:headEnd/>
            <a:tailEnd/>
          </a:ln>
        </p:spPr>
        <p:txBody>
          <a:bodyPr>
            <a:spAutoFit/>
          </a:bodyPr>
          <a:lstStyle/>
          <a:p>
            <a:pPr eaLnBrk="0" hangingPunct="0">
              <a:spcBef>
                <a:spcPct val="0"/>
              </a:spcBef>
              <a:buFontTx/>
              <a:buNone/>
            </a:pPr>
            <a:r>
              <a:rPr lang="en-US" sz="1400">
                <a:solidFill>
                  <a:srgbClr val="000000"/>
                </a:solidFill>
                <a:cs typeface="Times New Roman" pitchFamily="18" charset="0"/>
              </a:rPr>
              <a:t>Danielewicz, </a:t>
            </a:r>
            <a:r>
              <a:rPr lang="en-US" sz="1400" i="1">
                <a:solidFill>
                  <a:srgbClr val="000000"/>
                </a:solidFill>
                <a:cs typeface="Times New Roman" pitchFamily="18" charset="0"/>
              </a:rPr>
              <a:t>Nucl. Phys. A</a:t>
            </a:r>
            <a:r>
              <a:rPr lang="en-US" sz="1400">
                <a:solidFill>
                  <a:srgbClr val="000000"/>
                </a:solidFill>
                <a:cs typeface="Times New Roman" pitchFamily="18" charset="0"/>
              </a:rPr>
              <a:t> </a:t>
            </a:r>
            <a:r>
              <a:rPr lang="en-US" sz="1400" b="1">
                <a:solidFill>
                  <a:srgbClr val="000000"/>
                </a:solidFill>
                <a:cs typeface="Times New Roman" pitchFamily="18" charset="0"/>
              </a:rPr>
              <a:t>673</a:t>
            </a:r>
            <a:r>
              <a:rPr lang="en-US" sz="1400">
                <a:solidFill>
                  <a:srgbClr val="000000"/>
                </a:solidFill>
                <a:cs typeface="Times New Roman" pitchFamily="18" charset="0"/>
              </a:rPr>
              <a:t>, 375.</a:t>
            </a:r>
          </a:p>
          <a:p>
            <a:pPr eaLnBrk="0" hangingPunct="0">
              <a:spcBef>
                <a:spcPct val="0"/>
              </a:spcBef>
              <a:buFontTx/>
              <a:buNone/>
            </a:pPr>
            <a:endParaRPr lang="en-US" sz="1400"/>
          </a:p>
        </p:txBody>
      </p:sp>
      <p:pic>
        <p:nvPicPr>
          <p:cNvPr id="13320" name="Picture 9" descr="C:\MyDoc2\scratch\eos\figure1\m_star.bmp"/>
          <p:cNvPicPr>
            <a:picLocks noChangeAspect="1" noChangeArrowheads="1"/>
          </p:cNvPicPr>
          <p:nvPr/>
        </p:nvPicPr>
        <p:blipFill>
          <a:blip r:embed="rId5" cstate="print"/>
          <a:srcRect l="23438" t="17569" r="39551" b="39531"/>
          <a:stretch>
            <a:fillRect/>
          </a:stretch>
        </p:blipFill>
        <p:spPr bwMode="auto">
          <a:xfrm>
            <a:off x="6065838" y="1281113"/>
            <a:ext cx="2216150" cy="1714500"/>
          </a:xfrm>
          <a:prstGeom prst="rect">
            <a:avLst/>
          </a:prstGeom>
          <a:noFill/>
          <a:ln w="9525">
            <a:noFill/>
            <a:miter lim="800000"/>
            <a:headEnd/>
            <a:tailEnd/>
          </a:ln>
        </p:spPr>
      </p:pic>
      <p:graphicFrame>
        <p:nvGraphicFramePr>
          <p:cNvPr id="13314" name="Object 1024"/>
          <p:cNvGraphicFramePr>
            <a:graphicFrameLocks noChangeAspect="1"/>
          </p:cNvGraphicFramePr>
          <p:nvPr/>
        </p:nvGraphicFramePr>
        <p:xfrm>
          <a:off x="8091488" y="2325688"/>
          <a:ext cx="603250" cy="490537"/>
        </p:xfrm>
        <a:graphic>
          <a:graphicData uri="http://schemas.openxmlformats.org/presentationml/2006/ole">
            <p:oleObj spid="_x0000_s984066" name="Equation" r:id="rId6" imgW="406080" imgH="330120" progId="Equation.3">
              <p:embed/>
            </p:oleObj>
          </a:graphicData>
        </a:graphic>
      </p:graphicFrame>
      <p:graphicFrame>
        <p:nvGraphicFramePr>
          <p:cNvPr id="13315" name="Object 1025"/>
          <p:cNvGraphicFramePr>
            <a:graphicFrameLocks noChangeAspect="1"/>
          </p:cNvGraphicFramePr>
          <p:nvPr/>
        </p:nvGraphicFramePr>
        <p:xfrm>
          <a:off x="5564188" y="1549400"/>
          <a:ext cx="660400" cy="490538"/>
        </p:xfrm>
        <a:graphic>
          <a:graphicData uri="http://schemas.openxmlformats.org/presentationml/2006/ole">
            <p:oleObj spid="_x0000_s984067" name="Equation" r:id="rId7" imgW="444240" imgH="330120" progId="Equation.3">
              <p:embed/>
            </p:oleObj>
          </a:graphicData>
        </a:graphic>
      </p:graphicFrame>
      <p:sp>
        <p:nvSpPr>
          <p:cNvPr id="13321" name="Text Box 14">
            <a:hlinkClick r:id="" action="ppaction://hlinkshowjump?jump=firstslide"/>
          </p:cNvPr>
          <p:cNvSpPr txBox="1">
            <a:spLocks noChangeArrowheads="1"/>
          </p:cNvSpPr>
          <p:nvPr/>
        </p:nvSpPr>
        <p:spPr bwMode="auto">
          <a:xfrm>
            <a:off x="7797800" y="6400800"/>
            <a:ext cx="430213"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sp>
        <p:nvSpPr>
          <p:cNvPr id="13322" name="Text Box 15"/>
          <p:cNvSpPr txBox="1">
            <a:spLocks noChangeArrowheads="1"/>
          </p:cNvSpPr>
          <p:nvPr/>
        </p:nvSpPr>
        <p:spPr bwMode="auto">
          <a:xfrm>
            <a:off x="8272463" y="6400800"/>
            <a:ext cx="449262" cy="457200"/>
          </a:xfrm>
          <a:prstGeom prst="rect">
            <a:avLst/>
          </a:prstGeom>
          <a:noFill/>
          <a:ln w="9525">
            <a:noFill/>
            <a:miter lim="800000"/>
            <a:headEnd/>
            <a:tailEnd/>
          </a:ln>
        </p:spPr>
        <p:txBody>
          <a:bodyPr>
            <a:spAutoFit/>
          </a:bodyPr>
          <a:lstStyle/>
          <a:p>
            <a:pPr>
              <a:spcBef>
                <a:spcPct val="50000"/>
              </a:spcBef>
              <a:buFontTx/>
              <a:buNone/>
            </a:pPr>
            <a:r>
              <a:rPr lang="en-US" sz="2400" dirty="0">
                <a:hlinkClick r:id="rId8" action="ppaction://hlinksldjump"/>
              </a:rPr>
              <a:t>R</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eaLnBrk="1" hangingPunct="1">
              <a:defRPr/>
            </a:pPr>
            <a:r>
              <a:rPr lang="en-US" smtClean="0"/>
              <a:t>Theoretical problem: constraining </a:t>
            </a:r>
            <a:r>
              <a:rPr lang="en-US" smtClean="0">
                <a:sym typeface="Symbol" pitchFamily="18" charset="2"/>
              </a:rPr>
              <a:t></a:t>
            </a:r>
            <a:r>
              <a:rPr lang="en-US" baseline="-25000" smtClean="0">
                <a:sym typeface="Symbol" pitchFamily="18" charset="2"/>
              </a:rPr>
              <a:t>NN</a:t>
            </a:r>
            <a:endParaRPr lang="en-US" smtClean="0"/>
          </a:p>
        </p:txBody>
      </p:sp>
      <p:sp>
        <p:nvSpPr>
          <p:cNvPr id="647171" name="Rectangle 3"/>
          <p:cNvSpPr>
            <a:spLocks noGrp="1" noChangeArrowheads="1"/>
          </p:cNvSpPr>
          <p:nvPr>
            <p:ph type="body" sz="half" idx="1"/>
          </p:nvPr>
        </p:nvSpPr>
        <p:spPr>
          <a:xfrm>
            <a:off x="831850" y="1304925"/>
            <a:ext cx="7440613" cy="2019300"/>
          </a:xfrm>
        </p:spPr>
        <p:txBody>
          <a:bodyPr/>
          <a:lstStyle/>
          <a:p>
            <a:pPr eaLnBrk="1" hangingPunct="1">
              <a:defRPr/>
            </a:pPr>
            <a:r>
              <a:rPr lang="en-US" sz="1800" smtClean="0"/>
              <a:t>The in-medium cross sections also increase pressure and thus can introduce ambiguities. </a:t>
            </a:r>
          </a:p>
          <a:p>
            <a:pPr eaLnBrk="1" hangingPunct="1">
              <a:defRPr/>
            </a:pPr>
            <a:r>
              <a:rPr lang="en-US" sz="1800" smtClean="0"/>
              <a:t>The main effect of cross section is to increase the viscosity of nuclear matter – cross sections that yield the same viscosity, predict the same effects. Selected form:</a:t>
            </a:r>
          </a:p>
          <a:p>
            <a:pPr eaLnBrk="1" hangingPunct="1">
              <a:buFontTx/>
              <a:buNone/>
              <a:defRPr/>
            </a:pPr>
            <a:endParaRPr lang="en-US" sz="1800" smtClean="0"/>
          </a:p>
        </p:txBody>
      </p:sp>
      <p:graphicFrame>
        <p:nvGraphicFramePr>
          <p:cNvPr id="14338" name="Object 0"/>
          <p:cNvGraphicFramePr>
            <a:graphicFrameLocks noChangeAspect="1"/>
          </p:cNvGraphicFramePr>
          <p:nvPr/>
        </p:nvGraphicFramePr>
        <p:xfrm>
          <a:off x="1685925" y="2751138"/>
          <a:ext cx="5715000" cy="514350"/>
        </p:xfrm>
        <a:graphic>
          <a:graphicData uri="http://schemas.openxmlformats.org/presentationml/2006/ole">
            <p:oleObj spid="_x0000_s985090" name="Equation" r:id="rId4" imgW="3809880" imgH="342720" progId="Equation.3">
              <p:embed/>
            </p:oleObj>
          </a:graphicData>
        </a:graphic>
      </p:graphicFrame>
      <p:grpSp>
        <p:nvGrpSpPr>
          <p:cNvPr id="2" name="Group 11"/>
          <p:cNvGrpSpPr>
            <a:grpSpLocks/>
          </p:cNvGrpSpPr>
          <p:nvPr/>
        </p:nvGrpSpPr>
        <p:grpSpPr bwMode="auto">
          <a:xfrm>
            <a:off x="239713" y="3459163"/>
            <a:ext cx="8555037" cy="3001962"/>
            <a:chOff x="151" y="2291"/>
            <a:chExt cx="5389" cy="1891"/>
          </a:xfrm>
        </p:grpSpPr>
        <p:pic>
          <p:nvPicPr>
            <p:cNvPr id="14350" name="Picture 7"/>
            <p:cNvPicPr>
              <a:picLocks noChangeAspect="1" noChangeArrowheads="1"/>
            </p:cNvPicPr>
            <p:nvPr/>
          </p:nvPicPr>
          <p:blipFill>
            <a:blip r:embed="rId5" cstate="print"/>
            <a:srcRect/>
            <a:stretch>
              <a:fillRect/>
            </a:stretch>
          </p:blipFill>
          <p:spPr bwMode="auto">
            <a:xfrm>
              <a:off x="338" y="2291"/>
              <a:ext cx="5202" cy="1878"/>
            </a:xfrm>
            <a:prstGeom prst="rect">
              <a:avLst/>
            </a:prstGeom>
            <a:noFill/>
            <a:ln w="9525">
              <a:noFill/>
              <a:miter lim="800000"/>
              <a:headEnd/>
              <a:tailEnd/>
            </a:ln>
          </p:spPr>
        </p:pic>
        <p:sp>
          <p:nvSpPr>
            <p:cNvPr id="14351" name="Rectangle 8">
              <a:hlinkClick r:id="rId6" action="ppaction://hlinksldjump"/>
            </p:cNvPr>
            <p:cNvSpPr>
              <a:spLocks noChangeArrowheads="1"/>
            </p:cNvSpPr>
            <p:nvPr/>
          </p:nvSpPr>
          <p:spPr bwMode="auto">
            <a:xfrm>
              <a:off x="4925" y="2354"/>
              <a:ext cx="401" cy="351"/>
            </a:xfrm>
            <a:prstGeom prst="rect">
              <a:avLst/>
            </a:prstGeom>
            <a:solidFill>
              <a:schemeClr val="bg1"/>
            </a:solidFill>
            <a:ln w="9525">
              <a:noFill/>
              <a:miter lim="800000"/>
              <a:headEnd/>
              <a:tailEnd/>
            </a:ln>
          </p:spPr>
          <p:txBody>
            <a:bodyPr wrap="none" anchor="ctr"/>
            <a:lstStyle/>
            <a:p>
              <a:pPr>
                <a:buNone/>
              </a:pPr>
              <a:r>
                <a:rPr lang="en-US" dirty="0" smtClean="0">
                  <a:hlinkClick r:id="rId7" action="ppaction://hlinksldjump"/>
                </a:rPr>
                <a:t>R</a:t>
              </a:r>
              <a:endParaRPr lang="en-US" dirty="0"/>
            </a:p>
          </p:txBody>
        </p:sp>
        <p:sp>
          <p:nvSpPr>
            <p:cNvPr id="14352" name="Rectangle 9"/>
            <p:cNvSpPr>
              <a:spLocks noChangeArrowheads="1"/>
            </p:cNvSpPr>
            <p:nvPr/>
          </p:nvSpPr>
          <p:spPr bwMode="auto">
            <a:xfrm>
              <a:off x="2538" y="4107"/>
              <a:ext cx="2771" cy="75"/>
            </a:xfrm>
            <a:prstGeom prst="rect">
              <a:avLst/>
            </a:prstGeom>
            <a:solidFill>
              <a:schemeClr val="bg1"/>
            </a:solidFill>
            <a:ln w="9525">
              <a:noFill/>
              <a:miter lim="800000"/>
              <a:headEnd/>
              <a:tailEnd/>
            </a:ln>
          </p:spPr>
          <p:txBody>
            <a:bodyPr wrap="none" anchor="ctr"/>
            <a:lstStyle/>
            <a:p>
              <a:endParaRPr lang="en-US"/>
            </a:p>
          </p:txBody>
        </p:sp>
        <p:sp>
          <p:nvSpPr>
            <p:cNvPr id="14353" name="Rectangle 10"/>
            <p:cNvSpPr>
              <a:spLocks noChangeArrowheads="1"/>
            </p:cNvSpPr>
            <p:nvPr/>
          </p:nvSpPr>
          <p:spPr bwMode="auto">
            <a:xfrm>
              <a:off x="151" y="4115"/>
              <a:ext cx="1802" cy="67"/>
            </a:xfrm>
            <a:prstGeom prst="rect">
              <a:avLst/>
            </a:prstGeom>
            <a:solidFill>
              <a:schemeClr val="bg1"/>
            </a:solidFill>
            <a:ln w="9525">
              <a:noFill/>
              <a:miter lim="800000"/>
              <a:headEnd/>
              <a:tailEnd/>
            </a:ln>
          </p:spPr>
          <p:txBody>
            <a:bodyPr wrap="none" anchor="ctr"/>
            <a:lstStyle/>
            <a:p>
              <a:endParaRPr lang="en-US"/>
            </a:p>
          </p:txBody>
        </p:sp>
      </p:grpSp>
      <p:sp>
        <p:nvSpPr>
          <p:cNvPr id="14346" name="Rectangle 13"/>
          <p:cNvSpPr>
            <a:spLocks noChangeArrowheads="1"/>
          </p:cNvSpPr>
          <p:nvPr/>
        </p:nvSpPr>
        <p:spPr bwMode="auto">
          <a:xfrm>
            <a:off x="5208588" y="4738688"/>
            <a:ext cx="3670300" cy="1603375"/>
          </a:xfrm>
          <a:prstGeom prst="rect">
            <a:avLst/>
          </a:prstGeom>
          <a:solidFill>
            <a:schemeClr val="bg1"/>
          </a:solidFill>
          <a:ln w="9525">
            <a:noFill/>
            <a:miter lim="800000"/>
            <a:headEnd/>
            <a:tailEnd/>
          </a:ln>
        </p:spPr>
        <p:txBody>
          <a:bodyPr wrap="none" anchor="ctr"/>
          <a:lstStyle/>
          <a:p>
            <a:pPr algn="ctr"/>
            <a:endParaRPr lang="en-US"/>
          </a:p>
        </p:txBody>
      </p:sp>
      <p:pic>
        <p:nvPicPr>
          <p:cNvPr id="14347" name="Picture 14"/>
          <p:cNvPicPr>
            <a:picLocks noChangeAspect="1" noChangeArrowheads="1"/>
          </p:cNvPicPr>
          <p:nvPr/>
        </p:nvPicPr>
        <p:blipFill>
          <a:blip r:embed="rId8" cstate="print"/>
          <a:srcRect/>
          <a:stretch>
            <a:fillRect/>
          </a:stretch>
        </p:blipFill>
        <p:spPr bwMode="auto">
          <a:xfrm>
            <a:off x="5111750" y="5049838"/>
            <a:ext cx="3505200" cy="1466850"/>
          </a:xfrm>
          <a:prstGeom prst="rect">
            <a:avLst/>
          </a:prstGeom>
          <a:noFill/>
          <a:ln w="9525">
            <a:noFill/>
            <a:miter lim="800000"/>
            <a:headEnd/>
            <a:tailEnd/>
          </a:ln>
        </p:spPr>
      </p:pic>
      <p:sp>
        <p:nvSpPr>
          <p:cNvPr id="14348" name="Text Box 16"/>
          <p:cNvSpPr txBox="1">
            <a:spLocks noChangeArrowheads="1"/>
          </p:cNvSpPr>
          <p:nvPr/>
        </p:nvSpPr>
        <p:spPr bwMode="auto">
          <a:xfrm>
            <a:off x="5154613" y="4683125"/>
            <a:ext cx="990600" cy="396875"/>
          </a:xfrm>
          <a:prstGeom prst="rect">
            <a:avLst/>
          </a:prstGeom>
          <a:noFill/>
          <a:ln w="9525">
            <a:noFill/>
            <a:miter lim="800000"/>
            <a:headEnd/>
            <a:tailEnd/>
          </a:ln>
        </p:spPr>
        <p:txBody>
          <a:bodyPr wrap="none">
            <a:spAutoFit/>
          </a:bodyPr>
          <a:lstStyle/>
          <a:p>
            <a:pPr>
              <a:buFontTx/>
              <a:buNone/>
            </a:pPr>
            <a:r>
              <a:rPr lang="en-US" sz="2000">
                <a:solidFill>
                  <a:srgbClr val="800080"/>
                </a:solidFill>
                <a:latin typeface="Century Schoolbook" pitchFamily="18" charset="0"/>
              </a:rPr>
              <a:t>Initial:</a:t>
            </a:r>
          </a:p>
        </p:txBody>
      </p:sp>
      <p:graphicFrame>
        <p:nvGraphicFramePr>
          <p:cNvPr id="14339" name="Object 1"/>
          <p:cNvGraphicFramePr>
            <a:graphicFrameLocks noChangeAspect="1"/>
          </p:cNvGraphicFramePr>
          <p:nvPr/>
        </p:nvGraphicFramePr>
        <p:xfrm>
          <a:off x="6192838" y="4748213"/>
          <a:ext cx="1011237" cy="258762"/>
        </p:xfrm>
        <a:graphic>
          <a:graphicData uri="http://schemas.openxmlformats.org/presentationml/2006/ole">
            <p:oleObj spid="_x0000_s985091" name="CorelDRAW" r:id="rId9" imgW="1179720" imgH="302040" progId="CorelDRAW.Graphic.11">
              <p:embed/>
            </p:oleObj>
          </a:graphicData>
        </a:graphic>
      </p:graphicFrame>
      <p:graphicFrame>
        <p:nvGraphicFramePr>
          <p:cNvPr id="14340" name="Object 2"/>
          <p:cNvGraphicFramePr>
            <a:graphicFrameLocks noChangeAspect="1"/>
          </p:cNvGraphicFramePr>
          <p:nvPr/>
        </p:nvGraphicFramePr>
        <p:xfrm>
          <a:off x="7231063" y="4878388"/>
          <a:ext cx="658812" cy="577850"/>
        </p:xfrm>
        <a:graphic>
          <a:graphicData uri="http://schemas.openxmlformats.org/presentationml/2006/ole">
            <p:oleObj spid="_x0000_s985092" name="CorelDRAW" r:id="rId10" imgW="1275480" imgH="1121760" progId="CorelDRAW.Graphic.11">
              <p:embed/>
            </p:oleObj>
          </a:graphicData>
        </a:graphic>
      </p:graphicFrame>
      <p:graphicFrame>
        <p:nvGraphicFramePr>
          <p:cNvPr id="14341" name="Object 3"/>
          <p:cNvGraphicFramePr>
            <a:graphicFrameLocks noChangeAspect="1"/>
          </p:cNvGraphicFramePr>
          <p:nvPr/>
        </p:nvGraphicFramePr>
        <p:xfrm>
          <a:off x="7950200" y="5229225"/>
          <a:ext cx="812800" cy="566738"/>
        </p:xfrm>
        <a:graphic>
          <a:graphicData uri="http://schemas.openxmlformats.org/presentationml/2006/ole">
            <p:oleObj spid="_x0000_s985093" name="CorelDRAW" r:id="rId11" imgW="1588680" imgH="1110240" progId="CorelDRAW.Graphic.11">
              <p:embed/>
            </p:oleObj>
          </a:graphicData>
        </a:graphic>
      </p:graphicFrame>
      <p:graphicFrame>
        <p:nvGraphicFramePr>
          <p:cNvPr id="14342" name="Object 4"/>
          <p:cNvGraphicFramePr>
            <a:graphicFrameLocks noChangeAspect="1"/>
          </p:cNvGraphicFramePr>
          <p:nvPr/>
        </p:nvGraphicFramePr>
        <p:xfrm>
          <a:off x="8056563" y="5986463"/>
          <a:ext cx="566737" cy="808037"/>
        </p:xfrm>
        <a:graphic>
          <a:graphicData uri="http://schemas.openxmlformats.org/presentationml/2006/ole">
            <p:oleObj spid="_x0000_s985094" name="CorelDRAW" r:id="rId12" imgW="1110240" imgH="1588680" progId="CorelDRAW.Graphic.11">
              <p:embed/>
            </p:oleObj>
          </a:graphicData>
        </a:graphic>
      </p:graphicFrame>
      <p:sp>
        <p:nvSpPr>
          <p:cNvPr id="14349" name="Text Box 20">
            <a:hlinkClick r:id="" action="ppaction://hlinkshowjump?jump=firstslide"/>
          </p:cNvPr>
          <p:cNvSpPr txBox="1">
            <a:spLocks noChangeArrowheads="1"/>
          </p:cNvSpPr>
          <p:nvPr/>
        </p:nvSpPr>
        <p:spPr bwMode="auto">
          <a:xfrm>
            <a:off x="8451850" y="4424363"/>
            <a:ext cx="692150" cy="461665"/>
          </a:xfrm>
          <a:prstGeom prst="rect">
            <a:avLst/>
          </a:prstGeom>
          <a:noFill/>
          <a:ln w="9525">
            <a:noFill/>
            <a:miter lim="800000"/>
            <a:headEnd/>
            <a:tailEnd/>
          </a:ln>
        </p:spPr>
        <p:txBody>
          <a:bodyPr>
            <a:spAutoFit/>
          </a:bodyPr>
          <a:lstStyle/>
          <a:p>
            <a:pPr>
              <a:spcBef>
                <a:spcPct val="50000"/>
              </a:spcBef>
              <a:buFontTx/>
              <a:buNone/>
            </a:pPr>
            <a:r>
              <a:rPr lang="en-US" sz="2400" dirty="0" smtClean="0">
                <a:solidFill>
                  <a:srgbClr val="FF0000"/>
                </a:solidFill>
              </a:rPr>
              <a:t>O</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050"/>
          <p:cNvSpPr>
            <a:spLocks noGrp="1" noChangeArrowheads="1"/>
          </p:cNvSpPr>
          <p:nvPr>
            <p:ph type="title"/>
          </p:nvPr>
        </p:nvSpPr>
        <p:spPr>
          <a:xfrm>
            <a:off x="623888" y="188913"/>
            <a:ext cx="7845425" cy="1012825"/>
          </a:xfrm>
        </p:spPr>
        <p:txBody>
          <a:bodyPr/>
          <a:lstStyle/>
          <a:p>
            <a:pPr eaLnBrk="1" hangingPunct="1">
              <a:defRPr/>
            </a:pPr>
            <a:r>
              <a:rPr lang="en-US" dirty="0" smtClean="0"/>
              <a:t>Determining the EOS from binding energies</a:t>
            </a:r>
          </a:p>
        </p:txBody>
      </p:sp>
      <p:sp>
        <p:nvSpPr>
          <p:cNvPr id="627715" name="Rectangle 2051"/>
          <p:cNvSpPr>
            <a:spLocks noGrp="1" noChangeArrowheads="1"/>
          </p:cNvSpPr>
          <p:nvPr>
            <p:ph type="body" sz="half" idx="1"/>
          </p:nvPr>
        </p:nvSpPr>
        <p:spPr>
          <a:xfrm>
            <a:off x="771525" y="1690688"/>
            <a:ext cx="7627938" cy="4672012"/>
          </a:xfrm>
        </p:spPr>
        <p:txBody>
          <a:bodyPr/>
          <a:lstStyle/>
          <a:p>
            <a:pPr eaLnBrk="1" hangingPunct="1">
              <a:lnSpc>
                <a:spcPct val="90000"/>
              </a:lnSpc>
              <a:defRPr/>
            </a:pPr>
            <a:r>
              <a:rPr lang="en-US" sz="1800" dirty="0" smtClean="0"/>
              <a:t>Mass compilations exist and fitting is straightforward, but there are problems.</a:t>
            </a:r>
          </a:p>
          <a:p>
            <a:pPr lvl="1" eaLnBrk="1" hangingPunct="1">
              <a:lnSpc>
                <a:spcPct val="90000"/>
              </a:lnSpc>
              <a:defRPr/>
            </a:pPr>
            <a:r>
              <a:rPr lang="en-US" sz="1800" dirty="0" smtClean="0">
                <a:sym typeface="Symbol" pitchFamily="18" charset="2"/>
              </a:rPr>
              <a:t>The Coulomb, volume symmetry and surface symmetry energy terms are strongly correlated. </a:t>
            </a:r>
          </a:p>
          <a:p>
            <a:pPr lvl="1">
              <a:lnSpc>
                <a:spcPct val="90000"/>
              </a:lnSpc>
              <a:defRPr/>
            </a:pPr>
            <a:r>
              <a:rPr lang="en-US" sz="1800" dirty="0" smtClean="0"/>
              <a:t>Shell and deformation effects are large. </a:t>
            </a:r>
          </a:p>
          <a:p>
            <a:pPr lvl="1" eaLnBrk="1" hangingPunct="1">
              <a:lnSpc>
                <a:spcPct val="90000"/>
              </a:lnSpc>
              <a:defRPr/>
            </a:pPr>
            <a:r>
              <a:rPr lang="en-US" sz="1800" dirty="0" smtClean="0"/>
              <a:t>The binding energy formula is not unique. More than one expressions exist that can give roughly equivalent fits, but lead to different conclusions about the surface symmetry energy. For example, authors have taken the following expressions for the symmetry energy:</a:t>
            </a:r>
          </a:p>
          <a:p>
            <a:pPr>
              <a:lnSpc>
                <a:spcPct val="90000"/>
              </a:lnSpc>
              <a:defRPr/>
            </a:pPr>
            <a:endParaRPr lang="en-US" sz="1800" dirty="0" smtClean="0"/>
          </a:p>
          <a:p>
            <a:pPr>
              <a:lnSpc>
                <a:spcPct val="90000"/>
              </a:lnSpc>
              <a:defRPr/>
            </a:pPr>
            <a:endParaRPr lang="en-US" sz="1800" dirty="0" smtClean="0"/>
          </a:p>
          <a:p>
            <a:pPr lvl="1" eaLnBrk="1" hangingPunct="1">
              <a:lnSpc>
                <a:spcPct val="90000"/>
              </a:lnSpc>
              <a:defRPr/>
            </a:pPr>
            <a:endParaRPr lang="en-US" sz="1800" dirty="0" smtClean="0"/>
          </a:p>
          <a:p>
            <a:pPr lvl="1">
              <a:lnSpc>
                <a:spcPct val="90000"/>
              </a:lnSpc>
              <a:defRPr/>
            </a:pPr>
            <a:r>
              <a:rPr lang="en-US" sz="1800" dirty="0" smtClean="0">
                <a:sym typeface="Symbol" pitchFamily="18" charset="2"/>
              </a:rPr>
              <a:t>The third expression  may be the most reasonable. See Danielewicz, </a:t>
            </a:r>
            <a:r>
              <a:rPr lang="en-US" sz="1800" dirty="0" err="1" smtClean="0">
                <a:sym typeface="Symbol" pitchFamily="18" charset="2"/>
              </a:rPr>
              <a:t>Nucl</a:t>
            </a:r>
            <a:r>
              <a:rPr lang="en-US" sz="1800" dirty="0" smtClean="0">
                <a:sym typeface="Symbol" pitchFamily="18" charset="2"/>
              </a:rPr>
              <a:t>. Phys. A 727 (2003) 233</a:t>
            </a:r>
          </a:p>
          <a:p>
            <a:pPr eaLnBrk="1" hangingPunct="1">
              <a:lnSpc>
                <a:spcPct val="90000"/>
              </a:lnSpc>
              <a:defRPr/>
            </a:pPr>
            <a:r>
              <a:rPr lang="en-US" sz="1800" dirty="0" smtClean="0">
                <a:sym typeface="Symbol" pitchFamily="18" charset="2"/>
              </a:rPr>
              <a:t>The best fits may not even give the most reasonable parameters:</a:t>
            </a:r>
          </a:p>
          <a:p>
            <a:pPr lvl="1">
              <a:lnSpc>
                <a:spcPct val="90000"/>
              </a:lnSpc>
              <a:defRPr/>
            </a:pPr>
            <a:r>
              <a:rPr lang="en-US" sz="1800" dirty="0" smtClean="0">
                <a:sym typeface="Symbol" pitchFamily="18" charset="2"/>
              </a:rPr>
              <a:t>Care is needed.</a:t>
            </a:r>
          </a:p>
        </p:txBody>
      </p:sp>
      <p:graphicFrame>
        <p:nvGraphicFramePr>
          <p:cNvPr id="5123" name="Object 3073"/>
          <p:cNvGraphicFramePr>
            <a:graphicFrameLocks noChangeAspect="1"/>
          </p:cNvGraphicFramePr>
          <p:nvPr/>
        </p:nvGraphicFramePr>
        <p:xfrm>
          <a:off x="1244600" y="4166820"/>
          <a:ext cx="6565900" cy="895350"/>
        </p:xfrm>
        <a:graphic>
          <a:graphicData uri="http://schemas.openxmlformats.org/presentationml/2006/ole">
            <p:oleObj spid="_x0000_s688131" name="Equation" r:id="rId4" imgW="5219640" imgH="711000" progId="Equation.DSMT4">
              <p:embed/>
            </p:oleObj>
          </a:graphicData>
        </a:graphic>
      </p:graphicFrame>
      <p:sp>
        <p:nvSpPr>
          <p:cNvPr id="5126" name="Text Box 2058">
            <a:hlinkClick r:id="" action="ppaction://hlinkshowjump?jump=firstslide"/>
          </p:cNvPr>
          <p:cNvSpPr txBox="1">
            <a:spLocks noChangeArrowheads="1"/>
          </p:cNvSpPr>
          <p:nvPr/>
        </p:nvSpPr>
        <p:spPr bwMode="auto">
          <a:xfrm>
            <a:off x="8420100" y="6353175"/>
            <a:ext cx="692150"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sp>
        <p:nvSpPr>
          <p:cNvPr id="5127" name="Text Box 2060"/>
          <p:cNvSpPr txBox="1">
            <a:spLocks noChangeArrowheads="1"/>
          </p:cNvSpPr>
          <p:nvPr/>
        </p:nvSpPr>
        <p:spPr bwMode="auto">
          <a:xfrm>
            <a:off x="2493963" y="4332288"/>
            <a:ext cx="523875" cy="366712"/>
          </a:xfrm>
          <a:prstGeom prst="rect">
            <a:avLst/>
          </a:prstGeom>
          <a:solidFill>
            <a:schemeClr val="tx2"/>
          </a:solidFill>
          <a:ln w="9525">
            <a:noFill/>
            <a:miter lim="800000"/>
            <a:headEnd/>
            <a:tailEnd/>
          </a:ln>
        </p:spPr>
        <p:txBody>
          <a:bodyPr>
            <a:spAutoFit/>
          </a:bodyPr>
          <a:lstStyle/>
          <a:p>
            <a:pPr>
              <a:spcBef>
                <a:spcPct val="50000"/>
              </a:spcBef>
              <a:buFontTx/>
              <a:buNone/>
            </a:pPr>
            <a:r>
              <a:rPr lang="en-US" dirty="0">
                <a:solidFill>
                  <a:schemeClr val="bg1"/>
                </a:solidFill>
              </a:rPr>
              <a:t>OR</a:t>
            </a:r>
          </a:p>
        </p:txBody>
      </p:sp>
      <p:sp>
        <p:nvSpPr>
          <p:cNvPr id="5128" name="Text Box 2061"/>
          <p:cNvSpPr txBox="1">
            <a:spLocks noChangeArrowheads="1"/>
          </p:cNvSpPr>
          <p:nvPr/>
        </p:nvSpPr>
        <p:spPr bwMode="auto">
          <a:xfrm>
            <a:off x="5446713" y="4330700"/>
            <a:ext cx="523875" cy="366713"/>
          </a:xfrm>
          <a:prstGeom prst="rect">
            <a:avLst/>
          </a:prstGeom>
          <a:solidFill>
            <a:schemeClr val="tx2"/>
          </a:solidFill>
          <a:ln w="9525">
            <a:noFill/>
            <a:miter lim="800000"/>
            <a:headEnd/>
            <a:tailEnd/>
          </a:ln>
        </p:spPr>
        <p:txBody>
          <a:bodyPr>
            <a:spAutoFit/>
          </a:bodyPr>
          <a:lstStyle/>
          <a:p>
            <a:pPr>
              <a:spcBef>
                <a:spcPct val="50000"/>
              </a:spcBef>
              <a:buFontTx/>
              <a:buNone/>
            </a:pPr>
            <a:r>
              <a:rPr lang="en-US" dirty="0">
                <a:solidFill>
                  <a:schemeClr val="bg1"/>
                </a:solidFill>
              </a:rPr>
              <a:t>OR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8736" name="Object 2048"/>
          <p:cNvGraphicFramePr>
            <a:graphicFrameLocks noChangeAspect="1"/>
          </p:cNvGraphicFramePr>
          <p:nvPr/>
        </p:nvGraphicFramePr>
        <p:xfrm>
          <a:off x="890147" y="763373"/>
          <a:ext cx="7970837" cy="5411788"/>
        </p:xfrm>
        <a:graphic>
          <a:graphicData uri="http://schemas.openxmlformats.org/presentationml/2006/ole">
            <p:oleObj spid="_x0000_s628736" name="Document" r:id="rId4" imgW="6083702" imgH="4141249" progId="Word.Document.8">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350"/>
            <a:ext cx="7772400" cy="619125"/>
          </a:xfrm>
        </p:spPr>
        <p:txBody>
          <a:bodyPr/>
          <a:lstStyle/>
          <a:p>
            <a:r>
              <a:rPr lang="en-US" dirty="0" smtClean="0"/>
              <a:t>Minimizing uncertainties using analog states</a:t>
            </a:r>
            <a:endParaRPr lang="en-US" dirty="0"/>
          </a:p>
        </p:txBody>
      </p:sp>
      <p:sp>
        <p:nvSpPr>
          <p:cNvPr id="3" name="Content Placeholder 2"/>
          <p:cNvSpPr>
            <a:spLocks noGrp="1"/>
          </p:cNvSpPr>
          <p:nvPr>
            <p:ph idx="1"/>
          </p:nvPr>
        </p:nvSpPr>
        <p:spPr>
          <a:xfrm>
            <a:off x="339724" y="906141"/>
            <a:ext cx="4232275" cy="5808168"/>
          </a:xfrm>
        </p:spPr>
        <p:txBody>
          <a:bodyPr/>
          <a:lstStyle/>
          <a:p>
            <a:r>
              <a:rPr lang="en-US" dirty="0" smtClean="0"/>
              <a:t>Coulomb energy shifts can be removed by comparing states with different T in the same nucleus (</a:t>
            </a:r>
            <a:r>
              <a:rPr lang="en-US" dirty="0" err="1" smtClean="0"/>
              <a:t>T</a:t>
            </a:r>
            <a:r>
              <a:rPr lang="en-US" baseline="-25000" dirty="0" err="1" smtClean="0"/>
              <a:t>z</a:t>
            </a:r>
            <a:r>
              <a:rPr lang="en-US" dirty="0" smtClean="0"/>
              <a:t>=(N-Z)/2)</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Can be inverted to obtain </a:t>
            </a:r>
            <a:r>
              <a:rPr lang="en-US" dirty="0" err="1" smtClean="0"/>
              <a:t>a</a:t>
            </a:r>
            <a:r>
              <a:rPr lang="en-US" baseline="-25000" dirty="0" err="1" smtClean="0"/>
              <a:t>sym,A</a:t>
            </a:r>
            <a:endParaRPr lang="en-US" baseline="-25000" dirty="0" smtClean="0"/>
          </a:p>
          <a:p>
            <a:endParaRPr lang="en-US" baseline="-25000" dirty="0" smtClean="0"/>
          </a:p>
          <a:p>
            <a:endParaRPr lang="en-US" baseline="-25000" dirty="0" smtClean="0"/>
          </a:p>
          <a:p>
            <a:endParaRPr lang="en-US" baseline="-25000" dirty="0" smtClean="0"/>
          </a:p>
          <a:p>
            <a:endParaRPr lang="en-US" baseline="-25000" dirty="0" smtClean="0"/>
          </a:p>
          <a:p>
            <a:r>
              <a:rPr lang="en-US" dirty="0" err="1" smtClean="0"/>
              <a:t>Hartree-Fock</a:t>
            </a:r>
            <a:r>
              <a:rPr lang="en-US" dirty="0" smtClean="0"/>
              <a:t> calculations can be used to relate </a:t>
            </a:r>
            <a:r>
              <a:rPr lang="en-US" dirty="0" err="1" smtClean="0"/>
              <a:t>a</a:t>
            </a:r>
            <a:r>
              <a:rPr lang="en-US" baseline="-25000" dirty="0" err="1" smtClean="0"/>
              <a:t>sym,S</a:t>
            </a:r>
            <a:r>
              <a:rPr lang="en-US" dirty="0" smtClean="0"/>
              <a:t> to the density dependence of the symmetry energy at </a:t>
            </a:r>
            <a:r>
              <a:rPr lang="en-US" dirty="0" err="1" smtClean="0"/>
              <a:t>subsaturation</a:t>
            </a:r>
            <a:r>
              <a:rPr lang="en-US" dirty="0" smtClean="0"/>
              <a:t> (~</a:t>
            </a:r>
            <a:r>
              <a:rPr lang="en-US" dirty="0" smtClean="0">
                <a:sym typeface="Symbol"/>
              </a:rPr>
              <a:t>/2) </a:t>
            </a:r>
            <a:r>
              <a:rPr lang="en-US" dirty="0" smtClean="0"/>
              <a:t>density.</a:t>
            </a:r>
          </a:p>
          <a:p>
            <a:pPr lvl="1"/>
            <a:r>
              <a:rPr lang="en-US" dirty="0" smtClean="0"/>
              <a:t>The resulting constraints will be shown later</a:t>
            </a:r>
          </a:p>
          <a:p>
            <a:pPr>
              <a:buNone/>
            </a:pPr>
            <a:endParaRPr lang="en-US" dirty="0" smtClean="0"/>
          </a:p>
          <a:p>
            <a:pPr lvl="1">
              <a:buNone/>
            </a:pPr>
            <a:endParaRPr lang="en-US" dirty="0" smtClean="0"/>
          </a:p>
        </p:txBody>
      </p:sp>
      <p:pic>
        <p:nvPicPr>
          <p:cNvPr id="935938" name="Picture 2"/>
          <p:cNvPicPr>
            <a:picLocks noChangeAspect="1" noChangeArrowheads="1"/>
          </p:cNvPicPr>
          <p:nvPr/>
        </p:nvPicPr>
        <p:blipFill>
          <a:blip r:embed="rId4"/>
          <a:srcRect/>
          <a:stretch>
            <a:fillRect/>
          </a:stretch>
        </p:blipFill>
        <p:spPr bwMode="auto">
          <a:xfrm>
            <a:off x="4669155" y="1066800"/>
            <a:ext cx="4474845" cy="2762250"/>
          </a:xfrm>
          <a:prstGeom prst="rect">
            <a:avLst/>
          </a:prstGeom>
          <a:noFill/>
          <a:ln w="9525">
            <a:noFill/>
            <a:miter lim="800000"/>
            <a:headEnd/>
            <a:tailEnd/>
          </a:ln>
          <a:effectLst/>
        </p:spPr>
      </p:pic>
      <p:graphicFrame>
        <p:nvGraphicFramePr>
          <p:cNvPr id="7" name="Object 6"/>
          <p:cNvGraphicFramePr>
            <a:graphicFrameLocks noChangeAspect="1"/>
          </p:cNvGraphicFramePr>
          <p:nvPr/>
        </p:nvGraphicFramePr>
        <p:xfrm>
          <a:off x="1006475" y="4255633"/>
          <a:ext cx="2578100" cy="631825"/>
        </p:xfrm>
        <a:graphic>
          <a:graphicData uri="http://schemas.openxmlformats.org/presentationml/2006/ole">
            <p:oleObj spid="_x0000_s935941" name="Equation" r:id="rId5" imgW="1917360" imgH="469800" progId="Equation.DSMT4">
              <p:embed/>
            </p:oleObj>
          </a:graphicData>
        </a:graphic>
      </p:graphicFrame>
      <p:pic>
        <p:nvPicPr>
          <p:cNvPr id="935942" name="Picture 6"/>
          <p:cNvPicPr>
            <a:picLocks noChangeAspect="1" noChangeArrowheads="1"/>
          </p:cNvPicPr>
          <p:nvPr/>
        </p:nvPicPr>
        <p:blipFill>
          <a:blip r:embed="rId6"/>
          <a:srcRect/>
          <a:stretch>
            <a:fillRect/>
          </a:stretch>
        </p:blipFill>
        <p:spPr bwMode="auto">
          <a:xfrm>
            <a:off x="4962525" y="3967364"/>
            <a:ext cx="3962400" cy="2547736"/>
          </a:xfrm>
          <a:prstGeom prst="rect">
            <a:avLst/>
          </a:prstGeom>
          <a:noFill/>
          <a:ln w="9525">
            <a:noFill/>
            <a:miter lim="800000"/>
            <a:headEnd/>
            <a:tailEnd/>
          </a:ln>
          <a:effectLst/>
        </p:spPr>
      </p:pic>
      <p:sp>
        <p:nvSpPr>
          <p:cNvPr id="8" name="TextBox 7"/>
          <p:cNvSpPr txBox="1"/>
          <p:nvPr/>
        </p:nvSpPr>
        <p:spPr>
          <a:xfrm>
            <a:off x="0" y="2207623"/>
            <a:ext cx="1175657" cy="1200329"/>
          </a:xfrm>
          <a:prstGeom prst="rect">
            <a:avLst/>
          </a:prstGeom>
          <a:solidFill>
            <a:schemeClr val="bg2">
              <a:lumMod val="60000"/>
              <a:lumOff val="40000"/>
            </a:schemeClr>
          </a:solidFill>
        </p:spPr>
        <p:txBody>
          <a:bodyPr wrap="square" rtlCol="0">
            <a:spAutoFit/>
          </a:bodyPr>
          <a:lstStyle/>
          <a:p>
            <a:pPr>
              <a:buNone/>
            </a:pPr>
            <a:r>
              <a:rPr lang="en-US" dirty="0" smtClean="0"/>
              <a:t>redefining the symmetry energy</a:t>
            </a:r>
            <a:endParaRPr lang="en-US" dirty="0"/>
          </a:p>
        </p:txBody>
      </p:sp>
      <p:graphicFrame>
        <p:nvGraphicFramePr>
          <p:cNvPr id="5" name="Object 4"/>
          <p:cNvGraphicFramePr>
            <a:graphicFrameLocks noChangeAspect="1"/>
          </p:cNvGraphicFramePr>
          <p:nvPr/>
        </p:nvGraphicFramePr>
        <p:xfrm>
          <a:off x="1171759" y="1923731"/>
          <a:ext cx="3235325" cy="1747837"/>
        </p:xfrm>
        <a:graphic>
          <a:graphicData uri="http://schemas.openxmlformats.org/presentationml/2006/ole">
            <p:oleObj spid="_x0000_s935939" name="Equation" r:id="rId7" imgW="2400120" imgH="1295280" progId="Equation.DSMT4">
              <p:embed/>
            </p:oleObj>
          </a:graphicData>
        </a:graphic>
      </p:graphicFrame>
      <p:sp>
        <p:nvSpPr>
          <p:cNvPr id="9" name="TextBox 8"/>
          <p:cNvSpPr txBox="1"/>
          <p:nvPr/>
        </p:nvSpPr>
        <p:spPr>
          <a:xfrm rot="5400000">
            <a:off x="8043153" y="4963886"/>
            <a:ext cx="1606530" cy="307777"/>
          </a:xfrm>
          <a:prstGeom prst="rect">
            <a:avLst/>
          </a:prstGeom>
          <a:noFill/>
        </p:spPr>
        <p:txBody>
          <a:bodyPr wrap="none" rtlCol="0">
            <a:spAutoFit/>
          </a:bodyPr>
          <a:lstStyle/>
          <a:p>
            <a:pPr>
              <a:buNone/>
            </a:pPr>
            <a:r>
              <a:rPr lang="en-US" sz="1400" dirty="0" smtClean="0"/>
              <a:t>Danielewicz (2006)</a:t>
            </a:r>
            <a:endParaRPr lang="en-US"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ln/>
        </p:spPr>
        <p:txBody>
          <a:bodyPr/>
          <a:lstStyle/>
          <a:p>
            <a:r>
              <a:rPr lang="en-US"/>
              <a:t>Summary of last lecture</a:t>
            </a:r>
          </a:p>
        </p:txBody>
      </p:sp>
      <p:sp>
        <p:nvSpPr>
          <p:cNvPr id="623619" name="Rectangle 3"/>
          <p:cNvSpPr>
            <a:spLocks noGrp="1" noChangeArrowheads="1"/>
          </p:cNvSpPr>
          <p:nvPr>
            <p:ph type="body" idx="1"/>
          </p:nvPr>
        </p:nvSpPr>
        <p:spPr>
          <a:xfrm>
            <a:off x="476250" y="1492250"/>
            <a:ext cx="8270875" cy="4953000"/>
          </a:xfrm>
        </p:spPr>
        <p:txBody>
          <a:bodyPr/>
          <a:lstStyle/>
          <a:p>
            <a:pPr marL="342900" lvl="1" indent="-342900">
              <a:buFontTx/>
              <a:buChar char="•"/>
            </a:pPr>
            <a:r>
              <a:rPr lang="en-US" dirty="0" smtClean="0">
                <a:solidFill>
                  <a:schemeClr val="accent2"/>
                </a:solidFill>
              </a:rPr>
              <a:t>The symmetry energy has a profound influence on neutron star properties: stellar radii, maximum masses, cooling of proto-neutron stars, phases in the stellar interior, etc. </a:t>
            </a:r>
          </a:p>
          <a:p>
            <a:r>
              <a:rPr lang="en-US" dirty="0" smtClean="0"/>
              <a:t>The </a:t>
            </a:r>
            <a:r>
              <a:rPr lang="en-US" dirty="0"/>
              <a:t>high density behavior </a:t>
            </a:r>
            <a:r>
              <a:rPr lang="en-US" dirty="0" smtClean="0"/>
              <a:t>of the symmetric matter EoS has some initial constraints from the GMR energy, from collective flow and from Kaon production.</a:t>
            </a:r>
          </a:p>
          <a:p>
            <a:pPr lvl="1"/>
            <a:r>
              <a:rPr lang="en-US" dirty="0" smtClean="0"/>
              <a:t>The pressures achieved in high energy collisions are of the order of 10</a:t>
            </a:r>
            <a:r>
              <a:rPr lang="en-US" baseline="30000" dirty="0" smtClean="0"/>
              <a:t>35</a:t>
            </a:r>
            <a:r>
              <a:rPr lang="en-US" dirty="0" smtClean="0"/>
              <a:t> N/m</a:t>
            </a:r>
            <a:r>
              <a:rPr lang="en-US" baseline="30000" dirty="0" smtClean="0"/>
              <a:t>2</a:t>
            </a:r>
            <a:r>
              <a:rPr lang="en-US" dirty="0" smtClean="0"/>
              <a:t>! </a:t>
            </a:r>
          </a:p>
          <a:p>
            <a:r>
              <a:rPr lang="en-US" dirty="0" smtClean="0"/>
              <a:t>The </a:t>
            </a:r>
            <a:r>
              <a:rPr lang="en-US" dirty="0"/>
              <a:t>behavior at large isospin asymmetries of the EOS </a:t>
            </a:r>
            <a:r>
              <a:rPr lang="en-US" dirty="0" smtClean="0"/>
              <a:t>is not </a:t>
            </a:r>
            <a:r>
              <a:rPr lang="en-US" dirty="0"/>
              <a:t>well constrained.</a:t>
            </a:r>
          </a:p>
          <a:p>
            <a:r>
              <a:rPr lang="en-US" dirty="0"/>
              <a:t>The behavior at large isospin asymmetries is described by the symmetry energy. </a:t>
            </a:r>
          </a:p>
          <a:p>
            <a:pPr lvl="1"/>
            <a:r>
              <a:rPr lang="en-US" dirty="0" smtClean="0"/>
              <a:t>Nuclear </a:t>
            </a:r>
            <a:r>
              <a:rPr lang="en-US" dirty="0" smtClean="0"/>
              <a:t>masses can provide information about the symmetry energy</a:t>
            </a:r>
            <a:endParaRPr lang="en-US" dirty="0"/>
          </a:p>
          <a:p>
            <a:pPr lvl="1"/>
            <a:endParaRPr lang="en-US" dirty="0"/>
          </a:p>
        </p:txBody>
      </p:sp>
      <p:sp>
        <p:nvSpPr>
          <p:cNvPr id="623621" name="Text Box 5">
            <a:hlinkClick r:id="" action="ppaction://hlinkshowjump?jump=firstslide"/>
          </p:cNvPr>
          <p:cNvSpPr txBox="1">
            <a:spLocks noChangeArrowheads="1"/>
          </p:cNvSpPr>
          <p:nvPr/>
        </p:nvSpPr>
        <p:spPr bwMode="auto">
          <a:xfrm>
            <a:off x="8202613" y="4964113"/>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hlinkClick r:id="" action="ppaction://hlinkshowjump?jump=firstslide"/>
              </a:rPr>
              <a:t>O</a:t>
            </a:r>
            <a:endParaRPr lang="en-US" sz="2400" dirty="0">
              <a:solidFill>
                <a:srgbClr val="FF0000"/>
              </a:solidFill>
            </a:endParaRPr>
          </a:p>
        </p:txBody>
      </p:sp>
      <p:sp>
        <p:nvSpPr>
          <p:cNvPr id="6" name="Text Box 2058">
            <a:hlinkClick r:id="" action="ppaction://hlinkshowjump?jump=firstslide"/>
          </p:cNvPr>
          <p:cNvSpPr txBox="1">
            <a:spLocks noChangeArrowheads="1"/>
          </p:cNvSpPr>
          <p:nvPr/>
        </p:nvSpPr>
        <p:spPr bwMode="auto">
          <a:xfrm>
            <a:off x="8420100" y="6353175"/>
            <a:ext cx="692150"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9" descr="C:\MyDoc2\scratch\ria\figs\brownfig4.WMF"/>
          <p:cNvPicPr>
            <a:picLocks noChangeAspect="1" noChangeArrowheads="1"/>
          </p:cNvPicPr>
          <p:nvPr/>
        </p:nvPicPr>
        <p:blipFill>
          <a:blip r:embed="rId4" cstate="print"/>
          <a:srcRect/>
          <a:stretch>
            <a:fillRect/>
          </a:stretch>
        </p:blipFill>
        <p:spPr bwMode="auto">
          <a:xfrm>
            <a:off x="4641850" y="617538"/>
            <a:ext cx="4762500" cy="4164012"/>
          </a:xfrm>
          <a:prstGeom prst="rect">
            <a:avLst/>
          </a:prstGeom>
          <a:noFill/>
          <a:ln w="9525">
            <a:noFill/>
            <a:miter lim="800000"/>
            <a:headEnd/>
            <a:tailEnd/>
          </a:ln>
        </p:spPr>
      </p:pic>
      <p:sp>
        <p:nvSpPr>
          <p:cNvPr id="580611" name="Rectangle 3"/>
          <p:cNvSpPr>
            <a:spLocks noGrp="1" noChangeArrowheads="1"/>
          </p:cNvSpPr>
          <p:nvPr>
            <p:ph type="body" sz="half" idx="1"/>
          </p:nvPr>
        </p:nvSpPr>
        <p:spPr>
          <a:xfrm>
            <a:off x="220663" y="3448962"/>
            <a:ext cx="5072062" cy="3285665"/>
          </a:xfrm>
        </p:spPr>
        <p:txBody>
          <a:bodyPr/>
          <a:lstStyle/>
          <a:p>
            <a:pPr eaLnBrk="1" hangingPunct="1">
              <a:lnSpc>
                <a:spcPct val="90000"/>
              </a:lnSpc>
              <a:defRPr/>
            </a:pPr>
            <a:r>
              <a:rPr lang="en-US" sz="1800" dirty="0" smtClean="0">
                <a:sym typeface="Symbol" pitchFamily="18" charset="2"/>
              </a:rPr>
              <a:t>App</a:t>
            </a:r>
            <a:r>
              <a:rPr lang="en-US" sz="1800" dirty="0" smtClean="0"/>
              <a:t>roximating the density profile by a Fermi function </a:t>
            </a:r>
            <a:r>
              <a:rPr lang="en-US" sz="1800" dirty="0" smtClean="0">
                <a:sym typeface="Symbol" pitchFamily="18" charset="2"/>
              </a:rPr>
              <a:t>(r)=</a:t>
            </a:r>
            <a:r>
              <a:rPr lang="en-US" sz="1800" baseline="-25000" dirty="0" smtClean="0">
                <a:sym typeface="Symbol" pitchFamily="18" charset="2"/>
              </a:rPr>
              <a:t>0</a:t>
            </a:r>
            <a:r>
              <a:rPr lang="en-US" sz="1800" dirty="0" smtClean="0">
                <a:sym typeface="Symbol" pitchFamily="18" charset="2"/>
              </a:rPr>
              <a:t>/(1+exp(r-R)/a), we show representative proton and neutron distributions for </a:t>
            </a:r>
            <a:r>
              <a:rPr lang="en-US" sz="1800" baseline="30000" dirty="0" smtClean="0">
                <a:sym typeface="Symbol" pitchFamily="18" charset="2"/>
              </a:rPr>
              <a:t>208</a:t>
            </a:r>
            <a:r>
              <a:rPr lang="en-US" sz="1800" dirty="0" smtClean="0">
                <a:sym typeface="Symbol" pitchFamily="18" charset="2"/>
              </a:rPr>
              <a:t>Pb. </a:t>
            </a:r>
          </a:p>
          <a:p>
            <a:pPr eaLnBrk="1" hangingPunct="1">
              <a:lnSpc>
                <a:spcPct val="90000"/>
              </a:lnSpc>
              <a:defRPr/>
            </a:pPr>
            <a:r>
              <a:rPr lang="en-US" sz="1800" dirty="0" smtClean="0"/>
              <a:t>Calculations predict that a stiff symmetry energy </a:t>
            </a:r>
            <a:r>
              <a:rPr lang="en-US" sz="1800" dirty="0" smtClean="0">
                <a:sym typeface="Symbol" pitchFamily="18" charset="2"/>
              </a:rPr>
              <a:t>will result in a larger neutron skin.</a:t>
            </a:r>
          </a:p>
          <a:p>
            <a:pPr lvl="1">
              <a:lnSpc>
                <a:spcPct val="90000"/>
              </a:lnSpc>
              <a:defRPr/>
            </a:pPr>
            <a:r>
              <a:rPr lang="en-US" sz="1800" dirty="0" smtClean="0">
                <a:sym typeface="Symbol" pitchFamily="18" charset="2"/>
              </a:rPr>
              <a:t>Neutron pressure increases and surface energy decreases when S() becomes more strongly density dependent. Both effects shift more neutrons to the surface.</a:t>
            </a:r>
          </a:p>
          <a:p>
            <a:pPr>
              <a:lnSpc>
                <a:spcPct val="90000"/>
              </a:lnSpc>
              <a:defRPr/>
            </a:pPr>
            <a:r>
              <a:rPr lang="en-US" sz="1800" dirty="0" smtClean="0">
                <a:sym typeface="Symbol" pitchFamily="18" charset="2"/>
              </a:rPr>
              <a:t>Relation between skin thickness and EoS is somewhat model dependent</a:t>
            </a:r>
          </a:p>
          <a:p>
            <a:pPr eaLnBrk="1" hangingPunct="1">
              <a:lnSpc>
                <a:spcPct val="90000"/>
              </a:lnSpc>
              <a:defRPr/>
            </a:pPr>
            <a:endParaRPr lang="en-US" sz="1800" dirty="0" smtClean="0">
              <a:sym typeface="Symbol" pitchFamily="18" charset="2"/>
            </a:endParaRPr>
          </a:p>
          <a:p>
            <a:pPr eaLnBrk="1" hangingPunct="1">
              <a:lnSpc>
                <a:spcPct val="90000"/>
              </a:lnSpc>
              <a:defRPr/>
            </a:pPr>
            <a:endParaRPr lang="en-US" sz="1600" dirty="0" smtClean="0">
              <a:sym typeface="Symbol" pitchFamily="18" charset="2"/>
            </a:endParaRPr>
          </a:p>
        </p:txBody>
      </p:sp>
      <p:sp>
        <p:nvSpPr>
          <p:cNvPr id="6150" name="Text Box 7"/>
          <p:cNvSpPr txBox="1">
            <a:spLocks noChangeArrowheads="1"/>
          </p:cNvSpPr>
          <p:nvPr/>
        </p:nvSpPr>
        <p:spPr bwMode="auto">
          <a:xfrm>
            <a:off x="5865813" y="3582988"/>
            <a:ext cx="3082925" cy="304800"/>
          </a:xfrm>
          <a:prstGeom prst="rect">
            <a:avLst/>
          </a:prstGeom>
          <a:noFill/>
          <a:ln w="9525">
            <a:noFill/>
            <a:miter lim="800000"/>
            <a:headEnd/>
            <a:tailEnd/>
          </a:ln>
        </p:spPr>
        <p:txBody>
          <a:bodyPr wrap="none">
            <a:spAutoFit/>
          </a:bodyPr>
          <a:lstStyle/>
          <a:p>
            <a:pPr>
              <a:spcBef>
                <a:spcPct val="0"/>
              </a:spcBef>
              <a:buFontTx/>
              <a:buNone/>
            </a:pPr>
            <a:r>
              <a:rPr lang="en-US" sz="1400"/>
              <a:t>Brown, Phys. Rev. Lett. 85, 5296 (2001)</a:t>
            </a:r>
          </a:p>
        </p:txBody>
      </p:sp>
      <p:sp>
        <p:nvSpPr>
          <p:cNvPr id="6151" name="Text Box 16"/>
          <p:cNvSpPr txBox="1">
            <a:spLocks noChangeArrowheads="1"/>
          </p:cNvSpPr>
          <p:nvPr/>
        </p:nvSpPr>
        <p:spPr bwMode="auto">
          <a:xfrm>
            <a:off x="6580188" y="4522788"/>
            <a:ext cx="1690687" cy="366712"/>
          </a:xfrm>
          <a:prstGeom prst="rect">
            <a:avLst/>
          </a:prstGeom>
          <a:noFill/>
          <a:ln w="9525">
            <a:noFill/>
            <a:miter lim="800000"/>
            <a:headEnd/>
            <a:tailEnd/>
          </a:ln>
        </p:spPr>
        <p:txBody>
          <a:bodyPr wrap="none">
            <a:spAutoFit/>
          </a:bodyPr>
          <a:lstStyle/>
          <a:p>
            <a:pPr>
              <a:buFontTx/>
              <a:buNone/>
            </a:pPr>
            <a:r>
              <a:rPr lang="en-US"/>
              <a:t> </a:t>
            </a:r>
            <a:r>
              <a:rPr lang="en-US" b="1"/>
              <a:t>(at </a:t>
            </a:r>
            <a:r>
              <a:rPr lang="en-US" b="1">
                <a:sym typeface="Symbol" pitchFamily="18" charset="2"/>
              </a:rPr>
              <a:t>=0.1 fm</a:t>
            </a:r>
            <a:r>
              <a:rPr lang="en-US" b="1" baseline="30000">
                <a:sym typeface="Symbol" pitchFamily="18" charset="2"/>
              </a:rPr>
              <a:t>-3</a:t>
            </a:r>
            <a:r>
              <a:rPr lang="en-US" b="1">
                <a:sym typeface="Symbol" pitchFamily="18" charset="2"/>
              </a:rPr>
              <a:t> )</a:t>
            </a:r>
            <a:endParaRPr lang="en-US" b="1"/>
          </a:p>
        </p:txBody>
      </p:sp>
      <p:sp>
        <p:nvSpPr>
          <p:cNvPr id="6152" name="Text Box 28"/>
          <p:cNvSpPr txBox="1">
            <a:spLocks noChangeArrowheads="1"/>
          </p:cNvSpPr>
          <p:nvPr/>
        </p:nvSpPr>
        <p:spPr bwMode="auto">
          <a:xfrm>
            <a:off x="7735888" y="2320925"/>
            <a:ext cx="730250" cy="366713"/>
          </a:xfrm>
          <a:prstGeom prst="rect">
            <a:avLst/>
          </a:prstGeom>
          <a:noFill/>
          <a:ln w="9525">
            <a:noFill/>
            <a:miter lim="800000"/>
            <a:headEnd/>
            <a:tailEnd/>
          </a:ln>
        </p:spPr>
        <p:txBody>
          <a:bodyPr wrap="none">
            <a:spAutoFit/>
          </a:bodyPr>
          <a:lstStyle/>
          <a:p>
            <a:pPr>
              <a:buFontTx/>
              <a:buNone/>
            </a:pPr>
            <a:r>
              <a:rPr lang="en-US">
                <a:solidFill>
                  <a:srgbClr val="FF00FF"/>
                </a:solidFill>
              </a:rPr>
              <a:t>stiffer</a:t>
            </a:r>
          </a:p>
        </p:txBody>
      </p:sp>
      <p:sp>
        <p:nvSpPr>
          <p:cNvPr id="6153" name="Text Box 29"/>
          <p:cNvSpPr txBox="1">
            <a:spLocks noChangeArrowheads="1"/>
          </p:cNvSpPr>
          <p:nvPr/>
        </p:nvSpPr>
        <p:spPr bwMode="auto">
          <a:xfrm>
            <a:off x="5938838" y="2309813"/>
            <a:ext cx="704850" cy="366712"/>
          </a:xfrm>
          <a:prstGeom prst="rect">
            <a:avLst/>
          </a:prstGeom>
          <a:noFill/>
          <a:ln w="9525">
            <a:noFill/>
            <a:miter lim="800000"/>
            <a:headEnd/>
            <a:tailEnd/>
          </a:ln>
        </p:spPr>
        <p:txBody>
          <a:bodyPr wrap="none">
            <a:spAutoFit/>
          </a:bodyPr>
          <a:lstStyle/>
          <a:p>
            <a:pPr>
              <a:buFontTx/>
              <a:buNone/>
            </a:pPr>
            <a:r>
              <a:rPr lang="en-US">
                <a:solidFill>
                  <a:schemeClr val="accent1"/>
                </a:solidFill>
              </a:rPr>
              <a:t>softer</a:t>
            </a:r>
          </a:p>
        </p:txBody>
      </p:sp>
      <p:sp>
        <p:nvSpPr>
          <p:cNvPr id="6154" name="AutoShape 30"/>
          <p:cNvSpPr>
            <a:spLocks noChangeArrowheads="1"/>
          </p:cNvSpPr>
          <p:nvPr/>
        </p:nvSpPr>
        <p:spPr bwMode="auto">
          <a:xfrm>
            <a:off x="7996238" y="2635250"/>
            <a:ext cx="387350" cy="304800"/>
          </a:xfrm>
          <a:prstGeom prst="rightArrow">
            <a:avLst>
              <a:gd name="adj1" fmla="val 50000"/>
              <a:gd name="adj2" fmla="val 31771"/>
            </a:avLst>
          </a:prstGeom>
          <a:solidFill>
            <a:srgbClr val="800080"/>
          </a:solidFill>
          <a:ln w="9525">
            <a:noFill/>
            <a:miter lim="800000"/>
            <a:headEnd/>
            <a:tailEnd/>
          </a:ln>
        </p:spPr>
        <p:txBody>
          <a:bodyPr wrap="none" anchor="ctr"/>
          <a:lstStyle/>
          <a:p>
            <a:endParaRPr lang="en-US"/>
          </a:p>
        </p:txBody>
      </p:sp>
      <p:sp>
        <p:nvSpPr>
          <p:cNvPr id="6155" name="AutoShape 31"/>
          <p:cNvSpPr>
            <a:spLocks noChangeArrowheads="1"/>
          </p:cNvSpPr>
          <p:nvPr/>
        </p:nvSpPr>
        <p:spPr bwMode="auto">
          <a:xfrm flipH="1">
            <a:off x="6113463" y="2543175"/>
            <a:ext cx="387350" cy="304800"/>
          </a:xfrm>
          <a:prstGeom prst="rightArrow">
            <a:avLst>
              <a:gd name="adj1" fmla="val 50000"/>
              <a:gd name="adj2" fmla="val 31771"/>
            </a:avLst>
          </a:prstGeom>
          <a:solidFill>
            <a:srgbClr val="00FFFF"/>
          </a:solidFill>
          <a:ln w="9525">
            <a:noFill/>
            <a:miter lim="800000"/>
            <a:headEnd/>
            <a:tailEnd/>
          </a:ln>
        </p:spPr>
        <p:txBody>
          <a:bodyPr wrap="none" anchor="ctr"/>
          <a:lstStyle/>
          <a:p>
            <a:endParaRPr lang="en-US"/>
          </a:p>
        </p:txBody>
      </p:sp>
      <p:graphicFrame>
        <p:nvGraphicFramePr>
          <p:cNvPr id="6146" name="Object 1024"/>
          <p:cNvGraphicFramePr>
            <a:graphicFrameLocks noChangeAspect="1"/>
          </p:cNvGraphicFramePr>
          <p:nvPr/>
        </p:nvGraphicFramePr>
        <p:xfrm>
          <a:off x="5507038" y="4922838"/>
          <a:ext cx="3636962" cy="1760537"/>
        </p:xfrm>
        <a:graphic>
          <a:graphicData uri="http://schemas.openxmlformats.org/presentationml/2006/ole">
            <p:oleObj spid="_x0000_s689154" name="Equation" r:id="rId5" imgW="1549080" imgH="749160" progId="Equation.3">
              <p:embed/>
            </p:oleObj>
          </a:graphicData>
        </a:graphic>
      </p:graphicFrame>
      <p:pic>
        <p:nvPicPr>
          <p:cNvPr id="6156" name="Picture 34" descr="C:\MyDoc2\scratch\turkey\density.WMF"/>
          <p:cNvPicPr>
            <a:picLocks noChangeAspect="1" noChangeArrowheads="1"/>
          </p:cNvPicPr>
          <p:nvPr/>
        </p:nvPicPr>
        <p:blipFill>
          <a:blip r:embed="rId6" cstate="print"/>
          <a:srcRect l="3999" r="5333"/>
          <a:stretch>
            <a:fillRect/>
          </a:stretch>
        </p:blipFill>
        <p:spPr bwMode="auto">
          <a:xfrm>
            <a:off x="798286" y="173262"/>
            <a:ext cx="3610202" cy="3266169"/>
          </a:xfrm>
          <a:prstGeom prst="rect">
            <a:avLst/>
          </a:prstGeom>
          <a:noFill/>
          <a:ln w="9525">
            <a:noFill/>
            <a:miter lim="800000"/>
            <a:headEnd/>
            <a:tailEnd/>
          </a:ln>
        </p:spPr>
      </p:pic>
      <p:sp>
        <p:nvSpPr>
          <p:cNvPr id="6157" name="Text Box 35"/>
          <p:cNvSpPr txBox="1">
            <a:spLocks noChangeArrowheads="1"/>
          </p:cNvSpPr>
          <p:nvPr/>
        </p:nvSpPr>
        <p:spPr bwMode="auto">
          <a:xfrm>
            <a:off x="3187700" y="1082675"/>
            <a:ext cx="654050" cy="366713"/>
          </a:xfrm>
          <a:prstGeom prst="rect">
            <a:avLst/>
          </a:prstGeom>
          <a:noFill/>
          <a:ln w="9525">
            <a:noFill/>
            <a:miter lim="800000"/>
            <a:headEnd/>
            <a:tailEnd/>
          </a:ln>
        </p:spPr>
        <p:txBody>
          <a:bodyPr wrap="none">
            <a:spAutoFit/>
          </a:bodyPr>
          <a:lstStyle/>
          <a:p>
            <a:pPr>
              <a:buFontTx/>
              <a:buNone/>
            </a:pPr>
            <a:r>
              <a:rPr lang="en-US" baseline="30000">
                <a:sym typeface="Symbol" pitchFamily="18" charset="2"/>
              </a:rPr>
              <a:t>208</a:t>
            </a:r>
            <a:r>
              <a:rPr lang="en-US">
                <a:sym typeface="Symbol" pitchFamily="18" charset="2"/>
              </a:rPr>
              <a:t>Pb</a:t>
            </a:r>
          </a:p>
        </p:txBody>
      </p:sp>
      <p:sp>
        <p:nvSpPr>
          <p:cNvPr id="6158" name="Text Box 36"/>
          <p:cNvSpPr txBox="1">
            <a:spLocks noChangeArrowheads="1"/>
          </p:cNvSpPr>
          <p:nvPr/>
        </p:nvSpPr>
        <p:spPr bwMode="auto">
          <a:xfrm>
            <a:off x="6169025" y="4224338"/>
            <a:ext cx="2757488" cy="366712"/>
          </a:xfrm>
          <a:prstGeom prst="rect">
            <a:avLst/>
          </a:prstGeom>
          <a:solidFill>
            <a:schemeClr val="bg1"/>
          </a:solidFill>
          <a:ln w="9525">
            <a:noFill/>
            <a:miter lim="800000"/>
            <a:headEnd/>
            <a:tailEnd/>
          </a:ln>
        </p:spPr>
        <p:txBody>
          <a:bodyPr>
            <a:spAutoFit/>
          </a:bodyPr>
          <a:lstStyle/>
          <a:p>
            <a:pPr>
              <a:spcBef>
                <a:spcPct val="50000"/>
              </a:spcBef>
              <a:buFontTx/>
              <a:buNone/>
            </a:pPr>
            <a:r>
              <a:rPr lang="en-US" b="1"/>
              <a:t>P</a:t>
            </a:r>
            <a:r>
              <a:rPr lang="en-US" b="1" baseline="-25000"/>
              <a:t>neut. matt.</a:t>
            </a:r>
            <a:r>
              <a:rPr lang="en-US" b="1"/>
              <a:t> (MeV/fm</a:t>
            </a:r>
            <a:r>
              <a:rPr lang="en-US" b="1" baseline="30000"/>
              <a:t>3</a:t>
            </a:r>
            <a:r>
              <a:rPr lang="en-US" b="1"/>
              <a:t>)</a:t>
            </a:r>
          </a:p>
        </p:txBody>
      </p:sp>
      <p:sp>
        <p:nvSpPr>
          <p:cNvPr id="580610" name="Rectangle 2"/>
          <p:cNvSpPr>
            <a:spLocks noGrp="1" noChangeArrowheads="1"/>
          </p:cNvSpPr>
          <p:nvPr>
            <p:ph type="title"/>
          </p:nvPr>
        </p:nvSpPr>
        <p:spPr>
          <a:xfrm>
            <a:off x="431075" y="74613"/>
            <a:ext cx="8307976" cy="587375"/>
          </a:xfrm>
        </p:spPr>
        <p:txBody>
          <a:bodyPr/>
          <a:lstStyle/>
          <a:p>
            <a:pPr eaLnBrk="1" hangingPunct="1">
              <a:defRPr/>
            </a:pPr>
            <a:r>
              <a:rPr lang="en-US" dirty="0" smtClean="0"/>
              <a:t>Another observable: comparisons of &lt;r</a:t>
            </a:r>
            <a:r>
              <a:rPr lang="en-US" baseline="30000" dirty="0" smtClean="0"/>
              <a:t>2</a:t>
            </a:r>
            <a:r>
              <a:rPr lang="en-US" dirty="0" smtClean="0"/>
              <a:t>&gt;</a:t>
            </a:r>
            <a:r>
              <a:rPr lang="en-US" baseline="-25000" dirty="0" smtClean="0"/>
              <a:t>n</a:t>
            </a:r>
            <a:r>
              <a:rPr lang="en-US" baseline="30000" dirty="0" smtClean="0"/>
              <a:t>1/2</a:t>
            </a:r>
            <a:r>
              <a:rPr lang="en-US" baseline="-25000" dirty="0" smtClean="0"/>
              <a:t> </a:t>
            </a:r>
            <a:r>
              <a:rPr lang="en-US" dirty="0" smtClean="0"/>
              <a:t>and &lt;r</a:t>
            </a:r>
            <a:r>
              <a:rPr lang="en-US" baseline="30000" dirty="0" smtClean="0"/>
              <a:t>2</a:t>
            </a:r>
            <a:r>
              <a:rPr lang="en-US" dirty="0" smtClean="0"/>
              <a:t>&gt;</a:t>
            </a:r>
            <a:r>
              <a:rPr lang="en-US" baseline="-25000" dirty="0" smtClean="0"/>
              <a:t>p</a:t>
            </a:r>
            <a:r>
              <a:rPr lang="en-US" baseline="30000" dirty="0" smtClean="0"/>
              <a:t>1/2</a:t>
            </a:r>
            <a:r>
              <a:rPr lang="en-US" baseline="-25000" dirty="0" smtClean="0"/>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609600" y="173038"/>
            <a:ext cx="7772400" cy="606425"/>
          </a:xfrm>
        </p:spPr>
        <p:txBody>
          <a:bodyPr/>
          <a:lstStyle/>
          <a:p>
            <a:pPr eaLnBrk="1" hangingPunct="1">
              <a:defRPr/>
            </a:pPr>
            <a:r>
              <a:rPr lang="en-US" smtClean="0"/>
              <a:t>Measurements of radii</a:t>
            </a:r>
          </a:p>
        </p:txBody>
      </p:sp>
      <p:sp>
        <p:nvSpPr>
          <p:cNvPr id="637955" name="Rectangle 3"/>
          <p:cNvSpPr>
            <a:spLocks noGrp="1" noChangeArrowheads="1"/>
          </p:cNvSpPr>
          <p:nvPr>
            <p:ph type="body" sz="half" idx="1"/>
          </p:nvPr>
        </p:nvSpPr>
        <p:spPr>
          <a:xfrm>
            <a:off x="303213" y="1146175"/>
            <a:ext cx="4283075" cy="5494338"/>
          </a:xfrm>
        </p:spPr>
        <p:txBody>
          <a:bodyPr/>
          <a:lstStyle/>
          <a:p>
            <a:pPr>
              <a:lnSpc>
                <a:spcPct val="90000"/>
              </a:lnSpc>
              <a:defRPr/>
            </a:pPr>
            <a:r>
              <a:rPr lang="en-US" sz="1800" dirty="0" smtClean="0">
                <a:sym typeface="Symbol" pitchFamily="18" charset="2"/>
              </a:rPr>
              <a:t>Parity violating electron scattering (PREX exp.) may provide strong constraints on </a:t>
            </a:r>
            <a:r>
              <a:rPr lang="en-US" sz="1800" dirty="0" smtClean="0"/>
              <a:t>&lt;r</a:t>
            </a:r>
            <a:r>
              <a:rPr lang="en-US" sz="1800" baseline="-25000" dirty="0" smtClean="0"/>
              <a:t>n</a:t>
            </a:r>
            <a:r>
              <a:rPr lang="en-US" sz="1800" baseline="30000" dirty="0" smtClean="0"/>
              <a:t>2</a:t>
            </a:r>
            <a:r>
              <a:rPr lang="en-US" sz="1800" dirty="0" smtClean="0"/>
              <a:t>&gt;</a:t>
            </a:r>
            <a:r>
              <a:rPr lang="en-US" sz="1800" baseline="30000" dirty="0" smtClean="0"/>
              <a:t>1/2</a:t>
            </a:r>
            <a:r>
              <a:rPr lang="en-US" sz="1800" dirty="0" smtClean="0"/>
              <a:t>- &lt;r</a:t>
            </a:r>
            <a:r>
              <a:rPr lang="en-US" sz="1800" baseline="-25000" dirty="0" smtClean="0"/>
              <a:t>p</a:t>
            </a:r>
            <a:r>
              <a:rPr lang="en-US" sz="1800" baseline="30000" dirty="0" smtClean="0"/>
              <a:t>2</a:t>
            </a:r>
            <a:r>
              <a:rPr lang="en-US" sz="1800" dirty="0" smtClean="0"/>
              <a:t>&gt;</a:t>
            </a:r>
            <a:r>
              <a:rPr lang="en-US" sz="1800" baseline="30000" dirty="0" smtClean="0"/>
              <a:t>1/2</a:t>
            </a:r>
            <a:r>
              <a:rPr lang="en-US" sz="1800" dirty="0" smtClean="0"/>
              <a:t>  and on S(</a:t>
            </a:r>
            <a:r>
              <a:rPr lang="en-US" sz="1800" dirty="0" smtClean="0">
                <a:sym typeface="Symbol" pitchFamily="18" charset="2"/>
              </a:rPr>
              <a:t>) for &lt; </a:t>
            </a:r>
            <a:r>
              <a:rPr lang="en-US" sz="1800" baseline="-25000" dirty="0" smtClean="0">
                <a:sym typeface="Symbol" pitchFamily="18" charset="2"/>
              </a:rPr>
              <a:t>s</a:t>
            </a:r>
            <a:r>
              <a:rPr lang="en-US" sz="1800" dirty="0" smtClean="0">
                <a:sym typeface="Symbol" pitchFamily="18" charset="2"/>
              </a:rPr>
              <a:t>. Expected uncertainties are of order 0.06 fm. (see Horowitz et al., Phys. Rev. 63, 025501(2001).) </a:t>
            </a:r>
          </a:p>
          <a:p>
            <a:pPr eaLnBrk="1" hangingPunct="1">
              <a:lnSpc>
                <a:spcPct val="90000"/>
              </a:lnSpc>
              <a:defRPr/>
            </a:pPr>
            <a:r>
              <a:rPr lang="en-US" sz="1800" dirty="0" smtClean="0">
                <a:sym typeface="Symbol" pitchFamily="18" charset="2"/>
              </a:rPr>
              <a:t>Nuclear charge and matter radii are often measured by diffractive scattering. </a:t>
            </a:r>
          </a:p>
          <a:p>
            <a:pPr eaLnBrk="1" hangingPunct="1">
              <a:lnSpc>
                <a:spcPct val="90000"/>
              </a:lnSpc>
              <a:defRPr/>
            </a:pPr>
            <a:r>
              <a:rPr lang="en-US" sz="1800" dirty="0" smtClean="0">
                <a:sym typeface="Symbol" pitchFamily="18" charset="2"/>
              </a:rPr>
              <a:t>For example, &lt;r</a:t>
            </a:r>
            <a:r>
              <a:rPr lang="en-US" sz="1800" baseline="-25000" dirty="0" smtClean="0">
                <a:sym typeface="Symbol" pitchFamily="18" charset="2"/>
              </a:rPr>
              <a:t>p</a:t>
            </a:r>
            <a:r>
              <a:rPr lang="en-US" sz="1800" baseline="30000" dirty="0" smtClean="0">
                <a:sym typeface="Symbol" pitchFamily="18" charset="2"/>
              </a:rPr>
              <a:t>2</a:t>
            </a:r>
            <a:r>
              <a:rPr lang="en-US" sz="1800" dirty="0" smtClean="0">
                <a:sym typeface="Symbol" pitchFamily="18" charset="2"/>
              </a:rPr>
              <a:t>&gt;</a:t>
            </a:r>
            <a:r>
              <a:rPr lang="en-US" sz="1800" baseline="30000" dirty="0" smtClean="0">
                <a:sym typeface="Symbol" pitchFamily="18" charset="2"/>
              </a:rPr>
              <a:t>1/2</a:t>
            </a:r>
            <a:r>
              <a:rPr lang="en-US" sz="1800" dirty="0" smtClean="0">
                <a:sym typeface="Symbol" pitchFamily="18" charset="2"/>
              </a:rPr>
              <a:t> has been measured stable nuclei, by electron scattering to about 0.02 fm accuracy. </a:t>
            </a:r>
          </a:p>
          <a:p>
            <a:pPr lvl="1" eaLnBrk="1" hangingPunct="1">
              <a:lnSpc>
                <a:spcPct val="90000"/>
              </a:lnSpc>
              <a:defRPr/>
            </a:pPr>
            <a:r>
              <a:rPr lang="en-US" sz="1800" dirty="0" smtClean="0">
                <a:sym typeface="Symbol" pitchFamily="18" charset="2"/>
              </a:rPr>
              <a:t>(see G. Fricke et al., At. Data </a:t>
            </a:r>
            <a:r>
              <a:rPr lang="en-US" sz="1800" dirty="0" err="1" smtClean="0">
                <a:sym typeface="Symbol" pitchFamily="18" charset="2"/>
              </a:rPr>
              <a:t>Nucl</a:t>
            </a:r>
            <a:r>
              <a:rPr lang="en-US" sz="1800" dirty="0" smtClean="0">
                <a:sym typeface="Symbol" pitchFamily="18" charset="2"/>
              </a:rPr>
              <a:t>. Data Tables 60, 177 (1995).)</a:t>
            </a:r>
          </a:p>
          <a:p>
            <a:pPr eaLnBrk="1" hangingPunct="1">
              <a:lnSpc>
                <a:spcPct val="90000"/>
              </a:lnSpc>
              <a:defRPr/>
            </a:pPr>
            <a:r>
              <a:rPr lang="en-US" sz="1800" dirty="0" smtClean="0"/>
              <a:t>Strong interaction shifts in the 4f</a:t>
            </a:r>
            <a:r>
              <a:rPr lang="en-US" sz="1800" dirty="0" smtClean="0">
                <a:sym typeface="Symbol" pitchFamily="18" charset="2"/>
              </a:rPr>
              <a:t>3d</a:t>
            </a:r>
            <a:r>
              <a:rPr lang="en-US" sz="1800" dirty="0" smtClean="0"/>
              <a:t> transition in </a:t>
            </a:r>
            <a:r>
              <a:rPr lang="en-US" sz="1800" dirty="0" err="1" smtClean="0"/>
              <a:t>pionic</a:t>
            </a:r>
            <a:r>
              <a:rPr lang="en-US" sz="1800" dirty="0" smtClean="0"/>
              <a:t> </a:t>
            </a:r>
            <a:r>
              <a:rPr lang="en-US" sz="1800" baseline="30000" dirty="0" smtClean="0"/>
              <a:t>208</a:t>
            </a:r>
            <a:r>
              <a:rPr lang="en-US" sz="1800" dirty="0" smtClean="0"/>
              <a:t>Pb  also provide sensitivity to the </a:t>
            </a:r>
            <a:r>
              <a:rPr lang="en-US" sz="1800" dirty="0" err="1" smtClean="0"/>
              <a:t>rms</a:t>
            </a:r>
            <a:r>
              <a:rPr lang="en-US" sz="1800" dirty="0" smtClean="0"/>
              <a:t> neutron radius. (Garcia-</a:t>
            </a:r>
            <a:r>
              <a:rPr lang="en-US" sz="1800" dirty="0" err="1" smtClean="0"/>
              <a:t>Recio</a:t>
            </a:r>
            <a:r>
              <a:rPr lang="en-US" sz="1800" dirty="0" smtClean="0"/>
              <a:t>, NPA 547 (1992) 473) </a:t>
            </a:r>
          </a:p>
          <a:p>
            <a:pPr lvl="1" eaLnBrk="1" hangingPunct="1">
              <a:lnSpc>
                <a:spcPct val="90000"/>
              </a:lnSpc>
              <a:defRPr/>
            </a:pPr>
            <a:r>
              <a:rPr lang="en-US" sz="1800" dirty="0" smtClean="0"/>
              <a:t>&lt;r</a:t>
            </a:r>
            <a:r>
              <a:rPr lang="en-US" sz="1800" baseline="-25000" dirty="0" smtClean="0"/>
              <a:t>n</a:t>
            </a:r>
            <a:r>
              <a:rPr lang="en-US" sz="1800" baseline="30000" dirty="0" smtClean="0"/>
              <a:t>2</a:t>
            </a:r>
            <a:r>
              <a:rPr lang="en-US" sz="1800" dirty="0" smtClean="0"/>
              <a:t>&gt;</a:t>
            </a:r>
            <a:r>
              <a:rPr lang="en-US" sz="1800" baseline="30000" dirty="0" smtClean="0"/>
              <a:t>1/2</a:t>
            </a:r>
            <a:r>
              <a:rPr lang="en-US" sz="1800" dirty="0" smtClean="0"/>
              <a:t> = 5.74</a:t>
            </a:r>
            <a:r>
              <a:rPr lang="en-US" sz="1800" dirty="0" smtClean="0">
                <a:sym typeface="Symbol" pitchFamily="18" charset="2"/>
              </a:rPr>
              <a:t>.07</a:t>
            </a:r>
            <a:r>
              <a:rPr lang="en-US" sz="1800" baseline="-25000" dirty="0" smtClean="0">
                <a:sym typeface="Symbol" pitchFamily="18" charset="2"/>
              </a:rPr>
              <a:t>ran </a:t>
            </a:r>
            <a:r>
              <a:rPr lang="en-US" sz="1800" dirty="0" smtClean="0">
                <a:sym typeface="Symbol" pitchFamily="18" charset="2"/>
              </a:rPr>
              <a:t>.03</a:t>
            </a:r>
            <a:r>
              <a:rPr lang="en-US" sz="1800" baseline="-25000" dirty="0" smtClean="0">
                <a:sym typeface="Symbol" pitchFamily="18" charset="2"/>
              </a:rPr>
              <a:t>sys</a:t>
            </a:r>
            <a:r>
              <a:rPr lang="en-US" sz="1800" dirty="0" smtClean="0">
                <a:sym typeface="Symbol" pitchFamily="18" charset="2"/>
              </a:rPr>
              <a:t> fm</a:t>
            </a:r>
          </a:p>
          <a:p>
            <a:pPr lvl="1" eaLnBrk="1" hangingPunct="1">
              <a:lnSpc>
                <a:spcPct val="90000"/>
              </a:lnSpc>
              <a:defRPr/>
            </a:pPr>
            <a:r>
              <a:rPr lang="en-US" sz="1800" dirty="0" smtClean="0"/>
              <a:t>&lt;r</a:t>
            </a:r>
            <a:r>
              <a:rPr lang="en-US" sz="1800" baseline="-25000" dirty="0" smtClean="0"/>
              <a:t>n</a:t>
            </a:r>
            <a:r>
              <a:rPr lang="en-US" sz="1800" baseline="30000" dirty="0" smtClean="0"/>
              <a:t>2</a:t>
            </a:r>
            <a:r>
              <a:rPr lang="en-US" sz="1800" dirty="0" smtClean="0"/>
              <a:t>&gt;</a:t>
            </a:r>
            <a:r>
              <a:rPr lang="en-US" sz="1800" baseline="30000" dirty="0" smtClean="0"/>
              <a:t>1/2</a:t>
            </a:r>
            <a:r>
              <a:rPr lang="en-US" sz="1800" dirty="0" smtClean="0"/>
              <a:t>- &lt;r</a:t>
            </a:r>
            <a:r>
              <a:rPr lang="en-US" sz="1800" baseline="-25000" dirty="0" smtClean="0"/>
              <a:t>p</a:t>
            </a:r>
            <a:r>
              <a:rPr lang="en-US" sz="1800" baseline="30000" dirty="0" smtClean="0"/>
              <a:t>2</a:t>
            </a:r>
            <a:r>
              <a:rPr lang="en-US" sz="1800" dirty="0" smtClean="0"/>
              <a:t>&gt;</a:t>
            </a:r>
            <a:r>
              <a:rPr lang="en-US" sz="1800" baseline="30000" dirty="0" smtClean="0"/>
              <a:t>1/2 </a:t>
            </a:r>
            <a:r>
              <a:rPr lang="en-US" sz="1800" dirty="0" smtClean="0"/>
              <a:t>= 0.22 </a:t>
            </a:r>
            <a:r>
              <a:rPr lang="en-US" sz="1800" dirty="0" smtClean="0">
                <a:sym typeface="Symbol" pitchFamily="18" charset="2"/>
              </a:rPr>
              <a:t>.07</a:t>
            </a:r>
            <a:r>
              <a:rPr lang="en-US" sz="1800" baseline="-25000" dirty="0" smtClean="0">
                <a:sym typeface="Symbol" pitchFamily="18" charset="2"/>
              </a:rPr>
              <a:t>ran </a:t>
            </a:r>
            <a:r>
              <a:rPr lang="en-US" sz="1800" dirty="0" smtClean="0">
                <a:sym typeface="Symbol" pitchFamily="18" charset="2"/>
              </a:rPr>
              <a:t>.03</a:t>
            </a:r>
            <a:r>
              <a:rPr lang="en-US" sz="1800" baseline="-25000" dirty="0" smtClean="0">
                <a:sym typeface="Symbol" pitchFamily="18" charset="2"/>
              </a:rPr>
              <a:t>sys</a:t>
            </a:r>
            <a:r>
              <a:rPr lang="en-US" sz="1800" dirty="0" smtClean="0">
                <a:sym typeface="Symbol" pitchFamily="18" charset="2"/>
              </a:rPr>
              <a:t> fm</a:t>
            </a:r>
            <a:endParaRPr lang="en-US" sz="1800" dirty="0" smtClean="0"/>
          </a:p>
          <a:p>
            <a:pPr lvl="1" eaLnBrk="1" hangingPunct="1">
              <a:lnSpc>
                <a:spcPct val="90000"/>
              </a:lnSpc>
              <a:defRPr/>
            </a:pPr>
            <a:endParaRPr lang="en-US" sz="1800" dirty="0" smtClean="0">
              <a:sym typeface="Symbol" pitchFamily="18" charset="2"/>
            </a:endParaRPr>
          </a:p>
        </p:txBody>
      </p:sp>
      <p:sp>
        <p:nvSpPr>
          <p:cNvPr id="637956" name="Rectangle 4"/>
          <p:cNvSpPr>
            <a:spLocks noGrp="1" noChangeArrowheads="1"/>
          </p:cNvSpPr>
          <p:nvPr>
            <p:ph type="body" sz="half" idx="2"/>
          </p:nvPr>
        </p:nvSpPr>
        <p:spPr>
          <a:xfrm>
            <a:off x="5095875" y="1146175"/>
            <a:ext cx="3825875" cy="1068388"/>
          </a:xfrm>
        </p:spPr>
        <p:txBody>
          <a:bodyPr/>
          <a:lstStyle/>
          <a:p>
            <a:pPr eaLnBrk="1" hangingPunct="1">
              <a:defRPr/>
            </a:pPr>
            <a:r>
              <a:rPr lang="en-US" sz="1800" smtClean="0"/>
              <a:t>Proton elastic scattering is sensitive to the neutron density, but the results can be ambiguous. </a:t>
            </a:r>
          </a:p>
          <a:p>
            <a:pPr eaLnBrk="1" hangingPunct="1">
              <a:defRPr/>
            </a:pPr>
            <a:endParaRPr lang="en-US" sz="1800" smtClean="0"/>
          </a:p>
        </p:txBody>
      </p:sp>
      <p:grpSp>
        <p:nvGrpSpPr>
          <p:cNvPr id="2" name="Group 20"/>
          <p:cNvGrpSpPr>
            <a:grpSpLocks/>
          </p:cNvGrpSpPr>
          <p:nvPr/>
        </p:nvGrpSpPr>
        <p:grpSpPr bwMode="auto">
          <a:xfrm>
            <a:off x="4857750" y="2332038"/>
            <a:ext cx="4060825" cy="4405312"/>
            <a:chOff x="3060" y="559"/>
            <a:chExt cx="2558" cy="2775"/>
          </a:xfrm>
        </p:grpSpPr>
        <p:grpSp>
          <p:nvGrpSpPr>
            <p:cNvPr id="3" name="Group 10"/>
            <p:cNvGrpSpPr>
              <a:grpSpLocks/>
            </p:cNvGrpSpPr>
            <p:nvPr/>
          </p:nvGrpSpPr>
          <p:grpSpPr bwMode="auto">
            <a:xfrm>
              <a:off x="3060" y="711"/>
              <a:ext cx="2290" cy="2623"/>
              <a:chOff x="2941" y="839"/>
              <a:chExt cx="2180" cy="2670"/>
            </a:xfrm>
          </p:grpSpPr>
          <p:grpSp>
            <p:nvGrpSpPr>
              <p:cNvPr id="4" name="Group 8"/>
              <p:cNvGrpSpPr>
                <a:grpSpLocks/>
              </p:cNvGrpSpPr>
              <p:nvPr/>
            </p:nvGrpSpPr>
            <p:grpSpPr bwMode="auto">
              <a:xfrm>
                <a:off x="2941" y="839"/>
                <a:ext cx="2180" cy="2495"/>
                <a:chOff x="3097" y="940"/>
                <a:chExt cx="1997" cy="2687"/>
              </a:xfrm>
            </p:grpSpPr>
            <p:pic>
              <p:nvPicPr>
                <p:cNvPr id="28689" name="Picture 6"/>
                <p:cNvPicPr>
                  <a:picLocks noChangeAspect="1" noChangeArrowheads="1"/>
                </p:cNvPicPr>
                <p:nvPr/>
              </p:nvPicPr>
              <p:blipFill>
                <a:blip r:embed="rId3" cstate="print"/>
                <a:srcRect r="5714"/>
                <a:stretch>
                  <a:fillRect/>
                </a:stretch>
              </p:blipFill>
              <p:spPr bwMode="auto">
                <a:xfrm>
                  <a:off x="3097" y="940"/>
                  <a:ext cx="1997" cy="2687"/>
                </a:xfrm>
                <a:prstGeom prst="rect">
                  <a:avLst/>
                </a:prstGeom>
                <a:noFill/>
                <a:ln w="9525">
                  <a:noFill/>
                  <a:miter lim="800000"/>
                  <a:headEnd/>
                  <a:tailEnd/>
                </a:ln>
              </p:spPr>
            </p:pic>
            <p:sp>
              <p:nvSpPr>
                <p:cNvPr id="28690" name="Rectangle 7"/>
                <p:cNvSpPr>
                  <a:spLocks noChangeArrowheads="1"/>
                </p:cNvSpPr>
                <p:nvPr/>
              </p:nvSpPr>
              <p:spPr bwMode="auto">
                <a:xfrm>
                  <a:off x="4716" y="1112"/>
                  <a:ext cx="264" cy="180"/>
                </a:xfrm>
                <a:prstGeom prst="rect">
                  <a:avLst/>
                </a:prstGeom>
                <a:solidFill>
                  <a:schemeClr val="bg1"/>
                </a:solidFill>
                <a:ln w="9525">
                  <a:noFill/>
                  <a:miter lim="800000"/>
                  <a:headEnd/>
                  <a:tailEnd/>
                </a:ln>
              </p:spPr>
              <p:txBody>
                <a:bodyPr wrap="none" anchor="ctr"/>
                <a:lstStyle/>
                <a:p>
                  <a:endParaRPr lang="en-US"/>
                </a:p>
              </p:txBody>
            </p:sp>
          </p:grpSp>
          <p:sp>
            <p:nvSpPr>
              <p:cNvPr id="28688" name="Text Box 9"/>
              <p:cNvSpPr txBox="1">
                <a:spLocks noChangeArrowheads="1"/>
              </p:cNvSpPr>
              <p:nvPr/>
            </p:nvSpPr>
            <p:spPr bwMode="auto">
              <a:xfrm>
                <a:off x="3977" y="3254"/>
                <a:ext cx="960" cy="255"/>
              </a:xfrm>
              <a:prstGeom prst="rect">
                <a:avLst/>
              </a:prstGeom>
              <a:noFill/>
              <a:ln w="9525">
                <a:noFill/>
                <a:miter lim="800000"/>
                <a:headEnd/>
                <a:tailEnd/>
              </a:ln>
            </p:spPr>
            <p:txBody>
              <a:bodyPr>
                <a:spAutoFit/>
              </a:bodyPr>
              <a:lstStyle/>
              <a:p>
                <a:pPr>
                  <a:spcBef>
                    <a:spcPct val="50000"/>
                  </a:spcBef>
                  <a:buFontTx/>
                  <a:buNone/>
                </a:pPr>
                <a:r>
                  <a:rPr lang="en-US" sz="2000">
                    <a:sym typeface="Symbol" pitchFamily="18" charset="2"/>
                  </a:rPr>
                  <a:t></a:t>
                </a:r>
                <a:r>
                  <a:rPr lang="en-US" sz="2000" baseline="-25000">
                    <a:sym typeface="Symbol" pitchFamily="18" charset="2"/>
                  </a:rPr>
                  <a:t>cm</a:t>
                </a:r>
                <a:r>
                  <a:rPr lang="en-US" sz="2000">
                    <a:sym typeface="Symbol" pitchFamily="18" charset="2"/>
                  </a:rPr>
                  <a:t> (deg)</a:t>
                </a:r>
                <a:endParaRPr lang="en-US" sz="2000"/>
              </a:p>
            </p:txBody>
          </p:sp>
        </p:grpSp>
        <p:sp>
          <p:nvSpPr>
            <p:cNvPr id="28680" name="Text Box 11"/>
            <p:cNvSpPr txBox="1">
              <a:spLocks noChangeArrowheads="1"/>
            </p:cNvSpPr>
            <p:nvPr/>
          </p:nvSpPr>
          <p:spPr bwMode="auto">
            <a:xfrm>
              <a:off x="4063" y="1042"/>
              <a:ext cx="917" cy="439"/>
            </a:xfrm>
            <a:prstGeom prst="rect">
              <a:avLst/>
            </a:prstGeom>
            <a:noFill/>
            <a:ln w="9525">
              <a:noFill/>
              <a:miter lim="800000"/>
              <a:headEnd/>
              <a:tailEnd/>
            </a:ln>
          </p:spPr>
          <p:txBody>
            <a:bodyPr wrap="none">
              <a:spAutoFit/>
            </a:bodyPr>
            <a:lstStyle/>
            <a:p>
              <a:pPr>
                <a:buFontTx/>
                <a:buNone/>
              </a:pPr>
              <a:r>
                <a:rPr lang="en-US" baseline="30000"/>
                <a:t>208</a:t>
              </a:r>
              <a:r>
                <a:rPr lang="en-US"/>
                <a:t>Pb(p,p)</a:t>
              </a:r>
            </a:p>
            <a:p>
              <a:pPr>
                <a:buFontTx/>
                <a:buNone/>
              </a:pPr>
              <a:r>
                <a:rPr lang="en-US"/>
                <a:t>E</a:t>
              </a:r>
              <a:r>
                <a:rPr lang="en-US" baseline="-25000"/>
                <a:t>p</a:t>
              </a:r>
              <a:r>
                <a:rPr lang="en-US"/>
                <a:t> =200 MeV</a:t>
              </a:r>
              <a:endParaRPr lang="en-US" baseline="30000"/>
            </a:p>
          </p:txBody>
        </p:sp>
        <p:sp>
          <p:nvSpPr>
            <p:cNvPr id="28681" name="Line 13"/>
            <p:cNvSpPr>
              <a:spLocks noChangeShapeType="1"/>
            </p:cNvSpPr>
            <p:nvPr/>
          </p:nvSpPr>
          <p:spPr bwMode="auto">
            <a:xfrm flipH="1">
              <a:off x="5016" y="2034"/>
              <a:ext cx="60" cy="360"/>
            </a:xfrm>
            <a:prstGeom prst="line">
              <a:avLst/>
            </a:prstGeom>
            <a:noFill/>
            <a:ln w="9525">
              <a:solidFill>
                <a:srgbClr val="FF0000"/>
              </a:solidFill>
              <a:round/>
              <a:headEnd/>
              <a:tailEnd type="triangle" w="med" len="med"/>
            </a:ln>
          </p:spPr>
          <p:txBody>
            <a:bodyPr/>
            <a:lstStyle/>
            <a:p>
              <a:endParaRPr lang="en-US"/>
            </a:p>
          </p:txBody>
        </p:sp>
        <p:sp>
          <p:nvSpPr>
            <p:cNvPr id="28682" name="Text Box 14"/>
            <p:cNvSpPr txBox="1">
              <a:spLocks noChangeArrowheads="1"/>
            </p:cNvSpPr>
            <p:nvPr/>
          </p:nvSpPr>
          <p:spPr bwMode="auto">
            <a:xfrm>
              <a:off x="4518" y="1835"/>
              <a:ext cx="1100" cy="231"/>
            </a:xfrm>
            <a:prstGeom prst="rect">
              <a:avLst/>
            </a:prstGeom>
            <a:noFill/>
            <a:ln w="9525">
              <a:noFill/>
              <a:miter lim="800000"/>
              <a:headEnd/>
              <a:tailEnd/>
            </a:ln>
          </p:spPr>
          <p:txBody>
            <a:bodyPr>
              <a:spAutoFit/>
            </a:bodyPr>
            <a:lstStyle/>
            <a:p>
              <a:pPr>
                <a:spcBef>
                  <a:spcPct val="50000"/>
                </a:spcBef>
                <a:buFontTx/>
                <a:buNone/>
              </a:pPr>
              <a:r>
                <a:rPr lang="en-US">
                  <a:solidFill>
                    <a:srgbClr val="FF0000"/>
                  </a:solidFill>
                </a:rPr>
                <a:t>&lt;r</a:t>
              </a:r>
              <a:r>
                <a:rPr lang="en-US" baseline="-25000">
                  <a:solidFill>
                    <a:srgbClr val="FF0000"/>
                  </a:solidFill>
                </a:rPr>
                <a:t>n</a:t>
              </a:r>
              <a:r>
                <a:rPr lang="en-US" baseline="30000">
                  <a:solidFill>
                    <a:srgbClr val="FF0000"/>
                  </a:solidFill>
                </a:rPr>
                <a:t>2</a:t>
              </a:r>
              <a:r>
                <a:rPr lang="en-US">
                  <a:solidFill>
                    <a:srgbClr val="FF0000"/>
                  </a:solidFill>
                </a:rPr>
                <a:t>&gt;</a:t>
              </a:r>
              <a:r>
                <a:rPr lang="en-US" baseline="30000">
                  <a:solidFill>
                    <a:srgbClr val="FF0000"/>
                  </a:solidFill>
                </a:rPr>
                <a:t>1/2</a:t>
              </a:r>
              <a:r>
                <a:rPr lang="en-US">
                  <a:solidFill>
                    <a:srgbClr val="FF0000"/>
                  </a:solidFill>
                </a:rPr>
                <a:t>=5.6 fm</a:t>
              </a:r>
            </a:p>
          </p:txBody>
        </p:sp>
        <p:sp>
          <p:nvSpPr>
            <p:cNvPr id="28683" name="Line 15"/>
            <p:cNvSpPr>
              <a:spLocks noChangeShapeType="1"/>
            </p:cNvSpPr>
            <p:nvPr/>
          </p:nvSpPr>
          <p:spPr bwMode="auto">
            <a:xfrm>
              <a:off x="5172" y="2046"/>
              <a:ext cx="54" cy="600"/>
            </a:xfrm>
            <a:prstGeom prst="line">
              <a:avLst/>
            </a:prstGeom>
            <a:noFill/>
            <a:ln w="9525">
              <a:solidFill>
                <a:srgbClr val="FF0000"/>
              </a:solidFill>
              <a:round/>
              <a:headEnd/>
              <a:tailEnd type="triangle" w="med" len="med"/>
            </a:ln>
          </p:spPr>
          <p:txBody>
            <a:bodyPr/>
            <a:lstStyle/>
            <a:p>
              <a:endParaRPr lang="en-US"/>
            </a:p>
          </p:txBody>
        </p:sp>
        <p:sp>
          <p:nvSpPr>
            <p:cNvPr id="28684" name="Text Box 16"/>
            <p:cNvSpPr txBox="1">
              <a:spLocks noChangeArrowheads="1"/>
            </p:cNvSpPr>
            <p:nvPr/>
          </p:nvSpPr>
          <p:spPr bwMode="auto">
            <a:xfrm>
              <a:off x="3846" y="2483"/>
              <a:ext cx="1100" cy="231"/>
            </a:xfrm>
            <a:prstGeom prst="rect">
              <a:avLst/>
            </a:prstGeom>
            <a:noFill/>
            <a:ln w="9525">
              <a:noFill/>
              <a:miter lim="800000"/>
              <a:headEnd/>
              <a:tailEnd/>
            </a:ln>
          </p:spPr>
          <p:txBody>
            <a:bodyPr>
              <a:spAutoFit/>
            </a:bodyPr>
            <a:lstStyle/>
            <a:p>
              <a:pPr>
                <a:spcBef>
                  <a:spcPct val="50000"/>
                </a:spcBef>
                <a:buFontTx/>
                <a:buNone/>
              </a:pPr>
              <a:r>
                <a:rPr lang="en-US">
                  <a:solidFill>
                    <a:schemeClr val="accent2"/>
                  </a:solidFill>
                </a:rPr>
                <a:t>&lt;r</a:t>
              </a:r>
              <a:r>
                <a:rPr lang="en-US" baseline="-25000">
                  <a:solidFill>
                    <a:schemeClr val="accent2"/>
                  </a:solidFill>
                </a:rPr>
                <a:t>n</a:t>
              </a:r>
              <a:r>
                <a:rPr lang="en-US" baseline="30000">
                  <a:solidFill>
                    <a:schemeClr val="accent2"/>
                  </a:solidFill>
                </a:rPr>
                <a:t>2</a:t>
              </a:r>
              <a:r>
                <a:rPr lang="en-US">
                  <a:solidFill>
                    <a:schemeClr val="accent2"/>
                  </a:solidFill>
                </a:rPr>
                <a:t>&gt;</a:t>
              </a:r>
              <a:r>
                <a:rPr lang="en-US" baseline="30000">
                  <a:solidFill>
                    <a:schemeClr val="accent2"/>
                  </a:solidFill>
                </a:rPr>
                <a:t>1/2</a:t>
              </a:r>
              <a:r>
                <a:rPr lang="en-US">
                  <a:solidFill>
                    <a:schemeClr val="accent2"/>
                  </a:solidFill>
                </a:rPr>
                <a:t>=5.7 fm</a:t>
              </a:r>
            </a:p>
          </p:txBody>
        </p:sp>
        <p:sp>
          <p:nvSpPr>
            <p:cNvPr id="28685" name="Line 17"/>
            <p:cNvSpPr>
              <a:spLocks noChangeShapeType="1"/>
            </p:cNvSpPr>
            <p:nvPr/>
          </p:nvSpPr>
          <p:spPr bwMode="auto">
            <a:xfrm flipV="1">
              <a:off x="4548" y="2412"/>
              <a:ext cx="426" cy="120"/>
            </a:xfrm>
            <a:prstGeom prst="line">
              <a:avLst/>
            </a:prstGeom>
            <a:noFill/>
            <a:ln w="9525">
              <a:solidFill>
                <a:schemeClr val="accent2"/>
              </a:solidFill>
              <a:round/>
              <a:headEnd/>
              <a:tailEnd type="triangle" w="med" len="med"/>
            </a:ln>
          </p:spPr>
          <p:txBody>
            <a:bodyPr/>
            <a:lstStyle/>
            <a:p>
              <a:endParaRPr lang="en-US"/>
            </a:p>
          </p:txBody>
        </p:sp>
        <p:sp>
          <p:nvSpPr>
            <p:cNvPr id="28686" name="Text Box 18"/>
            <p:cNvSpPr txBox="1">
              <a:spLocks noChangeArrowheads="1"/>
            </p:cNvSpPr>
            <p:nvPr/>
          </p:nvSpPr>
          <p:spPr bwMode="auto">
            <a:xfrm>
              <a:off x="3422" y="559"/>
              <a:ext cx="2008" cy="353"/>
            </a:xfrm>
            <a:prstGeom prst="rect">
              <a:avLst/>
            </a:prstGeom>
            <a:noFill/>
            <a:ln w="9525">
              <a:noFill/>
              <a:miter lim="800000"/>
              <a:headEnd/>
              <a:tailEnd/>
            </a:ln>
          </p:spPr>
          <p:txBody>
            <a:bodyPr wrap="none">
              <a:spAutoFit/>
            </a:bodyPr>
            <a:lstStyle/>
            <a:p>
              <a:pPr>
                <a:buFontTx/>
                <a:buNone/>
              </a:pPr>
              <a:r>
                <a:rPr lang="en-US" sz="1400"/>
                <a:t>Karataglidis et al., PRC </a:t>
              </a:r>
              <a:r>
                <a:rPr lang="en-US" sz="1400" b="1"/>
                <a:t>65 </a:t>
              </a:r>
              <a:r>
                <a:rPr lang="en-US" sz="1400"/>
                <a:t>044306 (2002)</a:t>
              </a:r>
            </a:p>
            <a:p>
              <a:pPr>
                <a:buFontTx/>
                <a:buNone/>
              </a:pPr>
              <a:endParaRPr lang="en-US" sz="1400"/>
            </a:p>
          </p:txBody>
        </p:sp>
      </p:grpSp>
      <p:sp>
        <p:nvSpPr>
          <p:cNvPr id="28678" name="Text Box 19">
            <a:hlinkClick r:id="" action="ppaction://hlinkshowjump?jump=firstslide"/>
          </p:cNvPr>
          <p:cNvSpPr txBox="1">
            <a:spLocks noChangeArrowheads="1"/>
          </p:cNvSpPr>
          <p:nvPr/>
        </p:nvSpPr>
        <p:spPr bwMode="auto">
          <a:xfrm>
            <a:off x="8451850" y="6045200"/>
            <a:ext cx="692150" cy="457200"/>
          </a:xfrm>
          <a:prstGeom prst="rect">
            <a:avLst/>
          </a:prstGeom>
          <a:noFill/>
          <a:ln w="9525">
            <a:noFill/>
            <a:miter lim="800000"/>
            <a:headEnd/>
            <a:tailEnd/>
          </a:ln>
        </p:spPr>
        <p:txBody>
          <a:bodyPr>
            <a:spAutoFit/>
          </a:bodyPr>
          <a:lstStyle/>
          <a:p>
            <a:pPr>
              <a:spcBef>
                <a:spcPct val="50000"/>
              </a:spcBef>
              <a:buFontTx/>
              <a:buNone/>
            </a:pPr>
            <a:r>
              <a:rPr lang="en-US" sz="2400">
                <a:solidFill>
                  <a:srgbClr val="FF0000"/>
                </a:solidFill>
              </a:rPr>
              <a:t>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5" name="Picture 5"/>
          <p:cNvPicPr>
            <a:picLocks noChangeAspect="1" noChangeArrowheads="1"/>
          </p:cNvPicPr>
          <p:nvPr/>
        </p:nvPicPr>
        <p:blipFill>
          <a:blip r:embed="rId3"/>
          <a:srcRect/>
          <a:stretch>
            <a:fillRect/>
          </a:stretch>
        </p:blipFill>
        <p:spPr bwMode="auto">
          <a:xfrm>
            <a:off x="511175" y="909638"/>
            <a:ext cx="3744913" cy="3744912"/>
          </a:xfrm>
          <a:prstGeom prst="rect">
            <a:avLst/>
          </a:prstGeom>
          <a:noFill/>
          <a:ln w="9525">
            <a:noFill/>
            <a:miter lim="800000"/>
            <a:headEnd/>
            <a:tailEnd/>
          </a:ln>
          <a:effectLst/>
        </p:spPr>
      </p:pic>
      <p:sp>
        <p:nvSpPr>
          <p:cNvPr id="583682" name="Rectangle 2"/>
          <p:cNvSpPr>
            <a:spLocks noGrp="1" noChangeArrowheads="1"/>
          </p:cNvSpPr>
          <p:nvPr>
            <p:ph type="title"/>
          </p:nvPr>
        </p:nvSpPr>
        <p:spPr>
          <a:xfrm>
            <a:off x="609600" y="0"/>
            <a:ext cx="7772400" cy="842963"/>
          </a:xfrm>
          <a:ln/>
        </p:spPr>
        <p:txBody>
          <a:bodyPr/>
          <a:lstStyle/>
          <a:p>
            <a:r>
              <a:rPr lang="en-US"/>
              <a:t>Radii of Na isotopes</a:t>
            </a:r>
          </a:p>
        </p:txBody>
      </p:sp>
      <p:sp>
        <p:nvSpPr>
          <p:cNvPr id="583683" name="Rectangle 3"/>
          <p:cNvSpPr>
            <a:spLocks noGrp="1" noChangeArrowheads="1"/>
          </p:cNvSpPr>
          <p:nvPr>
            <p:ph type="body" sz="half" idx="1"/>
          </p:nvPr>
        </p:nvSpPr>
        <p:spPr>
          <a:xfrm>
            <a:off x="461963" y="5105400"/>
            <a:ext cx="3770312" cy="1568450"/>
          </a:xfrm>
        </p:spPr>
        <p:txBody>
          <a:bodyPr/>
          <a:lstStyle/>
          <a:p>
            <a:r>
              <a:rPr lang="en-US" sz="1800"/>
              <a:t>The relationship between cross-section and Na interaction radius is:</a:t>
            </a:r>
          </a:p>
          <a:p>
            <a:pPr lvl="1"/>
            <a:r>
              <a:rPr lang="en-US" sz="1800"/>
              <a:t>Getting the actual neutron radius is model dependent.</a:t>
            </a:r>
          </a:p>
        </p:txBody>
      </p:sp>
      <p:sp>
        <p:nvSpPr>
          <p:cNvPr id="583686" name="AutoShape 6"/>
          <p:cNvSpPr>
            <a:spLocks noGrp="1" noChangeAspect="1" noChangeArrowheads="1"/>
          </p:cNvSpPr>
          <p:nvPr>
            <p:ph type="body" sz="half" idx="2"/>
          </p:nvPr>
        </p:nvSpPr>
        <p:spPr>
          <a:xfrm>
            <a:off x="4816475" y="5019675"/>
            <a:ext cx="4078288" cy="1666875"/>
          </a:xfrm>
        </p:spPr>
        <p:txBody>
          <a:bodyPr/>
          <a:lstStyle/>
          <a:p>
            <a:pPr>
              <a:lnSpc>
                <a:spcPct val="90000"/>
              </a:lnSpc>
            </a:pPr>
            <a:r>
              <a:rPr lang="en-US" sz="1800"/>
              <a:t>Proton radii are determined by measuring atomic transitions in Na, which has a 3s g.s. orbit. </a:t>
            </a:r>
          </a:p>
          <a:p>
            <a:pPr>
              <a:lnSpc>
                <a:spcPct val="90000"/>
              </a:lnSpc>
            </a:pPr>
            <a:r>
              <a:rPr lang="en-US" sz="1800"/>
              <a:t>Neutron radii increase faster than R=r</a:t>
            </a:r>
            <a:r>
              <a:rPr lang="en-US" sz="1800" baseline="-25000"/>
              <a:t>0</a:t>
            </a:r>
            <a:r>
              <a:rPr lang="en-US" sz="1800"/>
              <a:t>A</a:t>
            </a:r>
            <a:r>
              <a:rPr lang="en-US" sz="1800" baseline="30000"/>
              <a:t>1/3</a:t>
            </a:r>
            <a:r>
              <a:rPr lang="en-US" sz="1800"/>
              <a:t>, reflecting the thickness of neutron skin, e.g. RMF calculation.</a:t>
            </a:r>
          </a:p>
        </p:txBody>
      </p:sp>
      <p:pic>
        <p:nvPicPr>
          <p:cNvPr id="583687" name="Picture 7"/>
          <p:cNvPicPr>
            <a:picLocks noChangeAspect="1" noChangeArrowheads="1"/>
          </p:cNvPicPr>
          <p:nvPr/>
        </p:nvPicPr>
        <p:blipFill>
          <a:blip r:embed="rId4"/>
          <a:srcRect/>
          <a:stretch>
            <a:fillRect/>
          </a:stretch>
        </p:blipFill>
        <p:spPr bwMode="auto">
          <a:xfrm>
            <a:off x="4673600" y="1298575"/>
            <a:ext cx="3976688" cy="3670300"/>
          </a:xfrm>
          <a:prstGeom prst="rect">
            <a:avLst/>
          </a:prstGeom>
          <a:noFill/>
          <a:ln w="9525">
            <a:noFill/>
            <a:miter lim="800000"/>
            <a:headEnd/>
            <a:tailEnd/>
          </a:ln>
          <a:effectLst/>
        </p:spPr>
      </p:pic>
      <p:graphicFrame>
        <p:nvGraphicFramePr>
          <p:cNvPr id="583689" name="Object 9"/>
          <p:cNvGraphicFramePr>
            <a:graphicFrameLocks noChangeAspect="1"/>
          </p:cNvGraphicFramePr>
          <p:nvPr/>
        </p:nvGraphicFramePr>
        <p:xfrm>
          <a:off x="588963" y="4719638"/>
          <a:ext cx="3803650" cy="334962"/>
        </p:xfrm>
        <a:graphic>
          <a:graphicData uri="http://schemas.openxmlformats.org/presentationml/2006/ole">
            <p:oleObj spid="_x0000_s1027074" name="Equation" r:id="rId5" imgW="3301920" imgH="291960" progId="Equation.3">
              <p:embed/>
            </p:oleObj>
          </a:graphicData>
        </a:graphic>
      </p:graphicFrame>
      <p:graphicFrame>
        <p:nvGraphicFramePr>
          <p:cNvPr id="583690" name="Object 10"/>
          <p:cNvGraphicFramePr>
            <a:graphicFrameLocks noChangeAspect="1"/>
          </p:cNvGraphicFramePr>
          <p:nvPr/>
        </p:nvGraphicFramePr>
        <p:xfrm>
          <a:off x="1484313" y="5675313"/>
          <a:ext cx="2157412" cy="382587"/>
        </p:xfrm>
        <a:graphic>
          <a:graphicData uri="http://schemas.openxmlformats.org/presentationml/2006/ole">
            <p:oleObj spid="_x0000_s1027075" name="Equation" r:id="rId6" imgW="1434960" imgH="253800" progId="Equation.3">
              <p:embed/>
            </p:oleObj>
          </a:graphicData>
        </a:graphic>
      </p:graphicFrame>
      <p:sp>
        <p:nvSpPr>
          <p:cNvPr id="583691" name="Text Box 11"/>
          <p:cNvSpPr txBox="1">
            <a:spLocks noChangeArrowheads="1"/>
          </p:cNvSpPr>
          <p:nvPr/>
        </p:nvSpPr>
        <p:spPr bwMode="auto">
          <a:xfrm>
            <a:off x="6205538" y="3765550"/>
            <a:ext cx="2152650" cy="366713"/>
          </a:xfrm>
          <a:prstGeom prst="rect">
            <a:avLst/>
          </a:prstGeom>
          <a:noFill/>
          <a:ln w="9525">
            <a:noFill/>
            <a:miter lim="800000"/>
            <a:headEnd/>
            <a:tailEnd/>
          </a:ln>
          <a:effectLst/>
        </p:spPr>
        <p:txBody>
          <a:bodyPr wrap="none">
            <a:spAutoFit/>
          </a:bodyPr>
          <a:lstStyle/>
          <a:p>
            <a:r>
              <a:rPr lang="en-US">
                <a:sym typeface="Symbol" pitchFamily="18" charset="2"/>
              </a:rPr>
              <a:t> </a:t>
            </a:r>
            <a:r>
              <a:rPr lang="en-US"/>
              <a:t>&lt;r</a:t>
            </a:r>
            <a:r>
              <a:rPr lang="en-US" baseline="-25000"/>
              <a:t>p</a:t>
            </a:r>
            <a:r>
              <a:rPr lang="en-US" baseline="30000"/>
              <a:t>2</a:t>
            </a:r>
            <a:r>
              <a:rPr lang="en-US"/>
              <a:t>&gt;</a:t>
            </a:r>
            <a:r>
              <a:rPr lang="en-US" baseline="30000"/>
              <a:t>1/2 ~</a:t>
            </a:r>
            <a:r>
              <a:rPr lang="en-US"/>
              <a:t> 0.1 fm</a:t>
            </a:r>
          </a:p>
        </p:txBody>
      </p:sp>
      <p:sp>
        <p:nvSpPr>
          <p:cNvPr id="583692" name="Text Box 12">
            <a:hlinkClick r:id="" action="ppaction://hlinkshowjump?jump=firstslide"/>
          </p:cNvPr>
          <p:cNvSpPr txBox="1">
            <a:spLocks noChangeArrowheads="1"/>
          </p:cNvSpPr>
          <p:nvPr/>
        </p:nvSpPr>
        <p:spPr bwMode="auto">
          <a:xfrm>
            <a:off x="8256588" y="4521200"/>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a:solidFill>
                  <a:srgbClr val="FF0000"/>
                </a:solidFill>
              </a:rPr>
              <a:t>O</a:t>
            </a:r>
          </a:p>
        </p:txBody>
      </p:sp>
      <p:sp>
        <p:nvSpPr>
          <p:cNvPr id="583693" name="Text Box 13"/>
          <p:cNvSpPr txBox="1">
            <a:spLocks noChangeArrowheads="1"/>
          </p:cNvSpPr>
          <p:nvPr/>
        </p:nvSpPr>
        <p:spPr bwMode="auto">
          <a:xfrm>
            <a:off x="5297488" y="1250950"/>
            <a:ext cx="2711450" cy="304800"/>
          </a:xfrm>
          <a:prstGeom prst="rect">
            <a:avLst/>
          </a:prstGeom>
          <a:noFill/>
          <a:ln w="9525">
            <a:noFill/>
            <a:miter lim="800000"/>
            <a:headEnd/>
            <a:tailEnd/>
          </a:ln>
          <a:effectLst/>
        </p:spPr>
        <p:txBody>
          <a:bodyPr wrap="none">
            <a:spAutoFit/>
          </a:bodyPr>
          <a:lstStyle/>
          <a:p>
            <a:pPr>
              <a:buFontTx/>
              <a:buNone/>
            </a:pPr>
            <a:r>
              <a:rPr lang="en-US" sz="1400"/>
              <a:t>Suzuki, et al., PRL 75, 3241 (1995)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povnuc_pdr"/>
          <p:cNvPicPr>
            <a:picLocks noChangeAspect="1" noChangeArrowheads="1"/>
          </p:cNvPicPr>
          <p:nvPr/>
        </p:nvPicPr>
        <p:blipFill>
          <a:blip r:embed="rId3"/>
          <a:srcRect/>
          <a:stretch>
            <a:fillRect/>
          </a:stretch>
        </p:blipFill>
        <p:spPr bwMode="auto">
          <a:xfrm>
            <a:off x="5940607" y="5483496"/>
            <a:ext cx="1905000" cy="1270000"/>
          </a:xfrm>
          <a:prstGeom prst="rect">
            <a:avLst/>
          </a:prstGeom>
          <a:noFill/>
          <a:ln w="9525">
            <a:noFill/>
            <a:miter lim="800000"/>
            <a:headEnd/>
            <a:tailEnd/>
          </a:ln>
        </p:spPr>
      </p:pic>
      <p:sp>
        <p:nvSpPr>
          <p:cNvPr id="2" name="Title 1"/>
          <p:cNvSpPr>
            <a:spLocks noGrp="1"/>
          </p:cNvSpPr>
          <p:nvPr>
            <p:ph type="title"/>
          </p:nvPr>
        </p:nvSpPr>
        <p:spPr>
          <a:xfrm>
            <a:off x="609600" y="104775"/>
            <a:ext cx="7772400" cy="561976"/>
          </a:xfrm>
        </p:spPr>
        <p:txBody>
          <a:bodyPr/>
          <a:lstStyle/>
          <a:p>
            <a:r>
              <a:rPr lang="en-US" dirty="0" smtClean="0"/>
              <a:t>Electric dipole excitations of the neutron skin</a:t>
            </a:r>
            <a:endParaRPr lang="en-US" dirty="0"/>
          </a:p>
        </p:txBody>
      </p:sp>
      <p:sp>
        <p:nvSpPr>
          <p:cNvPr id="3" name="Content Placeholder 2"/>
          <p:cNvSpPr>
            <a:spLocks noGrp="1"/>
          </p:cNvSpPr>
          <p:nvPr>
            <p:ph sz="half" idx="1"/>
          </p:nvPr>
        </p:nvSpPr>
        <p:spPr>
          <a:xfrm>
            <a:off x="195943" y="3944983"/>
            <a:ext cx="4004401" cy="2672442"/>
          </a:xfrm>
        </p:spPr>
        <p:txBody>
          <a:bodyPr/>
          <a:lstStyle/>
          <a:p>
            <a:r>
              <a:rPr lang="en-US" sz="1800" dirty="0" smtClean="0"/>
              <a:t>Coulomb excitation of very neutron rich </a:t>
            </a:r>
            <a:r>
              <a:rPr lang="en-US" sz="1800" baseline="30000" dirty="0" smtClean="0"/>
              <a:t>130,132</a:t>
            </a:r>
            <a:r>
              <a:rPr lang="en-US" sz="1800" dirty="0" smtClean="0"/>
              <a:t>Sn isotopes reveals a peak at  E</a:t>
            </a:r>
            <a:r>
              <a:rPr lang="en-US" sz="1800" baseline="30000" dirty="0" smtClean="0"/>
              <a:t>*</a:t>
            </a:r>
            <a:r>
              <a:rPr lang="en-US" sz="1800" dirty="0" smtClean="0">
                <a:sym typeface="Symbol"/>
              </a:rPr>
              <a:t>10 MeV.</a:t>
            </a:r>
          </a:p>
          <a:p>
            <a:pPr lvl="1"/>
            <a:r>
              <a:rPr lang="en-US" sz="1400" dirty="0" smtClean="0">
                <a:sym typeface="Symbol"/>
              </a:rPr>
              <a:t>not present for stable isotopes</a:t>
            </a:r>
          </a:p>
          <a:p>
            <a:r>
              <a:rPr lang="en-US" sz="1800" dirty="0" smtClean="0">
                <a:sym typeface="Symbol"/>
              </a:rPr>
              <a:t>Consistent with low-lying electric dipole strength.</a:t>
            </a:r>
          </a:p>
          <a:p>
            <a:r>
              <a:rPr lang="en-US" sz="1800" dirty="0" smtClean="0">
                <a:sym typeface="Symbol"/>
              </a:rPr>
              <a:t>calculations suggest an oscillation of a neutron skin relative to the core.</a:t>
            </a:r>
            <a:endParaRPr lang="en-US" sz="1800" dirty="0"/>
          </a:p>
        </p:txBody>
      </p:sp>
      <p:pic>
        <p:nvPicPr>
          <p:cNvPr id="973826" name="Picture 2"/>
          <p:cNvPicPr>
            <a:picLocks noGrp="1" noChangeAspect="1" noChangeArrowheads="1"/>
          </p:cNvPicPr>
          <p:nvPr>
            <p:ph sz="half" idx="2"/>
          </p:nvPr>
        </p:nvPicPr>
        <p:blipFill>
          <a:blip r:embed="rId4"/>
          <a:srcRect l="1576"/>
          <a:stretch>
            <a:fillRect/>
          </a:stretch>
        </p:blipFill>
        <p:spPr bwMode="auto">
          <a:xfrm>
            <a:off x="4460691" y="772666"/>
            <a:ext cx="4448175" cy="4823680"/>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t="2078"/>
          <a:stretch>
            <a:fillRect/>
          </a:stretch>
        </p:blipFill>
        <p:spPr bwMode="auto">
          <a:xfrm>
            <a:off x="160292" y="1140005"/>
            <a:ext cx="4281079" cy="2319474"/>
          </a:xfrm>
          <a:prstGeom prst="rect">
            <a:avLst/>
          </a:prstGeom>
          <a:noFill/>
          <a:ln w="9525">
            <a:noFill/>
            <a:miter lim="800000"/>
            <a:headEnd/>
            <a:tailEnd/>
          </a:ln>
          <a:effectLst/>
        </p:spPr>
      </p:pic>
      <p:sp>
        <p:nvSpPr>
          <p:cNvPr id="7" name="Rectangle 6"/>
          <p:cNvSpPr/>
          <p:nvPr/>
        </p:nvSpPr>
        <p:spPr bwMode="auto">
          <a:xfrm>
            <a:off x="5656217" y="6596743"/>
            <a:ext cx="2495006" cy="2612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rot="5400000">
            <a:off x="7500537" y="3114513"/>
            <a:ext cx="2979149" cy="307777"/>
          </a:xfrm>
          <a:prstGeom prst="rect">
            <a:avLst/>
          </a:prstGeom>
          <a:noFill/>
        </p:spPr>
        <p:txBody>
          <a:bodyPr wrap="none" rtlCol="0">
            <a:spAutoFit/>
          </a:bodyPr>
          <a:lstStyle/>
          <a:p>
            <a:pPr>
              <a:buNone/>
            </a:pPr>
            <a:r>
              <a:rPr lang="en-US" sz="1400" dirty="0" smtClean="0"/>
              <a:t>P. </a:t>
            </a:r>
            <a:r>
              <a:rPr lang="en-US" sz="1400" dirty="0" err="1" smtClean="0"/>
              <a:t>Adrich</a:t>
            </a:r>
            <a:r>
              <a:rPr lang="en-US" sz="1400" dirty="0" smtClean="0"/>
              <a:t> et al., PRL 95 (2005) 132501</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0628"/>
            <a:ext cx="7772400" cy="731520"/>
          </a:xfrm>
        </p:spPr>
        <p:txBody>
          <a:bodyPr/>
          <a:lstStyle/>
          <a:p>
            <a:r>
              <a:rPr lang="en-US" dirty="0" smtClean="0"/>
              <a:t>Relation to symmetry energy </a:t>
            </a:r>
            <a:endParaRPr lang="en-US" dirty="0"/>
          </a:p>
        </p:txBody>
      </p:sp>
      <p:sp>
        <p:nvSpPr>
          <p:cNvPr id="3" name="Content Placeholder 2"/>
          <p:cNvSpPr>
            <a:spLocks noGrp="1"/>
          </p:cNvSpPr>
          <p:nvPr>
            <p:ph sz="half" idx="1"/>
          </p:nvPr>
        </p:nvSpPr>
        <p:spPr>
          <a:xfrm>
            <a:off x="672011" y="4496072"/>
            <a:ext cx="3810000" cy="2087608"/>
          </a:xfrm>
        </p:spPr>
        <p:txBody>
          <a:bodyPr/>
          <a:lstStyle/>
          <a:p>
            <a:r>
              <a:rPr lang="en-US" sz="1800" dirty="0" smtClean="0"/>
              <a:t>Random phase approximation (RPA) calculations show a strong correlation between the neutron -proton radius difference and the fractional strength in the pygmy dipole resonance.</a:t>
            </a:r>
            <a:endParaRPr lang="en-US" dirty="0"/>
          </a:p>
        </p:txBody>
      </p:sp>
      <p:sp>
        <p:nvSpPr>
          <p:cNvPr id="4" name="Content Placeholder 3"/>
          <p:cNvSpPr>
            <a:spLocks noGrp="1"/>
          </p:cNvSpPr>
          <p:nvPr>
            <p:ph sz="half" idx="2"/>
          </p:nvPr>
        </p:nvSpPr>
        <p:spPr>
          <a:xfrm>
            <a:off x="5039360" y="4493890"/>
            <a:ext cx="3869510" cy="2050601"/>
          </a:xfrm>
        </p:spPr>
        <p:txBody>
          <a:bodyPr/>
          <a:lstStyle/>
          <a:p>
            <a:r>
              <a:rPr lang="en-US" sz="1800" dirty="0" smtClean="0"/>
              <a:t>Random phase approximation (RPA) calculations show a strong correlation between the fractional strength  and</a:t>
            </a:r>
            <a:endParaRPr lang="en-US" sz="1800" dirty="0"/>
          </a:p>
        </p:txBody>
      </p:sp>
      <p:pic>
        <p:nvPicPr>
          <p:cNvPr id="5" name="Picture 4" descr="pigmy-strength.WMF"/>
          <p:cNvPicPr>
            <a:picLocks noChangeAspect="1"/>
          </p:cNvPicPr>
          <p:nvPr/>
        </p:nvPicPr>
        <p:blipFill>
          <a:blip r:embed="rId4"/>
          <a:srcRect l="4667" t="15916" r="8667"/>
          <a:stretch>
            <a:fillRect/>
          </a:stretch>
        </p:blipFill>
        <p:spPr>
          <a:xfrm>
            <a:off x="397214" y="1087596"/>
            <a:ext cx="3913530" cy="3339862"/>
          </a:xfrm>
          <a:prstGeom prst="rect">
            <a:avLst/>
          </a:prstGeom>
        </p:spPr>
      </p:pic>
      <p:pic>
        <p:nvPicPr>
          <p:cNvPr id="987138" name="Picture 2"/>
          <p:cNvPicPr>
            <a:picLocks noChangeAspect="1" noChangeArrowheads="1"/>
          </p:cNvPicPr>
          <p:nvPr/>
        </p:nvPicPr>
        <p:blipFill>
          <a:blip r:embed="rId5"/>
          <a:srcRect/>
          <a:stretch>
            <a:fillRect/>
          </a:stretch>
        </p:blipFill>
        <p:spPr bwMode="auto">
          <a:xfrm>
            <a:off x="4364427" y="1148032"/>
            <a:ext cx="4779573" cy="3280277"/>
          </a:xfrm>
          <a:prstGeom prst="rect">
            <a:avLst/>
          </a:prstGeom>
          <a:noFill/>
          <a:ln w="9525">
            <a:noFill/>
            <a:miter lim="800000"/>
            <a:headEnd/>
            <a:tailEnd/>
          </a:ln>
          <a:effectLst/>
        </p:spPr>
      </p:pic>
      <p:graphicFrame>
        <p:nvGraphicFramePr>
          <p:cNvPr id="987139" name="Object 6"/>
          <p:cNvGraphicFramePr>
            <a:graphicFrameLocks noChangeAspect="1"/>
          </p:cNvGraphicFramePr>
          <p:nvPr/>
        </p:nvGraphicFramePr>
        <p:xfrm>
          <a:off x="5756322" y="5688014"/>
          <a:ext cx="2760662" cy="687387"/>
        </p:xfrm>
        <a:graphic>
          <a:graphicData uri="http://schemas.openxmlformats.org/presentationml/2006/ole">
            <p:oleObj spid="_x0000_s987139" name="Equation" r:id="rId6" imgW="2044440" imgH="507960" progId="Equation.DSMT4">
              <p:embed/>
            </p:oleObj>
          </a:graphicData>
        </a:graphic>
      </p:graphicFrame>
      <p:sp>
        <p:nvSpPr>
          <p:cNvPr id="8" name="TextBox 7"/>
          <p:cNvSpPr txBox="1"/>
          <p:nvPr/>
        </p:nvSpPr>
        <p:spPr>
          <a:xfrm>
            <a:off x="667360" y="960504"/>
            <a:ext cx="3877985" cy="566309"/>
          </a:xfrm>
          <a:prstGeom prst="rect">
            <a:avLst/>
          </a:prstGeom>
          <a:noFill/>
        </p:spPr>
        <p:txBody>
          <a:bodyPr wrap="none" rtlCol="0">
            <a:spAutoFit/>
          </a:bodyPr>
          <a:lstStyle/>
          <a:p>
            <a:pPr>
              <a:buNone/>
            </a:pPr>
            <a:r>
              <a:rPr lang="en-US" sz="1400" dirty="0" smtClean="0"/>
              <a:t>A. </a:t>
            </a:r>
            <a:r>
              <a:rPr lang="en-US" sz="1400" dirty="0" err="1" smtClean="0"/>
              <a:t>Klimkiewicz</a:t>
            </a:r>
            <a:r>
              <a:rPr lang="en-US" sz="1400" dirty="0" smtClean="0"/>
              <a:t>, et al., PRC76, 051603(R) (2007)</a:t>
            </a:r>
          </a:p>
          <a:p>
            <a:pPr>
              <a:buNone/>
            </a:pPr>
            <a:endParaRPr lang="en-US" sz="1400" dirty="0" smtClean="0"/>
          </a:p>
        </p:txBody>
      </p:sp>
      <p:sp>
        <p:nvSpPr>
          <p:cNvPr id="9" name="TextBox 8"/>
          <p:cNvSpPr txBox="1"/>
          <p:nvPr/>
        </p:nvSpPr>
        <p:spPr>
          <a:xfrm>
            <a:off x="5540186" y="1062318"/>
            <a:ext cx="3451586" cy="307777"/>
          </a:xfrm>
          <a:prstGeom prst="rect">
            <a:avLst/>
          </a:prstGeom>
          <a:noFill/>
        </p:spPr>
        <p:txBody>
          <a:bodyPr wrap="none" rtlCol="0">
            <a:spAutoFit/>
          </a:bodyPr>
          <a:lstStyle/>
          <a:p>
            <a:pPr>
              <a:buNone/>
            </a:pPr>
            <a:r>
              <a:rPr lang="en-US" sz="1400" dirty="0" smtClean="0"/>
              <a:t>A. </a:t>
            </a:r>
            <a:r>
              <a:rPr lang="en-US" sz="1400" dirty="0" err="1" smtClean="0"/>
              <a:t>Carbone,et</a:t>
            </a:r>
            <a:r>
              <a:rPr lang="en-US" sz="1400" dirty="0" smtClean="0"/>
              <a:t> al., PRC 81, 041301(R) (2010)</a:t>
            </a:r>
            <a:endParaRPr lang="en-US" sz="1400" dirty="0"/>
          </a:p>
        </p:txBody>
      </p:sp>
      <p:cxnSp>
        <p:nvCxnSpPr>
          <p:cNvPr id="12" name="Straight Connector 11"/>
          <p:cNvCxnSpPr/>
          <p:nvPr/>
        </p:nvCxnSpPr>
        <p:spPr bwMode="auto">
          <a:xfrm>
            <a:off x="4963886" y="2076994"/>
            <a:ext cx="914400" cy="914400"/>
          </a:xfrm>
          <a:prstGeom prst="line">
            <a:avLst/>
          </a:prstGeom>
          <a:solidFill>
            <a:srgbClr val="FFFF99"/>
          </a:solidFill>
          <a:ln w="9525" cap="flat" cmpd="sng" algn="ctr">
            <a:noFill/>
            <a:prstDash val="solid"/>
            <a:round/>
            <a:headEnd type="none" w="med" len="med"/>
            <a:tailEnd type="none" w="med" len="med"/>
          </a:ln>
          <a:effectLst/>
        </p:spPr>
      </p:cxnSp>
      <p:sp>
        <p:nvSpPr>
          <p:cNvPr id="15" name="Rectangle 14"/>
          <p:cNvSpPr/>
          <p:nvPr/>
        </p:nvSpPr>
        <p:spPr bwMode="auto">
          <a:xfrm>
            <a:off x="4963886" y="2730137"/>
            <a:ext cx="3905794" cy="940526"/>
          </a:xfrm>
          <a:prstGeom prst="rect">
            <a:avLst/>
          </a:prstGeom>
          <a:solidFill>
            <a:schemeClr val="accent1">
              <a:lumMod val="75000"/>
              <a:alpha val="20000"/>
            </a:schemeClr>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None/>
              <a:tabLst/>
            </a:pPr>
            <a:r>
              <a:rPr kumimoji="0" lang="en-US" sz="1800" b="0" i="0" u="none" strike="noStrike" cap="none" normalizeH="0" dirty="0" smtClean="0">
                <a:ln>
                  <a:noFill/>
                </a:ln>
                <a:solidFill>
                  <a:srgbClr val="008000"/>
                </a:solidFill>
                <a:effectLst/>
                <a:latin typeface="Times New Roman" pitchFamily="18" charset="0"/>
              </a:rPr>
              <a:t>Data</a:t>
            </a:r>
          </a:p>
        </p:txBody>
      </p:sp>
      <p:sp>
        <p:nvSpPr>
          <p:cNvPr id="16" name="TextBox 15"/>
          <p:cNvSpPr txBox="1"/>
          <p:nvPr/>
        </p:nvSpPr>
        <p:spPr>
          <a:xfrm rot="16200000">
            <a:off x="2847703" y="2534194"/>
            <a:ext cx="3337452" cy="369332"/>
          </a:xfrm>
          <a:prstGeom prst="rect">
            <a:avLst/>
          </a:prstGeom>
          <a:solidFill>
            <a:schemeClr val="bg1"/>
          </a:solidFill>
        </p:spPr>
        <p:txBody>
          <a:bodyPr wrap="none" rtlCol="0">
            <a:spAutoFit/>
          </a:bodyPr>
          <a:lstStyle/>
          <a:p>
            <a:pPr>
              <a:buNone/>
            </a:pPr>
            <a:r>
              <a:rPr lang="en-US" dirty="0" smtClean="0"/>
              <a:t>% TRK energy weighted sum rule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1026"/>
          <p:cNvSpPr>
            <a:spLocks noGrp="1" noChangeArrowheads="1"/>
          </p:cNvSpPr>
          <p:nvPr>
            <p:ph type="title"/>
          </p:nvPr>
        </p:nvSpPr>
        <p:spPr>
          <a:xfrm>
            <a:off x="609600" y="238125"/>
            <a:ext cx="7772400" cy="904875"/>
          </a:xfrm>
        </p:spPr>
        <p:txBody>
          <a:bodyPr/>
          <a:lstStyle/>
          <a:p>
            <a:pPr eaLnBrk="1" hangingPunct="1">
              <a:defRPr/>
            </a:pPr>
            <a:r>
              <a:rPr lang="en-US" smtClean="0"/>
              <a:t>Giant resonances</a:t>
            </a:r>
          </a:p>
        </p:txBody>
      </p:sp>
      <p:sp>
        <p:nvSpPr>
          <p:cNvPr id="581635" name="Rectangle 1027"/>
          <p:cNvSpPr>
            <a:spLocks noGrp="1" noChangeArrowheads="1"/>
          </p:cNvSpPr>
          <p:nvPr>
            <p:ph type="body" idx="1"/>
          </p:nvPr>
        </p:nvSpPr>
        <p:spPr>
          <a:xfrm>
            <a:off x="311150" y="1408113"/>
            <a:ext cx="6089650" cy="2936875"/>
          </a:xfrm>
        </p:spPr>
        <p:txBody>
          <a:bodyPr/>
          <a:lstStyle/>
          <a:p>
            <a:pPr eaLnBrk="1" hangingPunct="1">
              <a:lnSpc>
                <a:spcPct val="90000"/>
              </a:lnSpc>
              <a:defRPr/>
            </a:pPr>
            <a:r>
              <a:rPr lang="en-US" dirty="0" smtClean="0"/>
              <a:t>Imagine a macroscopic, i.e. classical vibration of the matter in the nucleus.</a:t>
            </a:r>
          </a:p>
          <a:p>
            <a:pPr lvl="1" eaLnBrk="1" hangingPunct="1">
              <a:lnSpc>
                <a:spcPct val="90000"/>
              </a:lnSpc>
              <a:defRPr/>
            </a:pPr>
            <a:r>
              <a:rPr lang="en-US" dirty="0" smtClean="0"/>
              <a:t>e.g. </a:t>
            </a:r>
            <a:r>
              <a:rPr lang="en-US" dirty="0" err="1" smtClean="0"/>
              <a:t>Isoscaler</a:t>
            </a:r>
            <a:r>
              <a:rPr lang="en-US" dirty="0" smtClean="0"/>
              <a:t> Giant Monopole (GMR) resonance</a:t>
            </a:r>
          </a:p>
          <a:p>
            <a:pPr eaLnBrk="1" hangingPunct="1">
              <a:lnSpc>
                <a:spcPct val="90000"/>
              </a:lnSpc>
              <a:defRPr/>
            </a:pPr>
            <a:r>
              <a:rPr lang="en-US" dirty="0" smtClean="0"/>
              <a:t>GMR and also ISGDR provide information about the curvature of </a:t>
            </a:r>
            <a:r>
              <a:rPr lang="en-US" dirty="0" smtClean="0">
                <a:sym typeface="Symbol" pitchFamily="18" charset="2"/>
              </a:rPr>
              <a:t>(,0,0) </a:t>
            </a:r>
            <a:r>
              <a:rPr lang="en-US" dirty="0" smtClean="0"/>
              <a:t>about minimum.</a:t>
            </a:r>
          </a:p>
          <a:p>
            <a:pPr eaLnBrk="1" hangingPunct="1">
              <a:lnSpc>
                <a:spcPct val="90000"/>
              </a:lnSpc>
              <a:defRPr/>
            </a:pPr>
            <a:endParaRPr lang="en-US" dirty="0" smtClean="0"/>
          </a:p>
          <a:p>
            <a:pPr eaLnBrk="1" hangingPunct="1">
              <a:lnSpc>
                <a:spcPct val="90000"/>
              </a:lnSpc>
              <a:defRPr/>
            </a:pPr>
            <a:r>
              <a:rPr lang="en-US" dirty="0" smtClean="0"/>
              <a:t>Inelastic </a:t>
            </a:r>
            <a:r>
              <a:rPr lang="en-US" dirty="0" smtClean="0">
                <a:sym typeface="Symbol" pitchFamily="18" charset="2"/>
              </a:rPr>
              <a:t> particle scattering e.g. </a:t>
            </a:r>
            <a:r>
              <a:rPr lang="en-US" baseline="30000" dirty="0" smtClean="0">
                <a:sym typeface="Symbol" pitchFamily="18" charset="2"/>
              </a:rPr>
              <a:t>90</a:t>
            </a:r>
            <a:r>
              <a:rPr lang="en-US" dirty="0" smtClean="0">
                <a:sym typeface="Symbol" pitchFamily="18" charset="2"/>
              </a:rPr>
              <a:t>Zr(, )</a:t>
            </a:r>
            <a:r>
              <a:rPr lang="en-US" baseline="30000" dirty="0" smtClean="0">
                <a:sym typeface="Symbol" pitchFamily="18" charset="2"/>
              </a:rPr>
              <a:t>90</a:t>
            </a:r>
            <a:r>
              <a:rPr lang="en-US" dirty="0" smtClean="0">
                <a:sym typeface="Symbol" pitchFamily="18" charset="2"/>
              </a:rPr>
              <a:t>Zr* can excite the GMR. (see Youngblood et al., PRL 92, 691 (1999). )</a:t>
            </a:r>
          </a:p>
          <a:p>
            <a:pPr lvl="1" eaLnBrk="1" hangingPunct="1">
              <a:lnSpc>
                <a:spcPct val="90000"/>
              </a:lnSpc>
              <a:defRPr/>
            </a:pPr>
            <a:r>
              <a:rPr lang="en-US" dirty="0" smtClean="0"/>
              <a:t>Peak is strongest at 0</a:t>
            </a:r>
            <a:r>
              <a:rPr lang="en-US" dirty="0" smtClean="0">
                <a:sym typeface="Symbol" pitchFamily="18" charset="2"/>
              </a:rPr>
              <a:t></a:t>
            </a: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p:txBody>
      </p:sp>
      <p:grpSp>
        <p:nvGrpSpPr>
          <p:cNvPr id="2" name="Group 1049"/>
          <p:cNvGrpSpPr>
            <a:grpSpLocks/>
          </p:cNvGrpSpPr>
          <p:nvPr/>
        </p:nvGrpSpPr>
        <p:grpSpPr bwMode="auto">
          <a:xfrm>
            <a:off x="6751638" y="1416050"/>
            <a:ext cx="2139950" cy="687388"/>
            <a:chOff x="3541" y="1068"/>
            <a:chExt cx="1348" cy="433"/>
          </a:xfrm>
        </p:grpSpPr>
        <p:graphicFrame>
          <p:nvGraphicFramePr>
            <p:cNvPr id="7171" name="Object 1029"/>
            <p:cNvGraphicFramePr>
              <a:graphicFrameLocks noChangeAspect="1"/>
            </p:cNvGraphicFramePr>
            <p:nvPr/>
          </p:nvGraphicFramePr>
          <p:xfrm>
            <a:off x="3541" y="1119"/>
            <a:ext cx="1348" cy="250"/>
          </p:xfrm>
          <a:graphic>
            <a:graphicData uri="http://schemas.openxmlformats.org/presentationml/2006/ole">
              <p:oleObj spid="_x0000_s690179" name="CorelDRAW" r:id="rId4" imgW="2133000" imgH="395640" progId="CorelDRAW.Graphic.11">
                <p:embed/>
              </p:oleObj>
            </a:graphicData>
          </a:graphic>
        </p:graphicFrame>
        <p:sp>
          <p:nvSpPr>
            <p:cNvPr id="7188" name="Line 1031"/>
            <p:cNvSpPr>
              <a:spLocks noChangeShapeType="1"/>
            </p:cNvSpPr>
            <p:nvPr/>
          </p:nvSpPr>
          <p:spPr bwMode="auto">
            <a:xfrm>
              <a:off x="4001" y="1310"/>
              <a:ext cx="70" cy="96"/>
            </a:xfrm>
            <a:prstGeom prst="line">
              <a:avLst/>
            </a:prstGeom>
            <a:noFill/>
            <a:ln w="9525">
              <a:solidFill>
                <a:srgbClr val="FF0000"/>
              </a:solidFill>
              <a:round/>
              <a:headEnd/>
              <a:tailEnd type="triangle" w="med" len="med"/>
            </a:ln>
          </p:spPr>
          <p:txBody>
            <a:bodyPr/>
            <a:lstStyle/>
            <a:p>
              <a:endParaRPr lang="en-US"/>
            </a:p>
          </p:txBody>
        </p:sp>
        <p:sp>
          <p:nvSpPr>
            <p:cNvPr id="7189" name="Line 1032"/>
            <p:cNvSpPr>
              <a:spLocks noChangeShapeType="1"/>
            </p:cNvSpPr>
            <p:nvPr/>
          </p:nvSpPr>
          <p:spPr bwMode="auto">
            <a:xfrm flipV="1">
              <a:off x="3996" y="1077"/>
              <a:ext cx="70" cy="96"/>
            </a:xfrm>
            <a:prstGeom prst="line">
              <a:avLst/>
            </a:prstGeom>
            <a:noFill/>
            <a:ln w="9525">
              <a:solidFill>
                <a:srgbClr val="FF0000"/>
              </a:solidFill>
              <a:round/>
              <a:headEnd/>
              <a:tailEnd type="triangle" w="med" len="med"/>
            </a:ln>
          </p:spPr>
          <p:txBody>
            <a:bodyPr/>
            <a:lstStyle/>
            <a:p>
              <a:endParaRPr lang="en-US"/>
            </a:p>
          </p:txBody>
        </p:sp>
        <p:sp>
          <p:nvSpPr>
            <p:cNvPr id="7190" name="Line 1033"/>
            <p:cNvSpPr>
              <a:spLocks noChangeShapeType="1"/>
            </p:cNvSpPr>
            <p:nvPr/>
          </p:nvSpPr>
          <p:spPr bwMode="auto">
            <a:xfrm flipH="1">
              <a:off x="3782" y="1314"/>
              <a:ext cx="70" cy="96"/>
            </a:xfrm>
            <a:prstGeom prst="line">
              <a:avLst/>
            </a:prstGeom>
            <a:noFill/>
            <a:ln w="9525">
              <a:solidFill>
                <a:srgbClr val="FF0000"/>
              </a:solidFill>
              <a:round/>
              <a:headEnd/>
              <a:tailEnd type="triangle" w="med" len="med"/>
            </a:ln>
          </p:spPr>
          <p:txBody>
            <a:bodyPr/>
            <a:lstStyle/>
            <a:p>
              <a:endParaRPr lang="en-US"/>
            </a:p>
          </p:txBody>
        </p:sp>
        <p:sp>
          <p:nvSpPr>
            <p:cNvPr id="7191" name="Line 1034"/>
            <p:cNvSpPr>
              <a:spLocks noChangeShapeType="1"/>
            </p:cNvSpPr>
            <p:nvPr/>
          </p:nvSpPr>
          <p:spPr bwMode="auto">
            <a:xfrm flipH="1" flipV="1">
              <a:off x="3778" y="1068"/>
              <a:ext cx="70" cy="96"/>
            </a:xfrm>
            <a:prstGeom prst="line">
              <a:avLst/>
            </a:prstGeom>
            <a:noFill/>
            <a:ln w="9525">
              <a:solidFill>
                <a:srgbClr val="FF0000"/>
              </a:solidFill>
              <a:round/>
              <a:headEnd/>
              <a:tailEnd type="triangle" w="med" len="med"/>
            </a:ln>
          </p:spPr>
          <p:txBody>
            <a:bodyPr/>
            <a:lstStyle/>
            <a:p>
              <a:endParaRPr lang="en-US"/>
            </a:p>
          </p:txBody>
        </p:sp>
        <p:sp>
          <p:nvSpPr>
            <p:cNvPr id="7192" name="Line 1035"/>
            <p:cNvSpPr>
              <a:spLocks noChangeShapeType="1"/>
            </p:cNvSpPr>
            <p:nvPr/>
          </p:nvSpPr>
          <p:spPr bwMode="auto">
            <a:xfrm>
              <a:off x="4365" y="1089"/>
              <a:ext cx="70" cy="96"/>
            </a:xfrm>
            <a:prstGeom prst="line">
              <a:avLst/>
            </a:prstGeom>
            <a:noFill/>
            <a:ln w="9525">
              <a:solidFill>
                <a:srgbClr val="FF0000"/>
              </a:solidFill>
              <a:round/>
              <a:headEnd/>
              <a:tailEnd type="triangle" w="med" len="med"/>
            </a:ln>
          </p:spPr>
          <p:txBody>
            <a:bodyPr/>
            <a:lstStyle/>
            <a:p>
              <a:endParaRPr lang="en-US"/>
            </a:p>
          </p:txBody>
        </p:sp>
        <p:sp>
          <p:nvSpPr>
            <p:cNvPr id="7193" name="Line 1036"/>
            <p:cNvSpPr>
              <a:spLocks noChangeShapeType="1"/>
            </p:cNvSpPr>
            <p:nvPr/>
          </p:nvSpPr>
          <p:spPr bwMode="auto">
            <a:xfrm flipV="1">
              <a:off x="4374" y="1319"/>
              <a:ext cx="70" cy="96"/>
            </a:xfrm>
            <a:prstGeom prst="line">
              <a:avLst/>
            </a:prstGeom>
            <a:noFill/>
            <a:ln w="9525">
              <a:solidFill>
                <a:srgbClr val="FF0000"/>
              </a:solidFill>
              <a:round/>
              <a:headEnd/>
              <a:tailEnd type="triangle" w="med" len="med"/>
            </a:ln>
          </p:spPr>
          <p:txBody>
            <a:bodyPr/>
            <a:lstStyle/>
            <a:p>
              <a:endParaRPr lang="en-US"/>
            </a:p>
          </p:txBody>
        </p:sp>
        <p:sp>
          <p:nvSpPr>
            <p:cNvPr id="7194" name="Line 1037"/>
            <p:cNvSpPr>
              <a:spLocks noChangeShapeType="1"/>
            </p:cNvSpPr>
            <p:nvPr/>
          </p:nvSpPr>
          <p:spPr bwMode="auto">
            <a:xfrm flipH="1">
              <a:off x="4556" y="1077"/>
              <a:ext cx="70" cy="96"/>
            </a:xfrm>
            <a:prstGeom prst="line">
              <a:avLst/>
            </a:prstGeom>
            <a:noFill/>
            <a:ln w="9525">
              <a:solidFill>
                <a:srgbClr val="FF0000"/>
              </a:solidFill>
              <a:round/>
              <a:headEnd/>
              <a:tailEnd type="triangle" w="med" len="med"/>
            </a:ln>
          </p:spPr>
          <p:txBody>
            <a:bodyPr/>
            <a:lstStyle/>
            <a:p>
              <a:endParaRPr lang="en-US"/>
            </a:p>
          </p:txBody>
        </p:sp>
        <p:sp>
          <p:nvSpPr>
            <p:cNvPr id="7195" name="Line 1038"/>
            <p:cNvSpPr>
              <a:spLocks noChangeShapeType="1"/>
            </p:cNvSpPr>
            <p:nvPr/>
          </p:nvSpPr>
          <p:spPr bwMode="auto">
            <a:xfrm flipH="1" flipV="1">
              <a:off x="4571" y="1291"/>
              <a:ext cx="70" cy="96"/>
            </a:xfrm>
            <a:prstGeom prst="line">
              <a:avLst/>
            </a:prstGeom>
            <a:noFill/>
            <a:ln w="9525">
              <a:solidFill>
                <a:srgbClr val="FF0000"/>
              </a:solidFill>
              <a:round/>
              <a:headEnd/>
              <a:tailEnd type="triangle" w="med" len="med"/>
            </a:ln>
          </p:spPr>
          <p:txBody>
            <a:bodyPr/>
            <a:lstStyle/>
            <a:p>
              <a:endParaRPr lang="en-US"/>
            </a:p>
          </p:txBody>
        </p:sp>
        <p:sp>
          <p:nvSpPr>
            <p:cNvPr id="7196" name="Freeform 1039"/>
            <p:cNvSpPr>
              <a:spLocks/>
            </p:cNvSpPr>
            <p:nvPr/>
          </p:nvSpPr>
          <p:spPr bwMode="auto">
            <a:xfrm>
              <a:off x="3587" y="1327"/>
              <a:ext cx="1222" cy="174"/>
            </a:xfrm>
            <a:custGeom>
              <a:avLst/>
              <a:gdLst>
                <a:gd name="T0" fmla="*/ 1222 w 1222"/>
                <a:gd name="T1" fmla="*/ 0 h 174"/>
                <a:gd name="T2" fmla="*/ 1222 w 1222"/>
                <a:gd name="T3" fmla="*/ 165 h 174"/>
                <a:gd name="T4" fmla="*/ 9 w 1222"/>
                <a:gd name="T5" fmla="*/ 174 h 174"/>
                <a:gd name="T6" fmla="*/ 0 w 1222"/>
                <a:gd name="T7" fmla="*/ 17 h 174"/>
                <a:gd name="T8" fmla="*/ 0 60000 65536"/>
                <a:gd name="T9" fmla="*/ 0 60000 65536"/>
                <a:gd name="T10" fmla="*/ 0 60000 65536"/>
                <a:gd name="T11" fmla="*/ 0 60000 65536"/>
                <a:gd name="T12" fmla="*/ 0 w 1222"/>
                <a:gd name="T13" fmla="*/ 0 h 174"/>
                <a:gd name="T14" fmla="*/ 1222 w 1222"/>
                <a:gd name="T15" fmla="*/ 174 h 174"/>
              </a:gdLst>
              <a:ahLst/>
              <a:cxnLst>
                <a:cxn ang="T8">
                  <a:pos x="T0" y="T1"/>
                </a:cxn>
                <a:cxn ang="T9">
                  <a:pos x="T2" y="T3"/>
                </a:cxn>
                <a:cxn ang="T10">
                  <a:pos x="T4" y="T5"/>
                </a:cxn>
                <a:cxn ang="T11">
                  <a:pos x="T6" y="T7"/>
                </a:cxn>
              </a:cxnLst>
              <a:rect l="T12" t="T13" r="T14" b="T15"/>
              <a:pathLst>
                <a:path w="1222" h="174">
                  <a:moveTo>
                    <a:pt x="1222" y="0"/>
                  </a:moveTo>
                  <a:lnTo>
                    <a:pt x="1222" y="165"/>
                  </a:lnTo>
                  <a:lnTo>
                    <a:pt x="9" y="174"/>
                  </a:lnTo>
                  <a:lnTo>
                    <a:pt x="0" y="17"/>
                  </a:lnTo>
                </a:path>
              </a:pathLst>
            </a:custGeom>
            <a:noFill/>
            <a:ln w="9525">
              <a:solidFill>
                <a:srgbClr val="0000FF"/>
              </a:solidFill>
              <a:round/>
              <a:headEnd/>
              <a:tailEnd type="triangle" w="med" len="med"/>
            </a:ln>
          </p:spPr>
          <p:txBody>
            <a:bodyPr/>
            <a:lstStyle/>
            <a:p>
              <a:endParaRPr lang="en-US"/>
            </a:p>
          </p:txBody>
        </p:sp>
        <p:sp>
          <p:nvSpPr>
            <p:cNvPr id="7197" name="AutoShape 1043"/>
            <p:cNvSpPr>
              <a:spLocks noChangeArrowheads="1"/>
            </p:cNvSpPr>
            <p:nvPr/>
          </p:nvSpPr>
          <p:spPr bwMode="auto">
            <a:xfrm>
              <a:off x="3748" y="1160"/>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198" name="AutoShape 1044"/>
            <p:cNvSpPr>
              <a:spLocks noChangeArrowheads="1"/>
            </p:cNvSpPr>
            <p:nvPr/>
          </p:nvSpPr>
          <p:spPr bwMode="auto">
            <a:xfrm>
              <a:off x="4036" y="1156"/>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199" name="AutoShape 1045"/>
            <p:cNvSpPr>
              <a:spLocks noChangeArrowheads="1"/>
            </p:cNvSpPr>
            <p:nvPr/>
          </p:nvSpPr>
          <p:spPr bwMode="auto">
            <a:xfrm>
              <a:off x="4344" y="1168"/>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sp>
          <p:nvSpPr>
            <p:cNvPr id="7200" name="AutoShape 1046"/>
            <p:cNvSpPr>
              <a:spLocks noChangeArrowheads="1"/>
            </p:cNvSpPr>
            <p:nvPr/>
          </p:nvSpPr>
          <p:spPr bwMode="auto">
            <a:xfrm>
              <a:off x="4640" y="1164"/>
              <a:ext cx="56" cy="56"/>
            </a:xfrm>
            <a:prstGeom prst="curvedDownArrow">
              <a:avLst>
                <a:gd name="adj1" fmla="val 20000"/>
                <a:gd name="adj2" fmla="val 40000"/>
                <a:gd name="adj3" fmla="val 33333"/>
              </a:avLst>
            </a:prstGeom>
            <a:solidFill>
              <a:srgbClr val="0000FF"/>
            </a:solidFill>
            <a:ln w="9525">
              <a:noFill/>
              <a:miter lim="800000"/>
              <a:headEnd/>
              <a:tailEnd/>
            </a:ln>
          </p:spPr>
          <p:txBody>
            <a:bodyPr wrap="none" anchor="ctr"/>
            <a:lstStyle/>
            <a:p>
              <a:endParaRPr lang="en-US"/>
            </a:p>
          </p:txBody>
        </p:sp>
      </p:grpSp>
      <p:pic>
        <p:nvPicPr>
          <p:cNvPr id="7175" name="Picture 1051" descr="C:\MyDoc2\scratch\turkey\skyrme_GMR.WMF"/>
          <p:cNvPicPr>
            <a:picLocks noChangeAspect="1" noChangeArrowheads="1"/>
          </p:cNvPicPr>
          <p:nvPr/>
        </p:nvPicPr>
        <p:blipFill>
          <a:blip r:embed="rId5" cstate="print"/>
          <a:srcRect/>
          <a:stretch>
            <a:fillRect/>
          </a:stretch>
        </p:blipFill>
        <p:spPr bwMode="auto">
          <a:xfrm>
            <a:off x="6543675" y="2216150"/>
            <a:ext cx="2600325" cy="2133600"/>
          </a:xfrm>
          <a:prstGeom prst="rect">
            <a:avLst/>
          </a:prstGeom>
          <a:noFill/>
          <a:ln w="9525">
            <a:noFill/>
            <a:miter lim="800000"/>
            <a:headEnd/>
            <a:tailEnd/>
          </a:ln>
        </p:spPr>
      </p:pic>
      <p:graphicFrame>
        <p:nvGraphicFramePr>
          <p:cNvPr id="7170" name="Object 1052"/>
          <p:cNvGraphicFramePr>
            <a:graphicFrameLocks noChangeAspect="1"/>
          </p:cNvGraphicFramePr>
          <p:nvPr/>
        </p:nvGraphicFramePr>
        <p:xfrm>
          <a:off x="2289175" y="2609850"/>
          <a:ext cx="3271838" cy="622300"/>
        </p:xfrm>
        <a:graphic>
          <a:graphicData uri="http://schemas.openxmlformats.org/presentationml/2006/ole">
            <p:oleObj spid="_x0000_s690178" name="Equation" r:id="rId6" imgW="2336760" imgH="444240" progId="Equation.3">
              <p:embed/>
            </p:oleObj>
          </a:graphicData>
        </a:graphic>
      </p:graphicFrame>
      <p:pic>
        <p:nvPicPr>
          <p:cNvPr id="7176" name="Picture 1055"/>
          <p:cNvPicPr>
            <a:picLocks noChangeAspect="1" noChangeArrowheads="1"/>
          </p:cNvPicPr>
          <p:nvPr/>
        </p:nvPicPr>
        <p:blipFill>
          <a:blip r:embed="rId7" cstate="print"/>
          <a:srcRect/>
          <a:stretch>
            <a:fillRect/>
          </a:stretch>
        </p:blipFill>
        <p:spPr bwMode="auto">
          <a:xfrm>
            <a:off x="563563" y="4511675"/>
            <a:ext cx="3533775" cy="2346325"/>
          </a:xfrm>
          <a:prstGeom prst="rect">
            <a:avLst/>
          </a:prstGeom>
          <a:noFill/>
          <a:ln w="9525">
            <a:noFill/>
            <a:miter lim="800000"/>
            <a:headEnd/>
            <a:tailEnd/>
          </a:ln>
        </p:spPr>
      </p:pic>
      <p:pic>
        <p:nvPicPr>
          <p:cNvPr id="7177" name="Picture 1056"/>
          <p:cNvPicPr>
            <a:picLocks noChangeAspect="1" noChangeArrowheads="1"/>
          </p:cNvPicPr>
          <p:nvPr/>
        </p:nvPicPr>
        <p:blipFill>
          <a:blip r:embed="rId8" cstate="print"/>
          <a:srcRect/>
          <a:stretch>
            <a:fillRect/>
          </a:stretch>
        </p:blipFill>
        <p:spPr bwMode="auto">
          <a:xfrm>
            <a:off x="4689475" y="4440238"/>
            <a:ext cx="3673475" cy="2417762"/>
          </a:xfrm>
          <a:prstGeom prst="rect">
            <a:avLst/>
          </a:prstGeom>
          <a:noFill/>
          <a:ln w="9525">
            <a:noFill/>
            <a:miter lim="800000"/>
            <a:headEnd/>
            <a:tailEnd/>
          </a:ln>
        </p:spPr>
      </p:pic>
      <p:grpSp>
        <p:nvGrpSpPr>
          <p:cNvPr id="3" name="Group 1066"/>
          <p:cNvGrpSpPr>
            <a:grpSpLocks/>
          </p:cNvGrpSpPr>
          <p:nvPr/>
        </p:nvGrpSpPr>
        <p:grpSpPr bwMode="auto">
          <a:xfrm>
            <a:off x="7094538" y="2147888"/>
            <a:ext cx="1644650" cy="2247900"/>
            <a:chOff x="4469" y="1353"/>
            <a:chExt cx="1036" cy="1416"/>
          </a:xfrm>
        </p:grpSpPr>
        <p:sp>
          <p:nvSpPr>
            <p:cNvPr id="7179" name="Line 1054"/>
            <p:cNvSpPr>
              <a:spLocks noChangeShapeType="1"/>
            </p:cNvSpPr>
            <p:nvPr/>
          </p:nvSpPr>
          <p:spPr bwMode="auto">
            <a:xfrm>
              <a:off x="5000" y="1696"/>
              <a:ext cx="1" cy="904"/>
            </a:xfrm>
            <a:prstGeom prst="line">
              <a:avLst/>
            </a:prstGeom>
            <a:noFill/>
            <a:ln w="25400">
              <a:solidFill>
                <a:schemeClr val="tx1"/>
              </a:solidFill>
              <a:prstDash val="dash"/>
              <a:round/>
              <a:headEnd/>
              <a:tailEnd/>
            </a:ln>
          </p:spPr>
          <p:txBody>
            <a:bodyPr/>
            <a:lstStyle/>
            <a:p>
              <a:endParaRPr lang="en-US"/>
            </a:p>
          </p:txBody>
        </p:sp>
        <p:sp>
          <p:nvSpPr>
            <p:cNvPr id="7180" name="Line 1057"/>
            <p:cNvSpPr>
              <a:spLocks noChangeShapeType="1"/>
            </p:cNvSpPr>
            <p:nvPr/>
          </p:nvSpPr>
          <p:spPr bwMode="auto">
            <a:xfrm flipV="1">
              <a:off x="4977" y="1515"/>
              <a:ext cx="66" cy="3"/>
            </a:xfrm>
            <a:prstGeom prst="line">
              <a:avLst/>
            </a:prstGeom>
            <a:noFill/>
            <a:ln w="9525">
              <a:noFill/>
              <a:round/>
              <a:headEnd/>
              <a:tailEnd type="triangle" w="med" len="med"/>
            </a:ln>
          </p:spPr>
          <p:txBody>
            <a:bodyPr/>
            <a:lstStyle/>
            <a:p>
              <a:endParaRPr lang="en-US"/>
            </a:p>
          </p:txBody>
        </p:sp>
        <p:sp>
          <p:nvSpPr>
            <p:cNvPr id="7181" name="Line 1059"/>
            <p:cNvSpPr>
              <a:spLocks noChangeShapeType="1"/>
            </p:cNvSpPr>
            <p:nvPr/>
          </p:nvSpPr>
          <p:spPr bwMode="auto">
            <a:xfrm>
              <a:off x="5028" y="1545"/>
              <a:ext cx="1" cy="183"/>
            </a:xfrm>
            <a:prstGeom prst="line">
              <a:avLst/>
            </a:prstGeom>
            <a:noFill/>
            <a:ln w="12700">
              <a:solidFill>
                <a:srgbClr val="008000"/>
              </a:solidFill>
              <a:prstDash val="dash"/>
              <a:round/>
              <a:headEnd/>
              <a:tailEnd/>
            </a:ln>
          </p:spPr>
          <p:txBody>
            <a:bodyPr/>
            <a:lstStyle/>
            <a:p>
              <a:endParaRPr lang="en-US"/>
            </a:p>
          </p:txBody>
        </p:sp>
        <p:sp>
          <p:nvSpPr>
            <p:cNvPr id="7182" name="Line 1060"/>
            <p:cNvSpPr>
              <a:spLocks noChangeShapeType="1"/>
            </p:cNvSpPr>
            <p:nvPr/>
          </p:nvSpPr>
          <p:spPr bwMode="auto">
            <a:xfrm>
              <a:off x="4974" y="1545"/>
              <a:ext cx="1" cy="183"/>
            </a:xfrm>
            <a:prstGeom prst="line">
              <a:avLst/>
            </a:prstGeom>
            <a:noFill/>
            <a:ln w="12700">
              <a:solidFill>
                <a:srgbClr val="008000"/>
              </a:solidFill>
              <a:prstDash val="dash"/>
              <a:round/>
              <a:headEnd/>
              <a:tailEnd/>
            </a:ln>
          </p:spPr>
          <p:txBody>
            <a:bodyPr/>
            <a:lstStyle/>
            <a:p>
              <a:endParaRPr lang="en-US"/>
            </a:p>
          </p:txBody>
        </p:sp>
        <p:sp>
          <p:nvSpPr>
            <p:cNvPr id="7183" name="Line 1061"/>
            <p:cNvSpPr>
              <a:spLocks noChangeShapeType="1"/>
            </p:cNvSpPr>
            <p:nvPr/>
          </p:nvSpPr>
          <p:spPr bwMode="auto">
            <a:xfrm flipV="1">
              <a:off x="4752" y="1752"/>
              <a:ext cx="99" cy="3"/>
            </a:xfrm>
            <a:prstGeom prst="line">
              <a:avLst/>
            </a:prstGeom>
            <a:noFill/>
            <a:ln w="9525">
              <a:noFill/>
              <a:round/>
              <a:headEnd/>
              <a:tailEnd type="triangle" w="med" len="med"/>
            </a:ln>
          </p:spPr>
          <p:txBody>
            <a:bodyPr/>
            <a:lstStyle/>
            <a:p>
              <a:endParaRPr lang="en-US"/>
            </a:p>
          </p:txBody>
        </p:sp>
        <p:sp>
          <p:nvSpPr>
            <p:cNvPr id="7184" name="Line 1062"/>
            <p:cNvSpPr>
              <a:spLocks noChangeShapeType="1"/>
            </p:cNvSpPr>
            <p:nvPr/>
          </p:nvSpPr>
          <p:spPr bwMode="auto">
            <a:xfrm rot="5400000" flipV="1">
              <a:off x="5122" y="1527"/>
              <a:ext cx="2" cy="192"/>
            </a:xfrm>
            <a:prstGeom prst="line">
              <a:avLst/>
            </a:prstGeom>
            <a:noFill/>
            <a:ln w="12700">
              <a:solidFill>
                <a:srgbClr val="008000"/>
              </a:solidFill>
              <a:round/>
              <a:headEnd type="triangle" w="med" len="med"/>
              <a:tailEnd/>
            </a:ln>
          </p:spPr>
          <p:txBody>
            <a:bodyPr/>
            <a:lstStyle/>
            <a:p>
              <a:endParaRPr lang="en-US"/>
            </a:p>
          </p:txBody>
        </p:sp>
        <p:sp>
          <p:nvSpPr>
            <p:cNvPr id="7185" name="Line 1063"/>
            <p:cNvSpPr>
              <a:spLocks noChangeShapeType="1"/>
            </p:cNvSpPr>
            <p:nvPr/>
          </p:nvSpPr>
          <p:spPr bwMode="auto">
            <a:xfrm rot="-5400000" flipH="1" flipV="1">
              <a:off x="4876" y="1527"/>
              <a:ext cx="2" cy="192"/>
            </a:xfrm>
            <a:prstGeom prst="line">
              <a:avLst/>
            </a:prstGeom>
            <a:noFill/>
            <a:ln w="12700">
              <a:solidFill>
                <a:srgbClr val="008000"/>
              </a:solidFill>
              <a:round/>
              <a:headEnd type="triangle" w="med" len="med"/>
              <a:tailEnd/>
            </a:ln>
          </p:spPr>
          <p:txBody>
            <a:bodyPr/>
            <a:lstStyle/>
            <a:p>
              <a:endParaRPr lang="en-US"/>
            </a:p>
          </p:txBody>
        </p:sp>
        <p:sp>
          <p:nvSpPr>
            <p:cNvPr id="7186" name="Text Box 1064"/>
            <p:cNvSpPr txBox="1">
              <a:spLocks noChangeArrowheads="1"/>
            </p:cNvSpPr>
            <p:nvPr/>
          </p:nvSpPr>
          <p:spPr bwMode="auto">
            <a:xfrm>
              <a:off x="4469" y="1353"/>
              <a:ext cx="1036" cy="231"/>
            </a:xfrm>
            <a:prstGeom prst="rect">
              <a:avLst/>
            </a:prstGeom>
            <a:noFill/>
            <a:ln w="9525">
              <a:noFill/>
              <a:miter lim="800000"/>
              <a:headEnd/>
              <a:tailEnd/>
            </a:ln>
          </p:spPr>
          <p:txBody>
            <a:bodyPr wrap="none">
              <a:spAutoFit/>
            </a:bodyPr>
            <a:lstStyle/>
            <a:p>
              <a:pPr>
                <a:buFontTx/>
                <a:buNone/>
              </a:pPr>
              <a:r>
                <a:rPr lang="en-US">
                  <a:solidFill>
                    <a:srgbClr val="008000"/>
                  </a:solidFill>
                </a:rPr>
                <a:t>range of motion</a:t>
              </a:r>
            </a:p>
          </p:txBody>
        </p:sp>
        <p:sp>
          <p:nvSpPr>
            <p:cNvPr id="7187" name="Text Box 1065"/>
            <p:cNvSpPr txBox="1">
              <a:spLocks noChangeArrowheads="1"/>
            </p:cNvSpPr>
            <p:nvPr/>
          </p:nvSpPr>
          <p:spPr bwMode="auto">
            <a:xfrm>
              <a:off x="4707" y="2538"/>
              <a:ext cx="579" cy="231"/>
            </a:xfrm>
            <a:prstGeom prst="rect">
              <a:avLst/>
            </a:prstGeom>
            <a:solidFill>
              <a:schemeClr val="bg1"/>
            </a:solidFill>
            <a:ln w="9525">
              <a:noFill/>
              <a:miter lim="800000"/>
              <a:headEnd/>
              <a:tailEnd/>
            </a:ln>
          </p:spPr>
          <p:txBody>
            <a:bodyPr>
              <a:spAutoFit/>
            </a:bodyPr>
            <a:lstStyle/>
            <a:p>
              <a:pPr>
                <a:spcBef>
                  <a:spcPct val="50000"/>
                </a:spcBef>
                <a:buFontTx/>
                <a:buNone/>
              </a:pPr>
              <a:r>
                <a:rPr lang="en-US">
                  <a:sym typeface="Symbol" pitchFamily="18" charset="2"/>
                </a:rPr>
                <a:t> (fm</a:t>
              </a:r>
              <a:r>
                <a:rPr lang="en-US" baseline="30000">
                  <a:sym typeface="Symbol" pitchFamily="18" charset="2"/>
                </a:rPr>
                <a:t>-3</a:t>
              </a:r>
              <a:r>
                <a:rPr lang="en-US">
                  <a:sym typeface="Symbol" pitchFamily="18" charset="2"/>
                </a:rPr>
                <a:t>)</a:t>
              </a:r>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60400" y="177800"/>
            <a:ext cx="7772400" cy="673100"/>
          </a:xfrm>
        </p:spPr>
        <p:txBody>
          <a:bodyPr/>
          <a:lstStyle/>
          <a:p>
            <a:pPr eaLnBrk="1" hangingPunct="1">
              <a:defRPr/>
            </a:pPr>
            <a:r>
              <a:rPr lang="en-US" dirty="0" smtClean="0"/>
              <a:t>Giant resonances 2</a:t>
            </a:r>
          </a:p>
        </p:txBody>
      </p:sp>
      <p:sp>
        <p:nvSpPr>
          <p:cNvPr id="616451" name="Rectangle 3"/>
          <p:cNvSpPr>
            <a:spLocks noGrp="1" noChangeArrowheads="1"/>
          </p:cNvSpPr>
          <p:nvPr>
            <p:ph type="body" idx="1"/>
          </p:nvPr>
        </p:nvSpPr>
        <p:spPr>
          <a:xfrm>
            <a:off x="479425" y="1139825"/>
            <a:ext cx="8086725" cy="5339352"/>
          </a:xfrm>
        </p:spPr>
        <p:txBody>
          <a:bodyPr/>
          <a:lstStyle/>
          <a:p>
            <a:pPr eaLnBrk="1" hangingPunct="1">
              <a:defRPr/>
            </a:pPr>
            <a:r>
              <a:rPr lang="en-US" dirty="0" smtClean="0"/>
              <a:t>This motivates a "</a:t>
            </a:r>
            <a:r>
              <a:rPr lang="en-US" dirty="0" err="1" smtClean="0"/>
              <a:t>leptodermous</a:t>
            </a:r>
            <a:r>
              <a:rPr lang="en-US" dirty="0" smtClean="0"/>
              <a:t>" expansion (see </a:t>
            </a:r>
            <a:r>
              <a:rPr lang="en-US" dirty="0" err="1" smtClean="0"/>
              <a:t>Harakeh</a:t>
            </a:r>
            <a:r>
              <a:rPr lang="en-US" dirty="0" smtClean="0"/>
              <a:t> and van </a:t>
            </a:r>
            <a:r>
              <a:rPr lang="en-US" dirty="0" err="1" smtClean="0"/>
              <a:t>der</a:t>
            </a:r>
            <a:r>
              <a:rPr lang="en-US" dirty="0" smtClean="0"/>
              <a:t> </a:t>
            </a:r>
            <a:r>
              <a:rPr lang="en-US" dirty="0" err="1" smtClean="0"/>
              <a:t>Woude</a:t>
            </a:r>
            <a:r>
              <a:rPr lang="en-US" dirty="0" smtClean="0"/>
              <a:t>, “Giant Resonances”  Oxford Science...) :</a:t>
            </a:r>
          </a:p>
          <a:p>
            <a:pPr eaLnBrk="1" hangingPunct="1">
              <a:defRPr/>
            </a:pPr>
            <a:endParaRPr lang="en-US" dirty="0" smtClean="0"/>
          </a:p>
          <a:p>
            <a:pPr eaLnBrk="1" hangingPunct="1">
              <a:defRPr/>
            </a:pPr>
            <a:endParaRPr lang="en-US" dirty="0" smtClean="0"/>
          </a:p>
          <a:p>
            <a:pPr lvl="1">
              <a:defRPr/>
            </a:pPr>
            <a:endParaRPr lang="en-US" dirty="0" smtClean="0"/>
          </a:p>
          <a:p>
            <a:pPr lvl="1">
              <a:defRPr/>
            </a:pPr>
            <a:r>
              <a:rPr lang="en-US" dirty="0" err="1" smtClean="0"/>
              <a:t>K</a:t>
            </a:r>
            <a:r>
              <a:rPr lang="en-US" baseline="-25000" dirty="0" err="1" smtClean="0"/>
              <a:t>sym</a:t>
            </a:r>
            <a:r>
              <a:rPr lang="en-US" baseline="-25000" dirty="0" smtClean="0"/>
              <a:t> </a:t>
            </a:r>
            <a:r>
              <a:rPr lang="en-US" dirty="0" smtClean="0"/>
              <a:t>is a function of the first and second derivatives of the symmetry energy  (</a:t>
            </a:r>
            <a:r>
              <a:rPr lang="fr-FR" dirty="0" smtClean="0"/>
              <a:t>G. Colo, </a:t>
            </a:r>
            <a:r>
              <a:rPr lang="fr-FR" i="1" dirty="0" smtClean="0"/>
              <a:t>et al., </a:t>
            </a:r>
            <a:r>
              <a:rPr lang="fr-FR" dirty="0" smtClean="0"/>
              <a:t>Phys. </a:t>
            </a:r>
            <a:r>
              <a:rPr lang="fr-FR" dirty="0" err="1" smtClean="0"/>
              <a:t>Rev</a:t>
            </a:r>
            <a:r>
              <a:rPr lang="fr-FR" dirty="0" smtClean="0"/>
              <a:t>. C70, 024307 (2004).)</a:t>
            </a:r>
          </a:p>
          <a:p>
            <a:pPr lvl="1">
              <a:defRPr/>
            </a:pPr>
            <a:endParaRPr lang="fr-FR" dirty="0" smtClean="0"/>
          </a:p>
          <a:p>
            <a:pPr lvl="1">
              <a:buNone/>
              <a:defRPr/>
            </a:pPr>
            <a:endParaRPr lang="fr-FR" dirty="0" smtClean="0"/>
          </a:p>
          <a:p>
            <a:pPr lvl="1">
              <a:buNone/>
              <a:defRPr/>
            </a:pPr>
            <a:endParaRPr lang="en-US" dirty="0" smtClean="0"/>
          </a:p>
          <a:p>
            <a:pPr lvl="1">
              <a:defRPr/>
            </a:pPr>
            <a:r>
              <a:rPr lang="en-US" dirty="0" smtClean="0"/>
              <a:t>Measurements of GMR resonance energies over a range of isotopes may provide information the first and second derivatives of the symmetry energy as a function of density! (</a:t>
            </a:r>
            <a:r>
              <a:rPr lang="en-US" dirty="0" smtClean="0">
                <a:solidFill>
                  <a:srgbClr val="FF0000"/>
                </a:solidFill>
              </a:rPr>
              <a:t>Actually, the first derivative is more important</a:t>
            </a:r>
            <a:r>
              <a:rPr lang="en-US" dirty="0" smtClean="0"/>
              <a:t>)</a:t>
            </a:r>
          </a:p>
          <a:p>
            <a:pPr lvl="1" eaLnBrk="1" hangingPunct="1">
              <a:defRPr/>
            </a:pPr>
            <a:endParaRPr lang="en-US" sz="2000" dirty="0" smtClean="0"/>
          </a:p>
          <a:p>
            <a:pPr lvl="1" eaLnBrk="1" hangingPunct="1">
              <a:defRPr/>
            </a:pPr>
            <a:endParaRPr lang="en-US" sz="2000" dirty="0" smtClean="0"/>
          </a:p>
          <a:p>
            <a:pPr lvl="1" eaLnBrk="1" hangingPunct="1">
              <a:defRPr/>
            </a:pPr>
            <a:endParaRPr lang="en-US" sz="2000" dirty="0" smtClean="0"/>
          </a:p>
          <a:p>
            <a:pPr lvl="1" eaLnBrk="1" hangingPunct="1">
              <a:defRPr/>
            </a:pPr>
            <a:endParaRPr lang="en-US" sz="2000" dirty="0" smtClean="0"/>
          </a:p>
          <a:p>
            <a:pPr eaLnBrk="1" hangingPunct="1">
              <a:defRPr/>
            </a:pPr>
            <a:endParaRPr lang="en-US" sz="2000" dirty="0" smtClean="0">
              <a:sym typeface="Symbol" pitchFamily="18" charset="2"/>
            </a:endParaRPr>
          </a:p>
          <a:p>
            <a:pPr lvl="1" eaLnBrk="1" hangingPunct="1">
              <a:defRPr/>
            </a:pPr>
            <a:endParaRPr lang="en-US" dirty="0" smtClean="0">
              <a:sym typeface="Symbol" pitchFamily="18" charset="2"/>
            </a:endParaRPr>
          </a:p>
          <a:p>
            <a:pPr lvl="1" eaLnBrk="1" hangingPunct="1">
              <a:defRPr/>
            </a:pPr>
            <a:endParaRPr lang="en-US" dirty="0" smtClean="0"/>
          </a:p>
        </p:txBody>
      </p:sp>
      <p:sp>
        <p:nvSpPr>
          <p:cNvPr id="8198" name="Text Box 9">
            <a:hlinkClick r:id="" action="ppaction://hlinkshowjump?jump=firstslide"/>
          </p:cNvPr>
          <p:cNvSpPr txBox="1">
            <a:spLocks noChangeArrowheads="1"/>
          </p:cNvSpPr>
          <p:nvPr/>
        </p:nvSpPr>
        <p:spPr bwMode="auto">
          <a:xfrm>
            <a:off x="8093075" y="5308600"/>
            <a:ext cx="692150"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graphicFrame>
        <p:nvGraphicFramePr>
          <p:cNvPr id="8194" name="Object 1024"/>
          <p:cNvGraphicFramePr>
            <a:graphicFrameLocks noChangeAspect="1"/>
          </p:cNvGraphicFramePr>
          <p:nvPr/>
        </p:nvGraphicFramePr>
        <p:xfrm>
          <a:off x="1427072" y="1865721"/>
          <a:ext cx="4648200" cy="381000"/>
        </p:xfrm>
        <a:graphic>
          <a:graphicData uri="http://schemas.openxmlformats.org/presentationml/2006/ole">
            <p:oleObj spid="_x0000_s691202" name="Equation" r:id="rId4" imgW="4647960" imgH="380880" progId="Equation.3">
              <p:embed/>
            </p:oleObj>
          </a:graphicData>
        </a:graphic>
      </p:graphicFrame>
      <p:graphicFrame>
        <p:nvGraphicFramePr>
          <p:cNvPr id="8" name="Object 7"/>
          <p:cNvGraphicFramePr>
            <a:graphicFrameLocks noChangeAspect="1"/>
          </p:cNvGraphicFramePr>
          <p:nvPr/>
        </p:nvGraphicFramePr>
        <p:xfrm>
          <a:off x="1393871" y="3505658"/>
          <a:ext cx="5046662" cy="777875"/>
        </p:xfrm>
        <a:graphic>
          <a:graphicData uri="http://schemas.openxmlformats.org/presentationml/2006/ole">
            <p:oleObj spid="_x0000_s691205" name="Equation" r:id="rId5" imgW="3377880" imgH="520560" progId="Equation.DSMT4">
              <p:embed/>
            </p:oleObj>
          </a:graphicData>
        </a:graphic>
      </p:graphicFrame>
      <p:sp>
        <p:nvSpPr>
          <p:cNvPr id="9" name="Rectangle 8"/>
          <p:cNvSpPr/>
          <p:nvPr/>
        </p:nvSpPr>
        <p:spPr bwMode="auto">
          <a:xfrm>
            <a:off x="3069772" y="3500850"/>
            <a:ext cx="1149532" cy="75764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cxnSp>
        <p:nvCxnSpPr>
          <p:cNvPr id="12" name="Straight Arrow Connector 11"/>
          <p:cNvCxnSpPr/>
          <p:nvPr/>
        </p:nvCxnSpPr>
        <p:spPr bwMode="auto">
          <a:xfrm rot="10800000">
            <a:off x="4310744" y="4180120"/>
            <a:ext cx="1240971" cy="901337"/>
          </a:xfrm>
          <a:prstGeom prst="straightConnector1">
            <a:avLst/>
          </a:prstGeom>
          <a:solidFill>
            <a:srgbClr val="FFFF99"/>
          </a:solidFill>
          <a:ln w="254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057" name="Picture 1"/>
          <p:cNvPicPr>
            <a:picLocks noGrp="1" noChangeAspect="1" noChangeArrowheads="1"/>
          </p:cNvPicPr>
          <p:nvPr>
            <p:ph sz="half" idx="2"/>
          </p:nvPr>
        </p:nvPicPr>
        <p:blipFill>
          <a:blip r:embed="rId4"/>
          <a:srcRect r="10992"/>
          <a:stretch>
            <a:fillRect/>
          </a:stretch>
        </p:blipFill>
        <p:spPr bwMode="auto">
          <a:xfrm>
            <a:off x="4567590" y="1422400"/>
            <a:ext cx="4439789" cy="5435600"/>
          </a:xfrm>
          <a:prstGeom prst="rect">
            <a:avLst/>
          </a:prstGeom>
          <a:noFill/>
          <a:ln w="9525">
            <a:noFill/>
            <a:miter lim="800000"/>
            <a:headEnd/>
            <a:tailEnd/>
          </a:ln>
          <a:effectLst/>
        </p:spPr>
      </p:pic>
      <p:sp>
        <p:nvSpPr>
          <p:cNvPr id="9" name="Title 8"/>
          <p:cNvSpPr>
            <a:spLocks noGrp="1"/>
          </p:cNvSpPr>
          <p:nvPr>
            <p:ph type="title"/>
          </p:nvPr>
        </p:nvSpPr>
        <p:spPr>
          <a:xfrm>
            <a:off x="609600" y="123825"/>
            <a:ext cx="7772400" cy="600075"/>
          </a:xfrm>
        </p:spPr>
        <p:txBody>
          <a:bodyPr/>
          <a:lstStyle/>
          <a:p>
            <a:r>
              <a:rPr lang="en-US" dirty="0" smtClean="0"/>
              <a:t>Isotopic dependence of the GMR</a:t>
            </a:r>
            <a:endParaRPr lang="en-US" dirty="0"/>
          </a:p>
        </p:txBody>
      </p:sp>
      <p:sp>
        <p:nvSpPr>
          <p:cNvPr id="5" name="Text Placeholder 4"/>
          <p:cNvSpPr>
            <a:spLocks noGrp="1"/>
          </p:cNvSpPr>
          <p:nvPr>
            <p:ph sz="half" idx="1"/>
          </p:nvPr>
        </p:nvSpPr>
        <p:spPr>
          <a:xfrm>
            <a:off x="647700" y="1219200"/>
            <a:ext cx="3873500" cy="5181600"/>
          </a:xfrm>
        </p:spPr>
        <p:txBody>
          <a:bodyPr/>
          <a:lstStyle/>
          <a:p>
            <a:r>
              <a:rPr lang="en-US" sz="1800" dirty="0" smtClean="0"/>
              <a:t>The shift in the monopole resonance energy with neutron number provides a measurement of </a:t>
            </a:r>
            <a:r>
              <a:rPr lang="en-US" sz="1800" dirty="0" err="1" smtClean="0"/>
              <a:t>K</a:t>
            </a:r>
            <a:r>
              <a:rPr lang="en-US" sz="1800" baseline="-25000" dirty="0" err="1" smtClean="0"/>
              <a:t>sym</a:t>
            </a:r>
            <a:r>
              <a:rPr lang="en-US" sz="1800" dirty="0" smtClean="0"/>
              <a:t>.</a:t>
            </a:r>
          </a:p>
          <a:p>
            <a:pPr lvl="1"/>
            <a:r>
              <a:rPr lang="en-US" sz="1800" dirty="0" smtClean="0"/>
              <a:t>After subtraction of surface and coulomb contributions</a:t>
            </a:r>
          </a:p>
          <a:p>
            <a:endParaRPr lang="en-US" sz="1800" dirty="0" smtClean="0"/>
          </a:p>
          <a:p>
            <a:endParaRPr lang="en-US" sz="1800" dirty="0" smtClean="0"/>
          </a:p>
          <a:p>
            <a:endParaRPr lang="en-US" sz="1800" dirty="0" smtClean="0"/>
          </a:p>
          <a:p>
            <a:r>
              <a:rPr lang="en-US" sz="1800" dirty="0" smtClean="0"/>
              <a:t>The GMR energy decreases by about 0.8 MeV between </a:t>
            </a:r>
            <a:r>
              <a:rPr lang="en-US" sz="1800" baseline="30000" dirty="0" smtClean="0"/>
              <a:t>112</a:t>
            </a:r>
            <a:r>
              <a:rPr lang="en-US" sz="1800" dirty="0" smtClean="0"/>
              <a:t>Sn and </a:t>
            </a:r>
            <a:r>
              <a:rPr lang="en-US" sz="1800" baseline="30000" dirty="0" smtClean="0"/>
              <a:t>124</a:t>
            </a:r>
            <a:r>
              <a:rPr lang="en-US" sz="1800" dirty="0" smtClean="0"/>
              <a:t>Sn. </a:t>
            </a:r>
          </a:p>
          <a:p>
            <a:pPr lvl="1"/>
            <a:r>
              <a:rPr lang="en-US" sz="1800" dirty="0" smtClean="0"/>
              <a:t>K</a:t>
            </a:r>
            <a:r>
              <a:rPr lang="en-US" sz="1800" baseline="-25000" dirty="0" smtClean="0"/>
              <a:t>A</a:t>
            </a:r>
            <a:r>
              <a:rPr lang="en-US" sz="1800" dirty="0" smtClean="0"/>
              <a:t> decreases with asymmetry </a:t>
            </a:r>
            <a:r>
              <a:rPr lang="en-US" sz="1800" dirty="0" smtClean="0">
                <a:sym typeface="Symbol"/>
              </a:rPr>
              <a:t></a:t>
            </a:r>
            <a:endParaRPr lang="en-US" sz="1800" dirty="0" smtClean="0"/>
          </a:p>
          <a:p>
            <a:pPr lvl="1"/>
            <a:r>
              <a:rPr lang="en-US" sz="1800" dirty="0" smtClean="0"/>
              <a:t>Most comes from </a:t>
            </a:r>
            <a:r>
              <a:rPr lang="en-US" sz="1800" dirty="0" err="1" smtClean="0"/>
              <a:t>K</a:t>
            </a:r>
            <a:r>
              <a:rPr lang="en-US" sz="1800" baseline="-25000" dirty="0" err="1" smtClean="0"/>
              <a:t>sym</a:t>
            </a:r>
            <a:endParaRPr lang="en-US" sz="1800" baseline="-25000" dirty="0" smtClean="0"/>
          </a:p>
          <a:p>
            <a:r>
              <a:rPr lang="en-US" sz="1800" dirty="0" smtClean="0"/>
              <a:t>Value for </a:t>
            </a:r>
            <a:r>
              <a:rPr lang="en-US" sz="1800" dirty="0" err="1" smtClean="0"/>
              <a:t>K</a:t>
            </a:r>
            <a:r>
              <a:rPr lang="en-US" sz="1800" baseline="-25000" dirty="0" err="1" smtClean="0"/>
              <a:t>sym</a:t>
            </a:r>
            <a:r>
              <a:rPr lang="en-US" sz="1800" b="1" dirty="0" smtClean="0"/>
              <a:t> </a:t>
            </a:r>
          </a:p>
          <a:p>
            <a:endParaRPr lang="en-US" sz="1800" b="1" dirty="0" smtClean="0"/>
          </a:p>
          <a:p>
            <a:pPr>
              <a:buNone/>
            </a:pPr>
            <a:r>
              <a:rPr lang="en-US" sz="1800" b="1" dirty="0" smtClean="0">
                <a:solidFill>
                  <a:srgbClr val="FF0000"/>
                </a:solidFill>
              </a:rPr>
              <a:t>       </a:t>
            </a:r>
            <a:r>
              <a:rPr lang="en-US" sz="1800" b="1" dirty="0" err="1" smtClean="0">
                <a:solidFill>
                  <a:srgbClr val="FF0000"/>
                </a:solidFill>
              </a:rPr>
              <a:t>K</a:t>
            </a:r>
            <a:r>
              <a:rPr lang="en-US" sz="1800" b="1" baseline="-25000" dirty="0" err="1" smtClean="0">
                <a:solidFill>
                  <a:srgbClr val="FF0000"/>
                </a:solidFill>
              </a:rPr>
              <a:t>sym</a:t>
            </a:r>
            <a:r>
              <a:rPr lang="en-US" sz="1800" b="1" dirty="0" smtClean="0">
                <a:solidFill>
                  <a:srgbClr val="FF0000"/>
                </a:solidFill>
              </a:rPr>
              <a:t> = - 550 ± 100 MeV</a:t>
            </a:r>
            <a:endParaRPr lang="en-US" sz="1800" dirty="0">
              <a:solidFill>
                <a:srgbClr val="FF0000"/>
              </a:solidFill>
            </a:endParaRPr>
          </a:p>
        </p:txBody>
      </p:sp>
      <p:sp>
        <p:nvSpPr>
          <p:cNvPr id="7" name="TextBox 6"/>
          <p:cNvSpPr txBox="1"/>
          <p:nvPr/>
        </p:nvSpPr>
        <p:spPr>
          <a:xfrm>
            <a:off x="5962650" y="1333500"/>
            <a:ext cx="2638351" cy="307777"/>
          </a:xfrm>
          <a:prstGeom prst="rect">
            <a:avLst/>
          </a:prstGeom>
          <a:noFill/>
        </p:spPr>
        <p:txBody>
          <a:bodyPr wrap="none" rtlCol="0">
            <a:spAutoFit/>
          </a:bodyPr>
          <a:lstStyle/>
          <a:p>
            <a:pPr>
              <a:buNone/>
            </a:pPr>
            <a:r>
              <a:rPr lang="en-US" sz="1400" dirty="0" smtClean="0"/>
              <a:t>T. Liet.al, PRC </a:t>
            </a:r>
            <a:r>
              <a:rPr lang="en-US" sz="1400" b="1" dirty="0" smtClean="0"/>
              <a:t>81, 034309 (2010)</a:t>
            </a:r>
            <a:endParaRPr lang="en-US" sz="1400" dirty="0"/>
          </a:p>
        </p:txBody>
      </p:sp>
      <p:cxnSp>
        <p:nvCxnSpPr>
          <p:cNvPr id="10" name="Straight Connector 9"/>
          <p:cNvCxnSpPr/>
          <p:nvPr/>
        </p:nvCxnSpPr>
        <p:spPr bwMode="auto">
          <a:xfrm rot="5400000">
            <a:off x="4552950" y="3886200"/>
            <a:ext cx="4476750" cy="19050"/>
          </a:xfrm>
          <a:prstGeom prst="line">
            <a:avLst/>
          </a:prstGeom>
          <a:solidFill>
            <a:srgbClr val="FFFF99"/>
          </a:solidFill>
          <a:ln w="25400" cap="flat" cmpd="sng" algn="ctr">
            <a:solidFill>
              <a:schemeClr val="accent2"/>
            </a:solidFill>
            <a:prstDash val="solid"/>
            <a:round/>
            <a:headEnd type="none" w="med" len="med"/>
            <a:tailEnd type="none" w="med" len="med"/>
          </a:ln>
          <a:effectLst/>
        </p:spPr>
      </p:cxnSp>
      <p:graphicFrame>
        <p:nvGraphicFramePr>
          <p:cNvPr id="941058" name="Object 1024"/>
          <p:cNvGraphicFramePr>
            <a:graphicFrameLocks noChangeAspect="1"/>
          </p:cNvGraphicFramePr>
          <p:nvPr/>
        </p:nvGraphicFramePr>
        <p:xfrm>
          <a:off x="1169988" y="2830513"/>
          <a:ext cx="2925762" cy="639762"/>
        </p:xfrm>
        <a:graphic>
          <a:graphicData uri="http://schemas.openxmlformats.org/presentationml/2006/ole">
            <p:oleObj spid="_x0000_s941058" name="Equation" r:id="rId5" imgW="2323800" imgH="507960" progId="Equation.DSMT4">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760" name="Object 2048"/>
          <p:cNvGraphicFramePr>
            <a:graphicFrameLocks noChangeAspect="1"/>
          </p:cNvGraphicFramePr>
          <p:nvPr/>
        </p:nvGraphicFramePr>
        <p:xfrm>
          <a:off x="814388" y="214313"/>
          <a:ext cx="7686675" cy="8772525"/>
        </p:xfrm>
        <a:graphic>
          <a:graphicData uri="http://schemas.openxmlformats.org/presentationml/2006/ole">
            <p:oleObj spid="_x0000_s629760" name="Document" r:id="rId4" imgW="7224734" imgH="8271682" progId="Word.Document.8">
              <p:embed/>
            </p:oleObj>
          </a:graphicData>
        </a:graphic>
      </p:graphicFrame>
      <p:sp>
        <p:nvSpPr>
          <p:cNvPr id="560132" name="Rectangle 4"/>
          <p:cNvSpPr>
            <a:spLocks noChangeArrowheads="1"/>
          </p:cNvSpPr>
          <p:nvPr/>
        </p:nvSpPr>
        <p:spPr bwMode="auto">
          <a:xfrm>
            <a:off x="2481263" y="1714500"/>
            <a:ext cx="9144000" cy="0"/>
          </a:xfrm>
          <a:prstGeom prst="rect">
            <a:avLst/>
          </a:prstGeom>
          <a:noFill/>
          <a:ln w="9525">
            <a:noFill/>
            <a:miter lim="800000"/>
            <a:headEnd/>
            <a:tailEnd/>
          </a:ln>
          <a:effectLst/>
        </p:spPr>
        <p:txBody>
          <a:bodyPr>
            <a:spAutoFit/>
          </a:bodyPr>
          <a:lstStyle/>
          <a:p>
            <a:endParaRPr lang="en-US"/>
          </a:p>
        </p:txBody>
      </p:sp>
      <p:sp>
        <p:nvSpPr>
          <p:cNvPr id="560133" name="Text Box 5">
            <a:hlinkClick r:id="" action="ppaction://hlinkshowjump?jump=firstslide"/>
          </p:cNvPr>
          <p:cNvSpPr txBox="1">
            <a:spLocks noChangeArrowheads="1"/>
          </p:cNvSpPr>
          <p:nvPr/>
        </p:nvSpPr>
        <p:spPr bwMode="auto">
          <a:xfrm>
            <a:off x="8451850" y="5813425"/>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rPr>
              <a:t>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3" name="Rectangle 3"/>
          <p:cNvSpPr>
            <a:spLocks noGrp="1" noChangeArrowheads="1"/>
          </p:cNvSpPr>
          <p:nvPr>
            <p:ph type="title"/>
          </p:nvPr>
        </p:nvSpPr>
        <p:spPr>
          <a:xfrm>
            <a:off x="666750" y="234950"/>
            <a:ext cx="7772400" cy="565150"/>
          </a:xfrm>
        </p:spPr>
        <p:txBody>
          <a:bodyPr/>
          <a:lstStyle/>
          <a:p>
            <a:pPr eaLnBrk="1" hangingPunct="1">
              <a:defRPr/>
            </a:pPr>
            <a:r>
              <a:rPr lang="en-US" dirty="0" smtClean="0"/>
              <a:t>Probing the symmetry energy by nuclear collisions</a:t>
            </a:r>
          </a:p>
        </p:txBody>
      </p:sp>
      <p:sp>
        <p:nvSpPr>
          <p:cNvPr id="752644" name="Rectangle 4"/>
          <p:cNvSpPr>
            <a:spLocks noGrp="1" noChangeArrowheads="1"/>
          </p:cNvSpPr>
          <p:nvPr>
            <p:ph type="body" idx="1"/>
          </p:nvPr>
        </p:nvSpPr>
        <p:spPr>
          <a:xfrm>
            <a:off x="219075" y="1849438"/>
            <a:ext cx="4559300" cy="4162425"/>
          </a:xfrm>
        </p:spPr>
        <p:txBody>
          <a:bodyPr/>
          <a:lstStyle/>
          <a:p>
            <a:pPr eaLnBrk="1" hangingPunct="1">
              <a:defRPr/>
            </a:pPr>
            <a:r>
              <a:rPr lang="en-US" dirty="0" smtClean="0"/>
              <a:t>To maximize sensitivity, reduce systematic errors:</a:t>
            </a:r>
          </a:p>
          <a:p>
            <a:pPr lvl="1" eaLnBrk="1" hangingPunct="1">
              <a:defRPr/>
            </a:pPr>
            <a:r>
              <a:rPr lang="en-US" dirty="0" smtClean="0"/>
              <a:t>Vary isospin of detected particle</a:t>
            </a:r>
          </a:p>
          <a:p>
            <a:pPr lvl="1" eaLnBrk="1" hangingPunct="1">
              <a:defRPr/>
            </a:pPr>
            <a:r>
              <a:rPr lang="en-US" dirty="0" smtClean="0"/>
              <a:t>Vary isospin asymmetry </a:t>
            </a:r>
            <a:r>
              <a:rPr lang="en-US" dirty="0" smtClean="0">
                <a:solidFill>
                  <a:srgbClr val="FF3300"/>
                </a:solidFill>
                <a:sym typeface="Symbol" pitchFamily="18" charset="2"/>
              </a:rPr>
              <a:t>=(N-Z)/A</a:t>
            </a:r>
            <a:r>
              <a:rPr lang="en-US" dirty="0" smtClean="0"/>
              <a:t> of reaction.</a:t>
            </a:r>
          </a:p>
          <a:p>
            <a:pPr eaLnBrk="1" hangingPunct="1">
              <a:defRPr/>
            </a:pPr>
            <a:r>
              <a:rPr lang="en-US" dirty="0" smtClean="0"/>
              <a:t>Low densities (</a:t>
            </a:r>
            <a:r>
              <a:rPr lang="en-US" dirty="0" smtClean="0">
                <a:sym typeface="Symbol" pitchFamily="18" charset="2"/>
              </a:rPr>
              <a:t>&lt;</a:t>
            </a:r>
            <a:r>
              <a:rPr lang="en-US" baseline="-25000" dirty="0" smtClean="0">
                <a:sym typeface="Symbol" pitchFamily="18" charset="2"/>
              </a:rPr>
              <a:t>0</a:t>
            </a:r>
            <a:r>
              <a:rPr lang="en-US" dirty="0" smtClean="0">
                <a:sym typeface="Symbol" pitchFamily="18" charset="2"/>
              </a:rPr>
              <a:t>)</a:t>
            </a:r>
            <a:r>
              <a:rPr lang="en-US" dirty="0" smtClean="0"/>
              <a:t>:</a:t>
            </a:r>
          </a:p>
          <a:p>
            <a:pPr lvl="1" eaLnBrk="1" hangingPunct="1">
              <a:defRPr/>
            </a:pPr>
            <a:r>
              <a:rPr lang="en-US" dirty="0" smtClean="0">
                <a:solidFill>
                  <a:srgbClr val="FF3300"/>
                </a:solidFill>
              </a:rPr>
              <a:t>Neutron/proton spectra and flows</a:t>
            </a:r>
          </a:p>
          <a:p>
            <a:pPr lvl="1" eaLnBrk="1" hangingPunct="1">
              <a:defRPr/>
            </a:pPr>
            <a:r>
              <a:rPr lang="en-US" dirty="0" smtClean="0">
                <a:solidFill>
                  <a:srgbClr val="FF3300"/>
                </a:solidFill>
              </a:rPr>
              <a:t>Isospin diffusion</a:t>
            </a:r>
          </a:p>
          <a:p>
            <a:pPr eaLnBrk="1" hangingPunct="1">
              <a:defRPr/>
            </a:pPr>
            <a:r>
              <a:rPr lang="en-US" dirty="0" smtClean="0"/>
              <a:t>High densities (</a:t>
            </a:r>
            <a:r>
              <a:rPr lang="en-US" dirty="0" smtClean="0">
                <a:sym typeface="Symbol" pitchFamily="18" charset="2"/>
              </a:rPr>
              <a:t>2</a:t>
            </a:r>
            <a:r>
              <a:rPr lang="en-US" baseline="-25000" dirty="0" smtClean="0">
                <a:sym typeface="Symbol" pitchFamily="18" charset="2"/>
              </a:rPr>
              <a:t>0</a:t>
            </a:r>
            <a:r>
              <a:rPr lang="en-US" dirty="0" smtClean="0">
                <a:sym typeface="Symbol" pitchFamily="18" charset="2"/>
              </a:rPr>
              <a:t>)</a:t>
            </a:r>
            <a:r>
              <a:rPr lang="en-US" dirty="0" smtClean="0"/>
              <a:t> :</a:t>
            </a:r>
            <a:r>
              <a:rPr lang="en-US" dirty="0" smtClean="0">
                <a:sym typeface="Symbol" pitchFamily="18" charset="2"/>
              </a:rPr>
              <a:t></a:t>
            </a:r>
            <a:endParaRPr lang="en-US" dirty="0" smtClean="0"/>
          </a:p>
          <a:p>
            <a:pPr lvl="1" eaLnBrk="1" hangingPunct="1">
              <a:defRPr/>
            </a:pPr>
            <a:r>
              <a:rPr lang="en-US" dirty="0" smtClean="0"/>
              <a:t>Neutron/proton spectra and flows </a:t>
            </a:r>
          </a:p>
          <a:p>
            <a:pPr lvl="1" eaLnBrk="1" hangingPunct="1">
              <a:defRPr/>
            </a:pPr>
            <a:r>
              <a:rPr lang="en-US" dirty="0" smtClean="0">
                <a:solidFill>
                  <a:srgbClr val="FF3300"/>
                </a:solidFill>
                <a:sym typeface="Symbol" pitchFamily="18" charset="2"/>
              </a:rPr>
              <a:t></a:t>
            </a:r>
            <a:r>
              <a:rPr lang="en-US" baseline="30000" dirty="0" smtClean="0">
                <a:solidFill>
                  <a:srgbClr val="FF3300"/>
                </a:solidFill>
                <a:sym typeface="Symbol" pitchFamily="18" charset="2"/>
              </a:rPr>
              <a:t>+</a:t>
            </a:r>
            <a:r>
              <a:rPr lang="en-US" dirty="0" smtClean="0">
                <a:solidFill>
                  <a:srgbClr val="FF3300"/>
                </a:solidFill>
                <a:sym typeface="Symbol" pitchFamily="18" charset="2"/>
              </a:rPr>
              <a:t> vs. </a:t>
            </a:r>
            <a:r>
              <a:rPr lang="en-US" baseline="30000" dirty="0" smtClean="0">
                <a:solidFill>
                  <a:srgbClr val="FF3300"/>
                </a:solidFill>
                <a:sym typeface="Symbol" pitchFamily="18" charset="2"/>
              </a:rPr>
              <a:t>-</a:t>
            </a:r>
            <a:r>
              <a:rPr lang="en-US" dirty="0" smtClean="0">
                <a:solidFill>
                  <a:srgbClr val="FF3300"/>
                </a:solidFill>
              </a:rPr>
              <a:t> production</a:t>
            </a:r>
          </a:p>
        </p:txBody>
      </p:sp>
      <p:sp>
        <p:nvSpPr>
          <p:cNvPr id="752645" name="Rectangle 5"/>
          <p:cNvSpPr>
            <a:spLocks noChangeArrowheads="1"/>
          </p:cNvSpPr>
          <p:nvPr/>
        </p:nvSpPr>
        <p:spPr bwMode="auto">
          <a:xfrm>
            <a:off x="688975" y="1036638"/>
            <a:ext cx="7654925" cy="446087"/>
          </a:xfrm>
          <a:prstGeom prst="rect">
            <a:avLst/>
          </a:prstGeom>
          <a:solidFill>
            <a:srgbClr val="CCFFFF"/>
          </a:solidFill>
          <a:ln w="9525">
            <a:noFill/>
            <a:miter lim="800000"/>
            <a:headEnd/>
            <a:tailEnd/>
          </a:ln>
          <a:effectLst>
            <a:outerShdw dist="107763" dir="2700000" algn="ctr" rotWithShape="0">
              <a:schemeClr val="bg2"/>
            </a:outerShdw>
          </a:effectLst>
        </p:spPr>
        <p:txBody>
          <a:bodyPr/>
          <a:lstStyle/>
          <a:p>
            <a:pPr marL="342900" indent="-342900" algn="ctr">
              <a:spcBef>
                <a:spcPct val="50000"/>
              </a:spcBef>
              <a:buFontTx/>
              <a:buNone/>
              <a:defRPr/>
            </a:pPr>
            <a:r>
              <a:rPr lang="en-US" sz="2000">
                <a:sym typeface="Symbol" pitchFamily="18" charset="2"/>
              </a:rPr>
              <a:t>E/A</a:t>
            </a:r>
            <a:r>
              <a:rPr lang="en-US" sz="2000"/>
              <a:t>(</a:t>
            </a:r>
            <a:r>
              <a:rPr lang="en-US" sz="2000">
                <a:sym typeface="Symbol" pitchFamily="18" charset="2"/>
              </a:rPr>
              <a:t>,) = E/A</a:t>
            </a:r>
            <a:r>
              <a:rPr lang="en-US" sz="2000"/>
              <a:t>(</a:t>
            </a:r>
            <a:r>
              <a:rPr lang="en-US" sz="2000">
                <a:sym typeface="Symbol" pitchFamily="18" charset="2"/>
              </a:rPr>
              <a:t>,0) + </a:t>
            </a:r>
            <a:r>
              <a:rPr lang="en-US" sz="2000">
                <a:solidFill>
                  <a:srgbClr val="CC00CC"/>
                </a:solidFill>
                <a:latin typeface="Symbol" pitchFamily="18" charset="2"/>
                <a:sym typeface="Symbol" pitchFamily="18" charset="2"/>
              </a:rPr>
              <a:t>d</a:t>
            </a:r>
            <a:r>
              <a:rPr lang="en-US" sz="2000" baseline="30000">
                <a:solidFill>
                  <a:srgbClr val="CC00CC"/>
                </a:solidFill>
                <a:sym typeface="Symbol" pitchFamily="18" charset="2"/>
              </a:rPr>
              <a:t>2</a:t>
            </a:r>
            <a:r>
              <a:rPr lang="en-US" sz="2000">
                <a:solidFill>
                  <a:srgbClr val="CC00CC"/>
                </a:solidFill>
                <a:sym typeface="Symbol" pitchFamily="18" charset="2"/>
              </a:rPr>
              <a:t>S() ;  </a:t>
            </a:r>
            <a:r>
              <a:rPr lang="en-US" sz="2000">
                <a:latin typeface="Symbol" pitchFamily="18" charset="2"/>
                <a:sym typeface="Symbol" pitchFamily="18" charset="2"/>
              </a:rPr>
              <a:t>d</a:t>
            </a:r>
            <a:r>
              <a:rPr lang="en-US" sz="2000">
                <a:sym typeface="Symbol" pitchFamily="18" charset="2"/>
              </a:rPr>
              <a:t> = (</a:t>
            </a:r>
            <a:r>
              <a:rPr lang="en-US" sz="2000" baseline="-25000">
                <a:sym typeface="Symbol" pitchFamily="18" charset="2"/>
              </a:rPr>
              <a:t>n</a:t>
            </a:r>
            <a:r>
              <a:rPr lang="en-US" sz="2000">
                <a:sym typeface="Symbol" pitchFamily="18" charset="2"/>
              </a:rPr>
              <a:t>- </a:t>
            </a:r>
            <a:r>
              <a:rPr lang="en-US" sz="2000" baseline="-25000">
                <a:sym typeface="Symbol" pitchFamily="18" charset="2"/>
              </a:rPr>
              <a:t>p</a:t>
            </a:r>
            <a:r>
              <a:rPr lang="en-US" sz="2000">
                <a:sym typeface="Symbol" pitchFamily="18" charset="2"/>
              </a:rPr>
              <a:t>)/ (</a:t>
            </a:r>
            <a:r>
              <a:rPr lang="en-US" sz="2000" baseline="-25000">
                <a:sym typeface="Symbol" pitchFamily="18" charset="2"/>
              </a:rPr>
              <a:t>n</a:t>
            </a:r>
            <a:r>
              <a:rPr lang="en-US" sz="2000">
                <a:sym typeface="Symbol" pitchFamily="18" charset="2"/>
              </a:rPr>
              <a:t>+ </a:t>
            </a:r>
            <a:r>
              <a:rPr lang="en-US" sz="2000" baseline="-25000">
                <a:sym typeface="Symbol" pitchFamily="18" charset="2"/>
              </a:rPr>
              <a:t>p</a:t>
            </a:r>
            <a:r>
              <a:rPr lang="en-US" sz="2000">
                <a:sym typeface="Symbol" pitchFamily="18" charset="2"/>
              </a:rPr>
              <a:t>) = (N-Z)/A</a:t>
            </a:r>
          </a:p>
        </p:txBody>
      </p:sp>
      <p:graphicFrame>
        <p:nvGraphicFramePr>
          <p:cNvPr id="6146" name="Object 6"/>
          <p:cNvGraphicFramePr>
            <a:graphicFrameLocks noChangeAspect="1"/>
          </p:cNvGraphicFramePr>
          <p:nvPr/>
        </p:nvGraphicFramePr>
        <p:xfrm>
          <a:off x="4154488" y="3840163"/>
          <a:ext cx="114300" cy="215900"/>
        </p:xfrm>
        <a:graphic>
          <a:graphicData uri="http://schemas.openxmlformats.org/presentationml/2006/ole">
            <p:oleObj spid="_x0000_s709634" name="Equation" r:id="rId4" imgW="114120" imgH="215640" progId="Equation.3">
              <p:embed/>
            </p:oleObj>
          </a:graphicData>
        </a:graphic>
      </p:graphicFrame>
      <p:sp>
        <p:nvSpPr>
          <p:cNvPr id="8" name="AutoShape 7">
            <a:hlinkClick r:id="rId5" action="ppaction://hlinksldjump" highlightClick="1"/>
          </p:cNvPr>
          <p:cNvSpPr>
            <a:spLocks noChangeArrowheads="1"/>
          </p:cNvSpPr>
          <p:nvPr/>
        </p:nvSpPr>
        <p:spPr bwMode="auto">
          <a:xfrm>
            <a:off x="5154613" y="4716463"/>
            <a:ext cx="254000" cy="128587"/>
          </a:xfrm>
          <a:prstGeom prst="actionButtonForwardNext">
            <a:avLst/>
          </a:prstGeom>
          <a:solidFill>
            <a:srgbClr val="FFFF99"/>
          </a:solidFill>
          <a:ln w="9525">
            <a:noFill/>
            <a:miter lim="800000"/>
            <a:headEnd/>
            <a:tailEnd/>
          </a:ln>
          <a:effectLst/>
        </p:spPr>
        <p:txBody>
          <a:bodyPr wrap="none" anchor="ctr"/>
          <a:lstStyle/>
          <a:p>
            <a:endParaRPr lang="en-US"/>
          </a:p>
        </p:txBody>
      </p:sp>
      <p:grpSp>
        <p:nvGrpSpPr>
          <p:cNvPr id="9" name="Group 11"/>
          <p:cNvGrpSpPr>
            <a:grpSpLocks/>
          </p:cNvGrpSpPr>
          <p:nvPr/>
        </p:nvGrpSpPr>
        <p:grpSpPr bwMode="auto">
          <a:xfrm>
            <a:off x="5376863" y="1512888"/>
            <a:ext cx="4152900" cy="4895850"/>
            <a:chOff x="116" y="390"/>
            <a:chExt cx="2616" cy="3084"/>
          </a:xfrm>
        </p:grpSpPr>
        <p:pic>
          <p:nvPicPr>
            <p:cNvPr id="10" name="Picture 12" descr="H:\Betty\multifrag\f1f3.WMF"/>
            <p:cNvPicPr>
              <a:picLocks noChangeAspect="1" noChangeArrowheads="1"/>
            </p:cNvPicPr>
            <p:nvPr/>
          </p:nvPicPr>
          <p:blipFill>
            <a:blip r:embed="rId6"/>
            <a:srcRect/>
            <a:stretch>
              <a:fillRect/>
            </a:stretch>
          </p:blipFill>
          <p:spPr bwMode="auto">
            <a:xfrm>
              <a:off x="116" y="390"/>
              <a:ext cx="2616" cy="3084"/>
            </a:xfrm>
            <a:prstGeom prst="rect">
              <a:avLst/>
            </a:prstGeom>
            <a:noFill/>
          </p:spPr>
        </p:pic>
        <p:sp>
          <p:nvSpPr>
            <p:cNvPr id="11" name="Text Box 13"/>
            <p:cNvSpPr txBox="1">
              <a:spLocks noChangeArrowheads="1"/>
            </p:cNvSpPr>
            <p:nvPr/>
          </p:nvSpPr>
          <p:spPr bwMode="auto">
            <a:xfrm>
              <a:off x="654" y="2403"/>
              <a:ext cx="963" cy="611"/>
            </a:xfrm>
            <a:prstGeom prst="rect">
              <a:avLst/>
            </a:prstGeom>
            <a:noFill/>
            <a:ln w="9525">
              <a:noFill/>
              <a:miter lim="800000"/>
              <a:headEnd/>
              <a:tailEnd/>
            </a:ln>
            <a:effectLst/>
          </p:spPr>
          <p:txBody>
            <a:bodyPr>
              <a:spAutoFit/>
            </a:bodyPr>
            <a:lstStyle/>
            <a:p>
              <a:pPr>
                <a:spcBef>
                  <a:spcPct val="10000"/>
                </a:spcBef>
                <a:buFontTx/>
                <a:buNone/>
              </a:pPr>
              <a:r>
                <a:rPr lang="en-US"/>
                <a:t>F</a:t>
              </a:r>
              <a:r>
                <a:rPr lang="en-US" baseline="-25000"/>
                <a:t>1</a:t>
              </a:r>
              <a:r>
                <a:rPr lang="en-US"/>
                <a:t>=2u</a:t>
              </a:r>
              <a:r>
                <a:rPr lang="en-US" baseline="30000"/>
                <a:t>2</a:t>
              </a:r>
              <a:r>
                <a:rPr lang="en-US"/>
                <a:t>/(1+u)</a:t>
              </a:r>
            </a:p>
            <a:p>
              <a:pPr>
                <a:spcBef>
                  <a:spcPct val="10000"/>
                </a:spcBef>
                <a:buFontTx/>
                <a:buNone/>
              </a:pPr>
              <a:r>
                <a:rPr lang="en-US"/>
                <a:t>F</a:t>
              </a:r>
              <a:r>
                <a:rPr lang="en-US" baseline="-25000"/>
                <a:t>2</a:t>
              </a:r>
              <a:r>
                <a:rPr lang="en-US"/>
                <a:t>=u</a:t>
              </a:r>
            </a:p>
            <a:p>
              <a:pPr>
                <a:spcBef>
                  <a:spcPct val="10000"/>
                </a:spcBef>
                <a:buFontTx/>
                <a:buNone/>
              </a:pPr>
              <a:r>
                <a:rPr lang="en-US"/>
                <a:t>F</a:t>
              </a:r>
              <a:r>
                <a:rPr lang="en-US" baseline="-25000"/>
                <a:t>3</a:t>
              </a:r>
              <a:r>
                <a:rPr lang="en-US"/>
                <a:t>=</a:t>
              </a:r>
              <a:r>
                <a:rPr lang="en-US">
                  <a:sym typeface="Symbol" pitchFamily="18" charset="2"/>
                </a:rPr>
                <a:t></a:t>
              </a:r>
              <a:r>
                <a:rPr lang="en-US"/>
                <a:t>u</a:t>
              </a:r>
            </a:p>
          </p:txBody>
        </p:sp>
        <p:sp>
          <p:nvSpPr>
            <p:cNvPr id="12" name="Text Box 14"/>
            <p:cNvSpPr txBox="1">
              <a:spLocks noChangeArrowheads="1"/>
            </p:cNvSpPr>
            <p:nvPr/>
          </p:nvSpPr>
          <p:spPr bwMode="auto">
            <a:xfrm>
              <a:off x="1554" y="768"/>
              <a:ext cx="293" cy="250"/>
            </a:xfrm>
            <a:prstGeom prst="rect">
              <a:avLst/>
            </a:prstGeom>
            <a:noFill/>
            <a:ln w="9525">
              <a:noFill/>
              <a:miter lim="800000"/>
              <a:headEnd/>
              <a:tailEnd/>
            </a:ln>
            <a:effectLst/>
          </p:spPr>
          <p:txBody>
            <a:bodyPr>
              <a:spAutoFit/>
            </a:bodyPr>
            <a:lstStyle/>
            <a:p>
              <a:pPr>
                <a:spcBef>
                  <a:spcPct val="50000"/>
                </a:spcBef>
                <a:buFontTx/>
                <a:buNone/>
              </a:pPr>
              <a:r>
                <a:rPr lang="en-US" sz="2000">
                  <a:solidFill>
                    <a:srgbClr val="CC0000"/>
                  </a:solidFill>
                </a:rPr>
                <a:t>F</a:t>
              </a:r>
              <a:r>
                <a:rPr lang="en-US" sz="2000" baseline="-25000">
                  <a:solidFill>
                    <a:srgbClr val="CC0000"/>
                  </a:solidFill>
                </a:rPr>
                <a:t>1</a:t>
              </a:r>
            </a:p>
          </p:txBody>
        </p:sp>
        <p:sp>
          <p:nvSpPr>
            <p:cNvPr id="13" name="Text Box 15"/>
            <p:cNvSpPr txBox="1">
              <a:spLocks noChangeArrowheads="1"/>
            </p:cNvSpPr>
            <p:nvPr/>
          </p:nvSpPr>
          <p:spPr bwMode="auto">
            <a:xfrm>
              <a:off x="2032" y="727"/>
              <a:ext cx="294" cy="250"/>
            </a:xfrm>
            <a:prstGeom prst="rect">
              <a:avLst/>
            </a:prstGeom>
            <a:noFill/>
            <a:ln w="9525">
              <a:noFill/>
              <a:miter lim="800000"/>
              <a:headEnd/>
              <a:tailEnd/>
            </a:ln>
            <a:effectLst/>
          </p:spPr>
          <p:txBody>
            <a:bodyPr>
              <a:spAutoFit/>
            </a:bodyPr>
            <a:lstStyle/>
            <a:p>
              <a:pPr>
                <a:spcBef>
                  <a:spcPct val="50000"/>
                </a:spcBef>
                <a:buFontTx/>
                <a:buNone/>
              </a:pPr>
              <a:r>
                <a:rPr lang="en-US" sz="2000">
                  <a:solidFill>
                    <a:srgbClr val="008000"/>
                  </a:solidFill>
                </a:rPr>
                <a:t>F</a:t>
              </a:r>
              <a:r>
                <a:rPr lang="en-US" sz="2000" baseline="-25000">
                  <a:solidFill>
                    <a:srgbClr val="008000"/>
                  </a:solidFill>
                </a:rPr>
                <a:t>2</a:t>
              </a:r>
            </a:p>
          </p:txBody>
        </p:sp>
        <p:sp>
          <p:nvSpPr>
            <p:cNvPr id="14" name="Text Box 16"/>
            <p:cNvSpPr txBox="1">
              <a:spLocks noChangeArrowheads="1"/>
            </p:cNvSpPr>
            <p:nvPr/>
          </p:nvSpPr>
          <p:spPr bwMode="auto">
            <a:xfrm>
              <a:off x="2050" y="1106"/>
              <a:ext cx="294" cy="249"/>
            </a:xfrm>
            <a:prstGeom prst="rect">
              <a:avLst/>
            </a:prstGeom>
            <a:noFill/>
            <a:ln w="9525">
              <a:noFill/>
              <a:miter lim="800000"/>
              <a:headEnd/>
              <a:tailEnd/>
            </a:ln>
            <a:effectLst/>
          </p:spPr>
          <p:txBody>
            <a:bodyPr>
              <a:spAutoFit/>
            </a:bodyPr>
            <a:lstStyle/>
            <a:p>
              <a:pPr>
                <a:spcBef>
                  <a:spcPct val="50000"/>
                </a:spcBef>
                <a:buFontTx/>
                <a:buNone/>
              </a:pPr>
              <a:r>
                <a:rPr lang="en-US" sz="2000">
                  <a:solidFill>
                    <a:schemeClr val="accent2"/>
                  </a:solidFill>
                </a:rPr>
                <a:t>F</a:t>
              </a:r>
              <a:r>
                <a:rPr lang="en-US" sz="2000" baseline="-25000">
                  <a:solidFill>
                    <a:schemeClr val="accent2"/>
                  </a:solidFill>
                </a:rPr>
                <a:t>3</a:t>
              </a:r>
            </a:p>
          </p:txBody>
        </p:sp>
        <p:sp>
          <p:nvSpPr>
            <p:cNvPr id="15" name="Text Box 17"/>
            <p:cNvSpPr txBox="1">
              <a:spLocks noChangeArrowheads="1"/>
            </p:cNvSpPr>
            <p:nvPr/>
          </p:nvSpPr>
          <p:spPr bwMode="auto">
            <a:xfrm>
              <a:off x="978" y="3163"/>
              <a:ext cx="492" cy="250"/>
            </a:xfrm>
            <a:prstGeom prst="rect">
              <a:avLst/>
            </a:prstGeom>
            <a:noFill/>
            <a:ln w="9525">
              <a:noFill/>
              <a:miter lim="800000"/>
              <a:headEnd/>
              <a:tailEnd/>
            </a:ln>
            <a:effectLst/>
          </p:spPr>
          <p:txBody>
            <a:bodyPr>
              <a:spAutoFit/>
            </a:bodyPr>
            <a:lstStyle/>
            <a:p>
              <a:pPr>
                <a:spcBef>
                  <a:spcPct val="50000"/>
                </a:spcBef>
                <a:buFontTx/>
                <a:buNone/>
              </a:pPr>
              <a:r>
                <a:rPr lang="en-US" sz="2000" b="1" i="1"/>
                <a:t>u =</a:t>
              </a:r>
            </a:p>
          </p:txBody>
        </p:sp>
        <p:sp>
          <p:nvSpPr>
            <p:cNvPr id="16" name="Text Box 18"/>
            <p:cNvSpPr txBox="1">
              <a:spLocks noChangeArrowheads="1"/>
            </p:cNvSpPr>
            <p:nvPr/>
          </p:nvSpPr>
          <p:spPr bwMode="auto">
            <a:xfrm>
              <a:off x="1246" y="1005"/>
              <a:ext cx="372" cy="250"/>
            </a:xfrm>
            <a:prstGeom prst="rect">
              <a:avLst/>
            </a:prstGeom>
            <a:noFill/>
            <a:ln w="9525">
              <a:noFill/>
              <a:miter lim="800000"/>
              <a:headEnd/>
              <a:tailEnd/>
            </a:ln>
            <a:effectLst/>
          </p:spPr>
          <p:txBody>
            <a:bodyPr wrap="none">
              <a:spAutoFit/>
            </a:bodyPr>
            <a:lstStyle/>
            <a:p>
              <a:pPr>
                <a:spcBef>
                  <a:spcPct val="0"/>
                </a:spcBef>
                <a:buFontTx/>
                <a:buNone/>
              </a:pPr>
              <a:r>
                <a:rPr lang="en-US" sz="2000">
                  <a:solidFill>
                    <a:srgbClr val="FF0066"/>
                  </a:solidFill>
                </a:rPr>
                <a:t>stiff</a:t>
              </a:r>
            </a:p>
          </p:txBody>
        </p:sp>
        <p:sp>
          <p:nvSpPr>
            <p:cNvPr id="17" name="Text Box 19"/>
            <p:cNvSpPr txBox="1">
              <a:spLocks noChangeArrowheads="1"/>
            </p:cNvSpPr>
            <p:nvPr/>
          </p:nvSpPr>
          <p:spPr bwMode="auto">
            <a:xfrm>
              <a:off x="1962" y="1410"/>
              <a:ext cx="355" cy="250"/>
            </a:xfrm>
            <a:prstGeom prst="rect">
              <a:avLst/>
            </a:prstGeom>
            <a:noFill/>
            <a:ln w="9525">
              <a:noFill/>
              <a:miter lim="800000"/>
              <a:headEnd/>
              <a:tailEnd/>
            </a:ln>
            <a:effectLst/>
          </p:spPr>
          <p:txBody>
            <a:bodyPr wrap="none">
              <a:spAutoFit/>
            </a:bodyPr>
            <a:lstStyle/>
            <a:p>
              <a:pPr>
                <a:spcBef>
                  <a:spcPct val="0"/>
                </a:spcBef>
                <a:buFontTx/>
                <a:buNone/>
              </a:pPr>
              <a:r>
                <a:rPr lang="en-US" sz="2000">
                  <a:solidFill>
                    <a:schemeClr val="accent2"/>
                  </a:solidFill>
                </a:rPr>
                <a:t>soft</a:t>
              </a:r>
            </a:p>
          </p:txBody>
        </p:sp>
      </p:grpSp>
      <p:sp>
        <p:nvSpPr>
          <p:cNvPr id="18" name="Text Box 21"/>
          <p:cNvSpPr txBox="1">
            <a:spLocks noChangeArrowheads="1"/>
          </p:cNvSpPr>
          <p:nvPr/>
        </p:nvSpPr>
        <p:spPr bwMode="auto">
          <a:xfrm rot="16200000">
            <a:off x="5063332" y="3671094"/>
            <a:ext cx="1404937" cy="396875"/>
          </a:xfrm>
          <a:prstGeom prst="rect">
            <a:avLst/>
          </a:prstGeom>
          <a:solidFill>
            <a:schemeClr val="bg1"/>
          </a:solidFill>
          <a:ln w="9525">
            <a:noFill/>
            <a:miter lim="800000"/>
            <a:headEnd/>
            <a:tailEnd/>
          </a:ln>
          <a:effectLst/>
        </p:spPr>
        <p:txBody>
          <a:bodyPr wrap="none">
            <a:spAutoFit/>
          </a:bodyPr>
          <a:lstStyle/>
          <a:p>
            <a:pPr>
              <a:buFontTx/>
              <a:buNone/>
            </a:pPr>
            <a:r>
              <a:rPr lang="en-US" sz="2000"/>
              <a:t>U</a:t>
            </a:r>
            <a:r>
              <a:rPr lang="en-US" sz="2000" baseline="-25000"/>
              <a:t>asy</a:t>
            </a:r>
            <a:r>
              <a:rPr lang="en-US" sz="2000"/>
              <a:t>  (MeV)</a:t>
            </a:r>
          </a:p>
        </p:txBody>
      </p:sp>
      <p:sp>
        <p:nvSpPr>
          <p:cNvPr id="19" name="Text Box 22"/>
          <p:cNvSpPr txBox="1">
            <a:spLocks noChangeArrowheads="1"/>
          </p:cNvSpPr>
          <p:nvPr/>
        </p:nvSpPr>
        <p:spPr bwMode="auto">
          <a:xfrm>
            <a:off x="6253163" y="2222500"/>
            <a:ext cx="711200" cy="366713"/>
          </a:xfrm>
          <a:prstGeom prst="rect">
            <a:avLst/>
          </a:prstGeom>
          <a:noFill/>
          <a:ln w="9525">
            <a:noFill/>
            <a:miter lim="800000"/>
            <a:headEnd/>
            <a:tailEnd/>
          </a:ln>
          <a:effectLst/>
        </p:spPr>
        <p:txBody>
          <a:bodyPr wrap="none">
            <a:spAutoFit/>
          </a:bodyPr>
          <a:lstStyle/>
          <a:p>
            <a:pPr>
              <a:buFontTx/>
              <a:buNone/>
            </a:pPr>
            <a:r>
              <a:rPr lang="en-US">
                <a:sym typeface="Symbol" pitchFamily="18" charset="2"/>
              </a:rPr>
              <a:t>=0.3</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222250" y="1208088"/>
            <a:ext cx="4337050" cy="5410200"/>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lnSpc>
                <a:spcPct val="90000"/>
              </a:lnSpc>
              <a:defRPr/>
            </a:pPr>
            <a:r>
              <a:rPr lang="en-US" sz="2000">
                <a:solidFill>
                  <a:schemeClr val="accent2"/>
                </a:solidFill>
              </a:rPr>
              <a:t>Collide projectiles and targets of differing isospin asymmetry </a:t>
            </a:r>
          </a:p>
          <a:p>
            <a:pPr marL="342900" indent="-342900">
              <a:lnSpc>
                <a:spcPct val="90000"/>
              </a:lnSpc>
              <a:defRPr/>
            </a:pPr>
            <a:r>
              <a:rPr lang="en-US" sz="2000">
                <a:solidFill>
                  <a:schemeClr val="accent2"/>
                </a:solidFill>
              </a:rPr>
              <a:t>Probe the asymmetry </a:t>
            </a:r>
            <a:r>
              <a:rPr lang="en-US" sz="2000">
                <a:sym typeface="Symbol" pitchFamily="18" charset="2"/>
              </a:rPr>
              <a:t>=(N-Z)/(N+Z)</a:t>
            </a:r>
            <a:r>
              <a:rPr lang="en-US" sz="2000">
                <a:solidFill>
                  <a:schemeClr val="accent2"/>
                </a:solidFill>
                <a:sym typeface="Symbol" pitchFamily="18" charset="2"/>
              </a:rPr>
              <a:t> of the projectile spectator during the collision. </a:t>
            </a:r>
          </a:p>
          <a:p>
            <a:pPr marL="342900" indent="-342900">
              <a:lnSpc>
                <a:spcPct val="90000"/>
              </a:lnSpc>
              <a:defRPr/>
            </a:pPr>
            <a:r>
              <a:rPr lang="en-US" sz="2000">
                <a:solidFill>
                  <a:schemeClr val="accent2"/>
                </a:solidFill>
                <a:sym typeface="Symbol" pitchFamily="18" charset="2"/>
              </a:rPr>
              <a:t>The use of the isospin transport ratio R</a:t>
            </a:r>
            <a:r>
              <a:rPr lang="en-US" sz="2000" baseline="-25000">
                <a:solidFill>
                  <a:schemeClr val="accent2"/>
                </a:solidFill>
                <a:sym typeface="Symbol" pitchFamily="18" charset="2"/>
              </a:rPr>
              <a:t>i</a:t>
            </a:r>
            <a:r>
              <a:rPr lang="en-US" sz="2000">
                <a:solidFill>
                  <a:schemeClr val="accent2"/>
                </a:solidFill>
                <a:sym typeface="Symbol" pitchFamily="18" charset="2"/>
              </a:rPr>
              <a:t>() isolates the diffusion effects:</a:t>
            </a:r>
          </a:p>
          <a:p>
            <a:pPr marL="342900" indent="-342900">
              <a:lnSpc>
                <a:spcPct val="90000"/>
              </a:lnSpc>
              <a:defRPr/>
            </a:pPr>
            <a:endParaRPr lang="en-US" sz="2000">
              <a:solidFill>
                <a:schemeClr val="accent2"/>
              </a:solidFill>
              <a:sym typeface="Symbol" pitchFamily="18" charset="2"/>
            </a:endParaRPr>
          </a:p>
          <a:p>
            <a:pPr marL="342900" indent="-342900">
              <a:lnSpc>
                <a:spcPct val="90000"/>
              </a:lnSpc>
              <a:defRPr/>
            </a:pPr>
            <a:endParaRPr lang="en-US" sz="2000">
              <a:solidFill>
                <a:schemeClr val="accent2"/>
              </a:solidFill>
              <a:sym typeface="Symbol" pitchFamily="18" charset="2"/>
            </a:endParaRPr>
          </a:p>
          <a:p>
            <a:pPr marL="342900" indent="-342900">
              <a:lnSpc>
                <a:spcPct val="90000"/>
              </a:lnSpc>
              <a:defRPr/>
            </a:pPr>
            <a:endParaRPr lang="en-US" sz="2000">
              <a:solidFill>
                <a:schemeClr val="accent2"/>
              </a:solidFill>
              <a:sym typeface="Symbol" pitchFamily="18" charset="2"/>
            </a:endParaRPr>
          </a:p>
          <a:p>
            <a:pPr marL="342900" indent="-342900">
              <a:defRPr/>
            </a:pPr>
            <a:r>
              <a:rPr lang="en-US" sz="2000">
                <a:solidFill>
                  <a:schemeClr val="accent2"/>
                </a:solidFill>
              </a:rPr>
              <a:t>Useful limits for </a:t>
            </a:r>
            <a:r>
              <a:rPr lang="en-US" sz="2000" i="1">
                <a:solidFill>
                  <a:schemeClr val="accent2"/>
                </a:solidFill>
              </a:rPr>
              <a:t>R</a:t>
            </a:r>
            <a:r>
              <a:rPr lang="en-US" sz="2000" i="1" baseline="-25000">
                <a:solidFill>
                  <a:schemeClr val="accent2"/>
                </a:solidFill>
              </a:rPr>
              <a:t>i</a:t>
            </a:r>
            <a:r>
              <a:rPr lang="en-US" sz="2000">
                <a:solidFill>
                  <a:schemeClr val="accent2"/>
                </a:solidFill>
              </a:rPr>
              <a:t> for </a:t>
            </a:r>
            <a:r>
              <a:rPr lang="en-US" sz="2000" baseline="30000">
                <a:solidFill>
                  <a:schemeClr val="accent2"/>
                </a:solidFill>
              </a:rPr>
              <a:t>124</a:t>
            </a:r>
            <a:r>
              <a:rPr lang="en-US" sz="2000">
                <a:solidFill>
                  <a:schemeClr val="accent2"/>
                </a:solidFill>
              </a:rPr>
              <a:t>Sn+</a:t>
            </a:r>
            <a:r>
              <a:rPr lang="en-US" sz="2000" baseline="30000">
                <a:solidFill>
                  <a:schemeClr val="accent2"/>
                </a:solidFill>
              </a:rPr>
              <a:t>112</a:t>
            </a:r>
            <a:r>
              <a:rPr lang="en-US" sz="2000">
                <a:solidFill>
                  <a:schemeClr val="accent2"/>
                </a:solidFill>
              </a:rPr>
              <a:t>Sn collisions:</a:t>
            </a:r>
          </a:p>
          <a:p>
            <a:pPr marL="742950" lvl="1" indent="-285750">
              <a:buFontTx/>
              <a:buChar char="–"/>
              <a:defRPr/>
            </a:pPr>
            <a:r>
              <a:rPr lang="en-US" sz="2000" i="1">
                <a:solidFill>
                  <a:schemeClr val="tx2"/>
                </a:solidFill>
              </a:rPr>
              <a:t>R</a:t>
            </a:r>
            <a:r>
              <a:rPr lang="en-US" sz="2000" i="1" baseline="-25000">
                <a:solidFill>
                  <a:schemeClr val="tx2"/>
                </a:solidFill>
              </a:rPr>
              <a:t>i</a:t>
            </a:r>
            <a:r>
              <a:rPr lang="en-US" sz="2000"/>
              <a:t> =</a:t>
            </a:r>
            <a:r>
              <a:rPr lang="en-US" sz="2000">
                <a:cs typeface="Times New Roman" pitchFamily="18" charset="0"/>
              </a:rPr>
              <a:t>±</a:t>
            </a:r>
            <a:r>
              <a:rPr lang="en-US" sz="2000"/>
              <a:t>1:	no diffusion</a:t>
            </a:r>
          </a:p>
          <a:p>
            <a:pPr marL="742950" lvl="1" indent="-285750">
              <a:buFontTx/>
              <a:buChar char="–"/>
              <a:defRPr/>
            </a:pPr>
            <a:r>
              <a:rPr lang="en-US" sz="2000" i="1">
                <a:solidFill>
                  <a:schemeClr val="tx2"/>
                </a:solidFill>
              </a:rPr>
              <a:t>R</a:t>
            </a:r>
            <a:r>
              <a:rPr lang="en-US" sz="2000" i="1" baseline="-25000">
                <a:solidFill>
                  <a:schemeClr val="tx2"/>
                </a:solidFill>
              </a:rPr>
              <a:t>i</a:t>
            </a:r>
            <a:r>
              <a:rPr lang="en-US" sz="2000"/>
              <a:t> </a:t>
            </a:r>
            <a:r>
              <a:rPr lang="en-US" sz="2000">
                <a:sym typeface="Symbol" pitchFamily="18" charset="2"/>
              </a:rPr>
              <a:t>0</a:t>
            </a:r>
            <a:r>
              <a:rPr lang="en-US" sz="2000"/>
              <a:t>: 	Isospin equilibrium</a:t>
            </a:r>
          </a:p>
          <a:p>
            <a:pPr marL="342900" indent="-342900">
              <a:defRPr/>
            </a:pPr>
            <a:endParaRPr lang="en-US">
              <a:solidFill>
                <a:schemeClr val="accent2"/>
              </a:solidFill>
            </a:endParaRPr>
          </a:p>
          <a:p>
            <a:pPr marL="342900" indent="-342900">
              <a:lnSpc>
                <a:spcPct val="90000"/>
              </a:lnSpc>
              <a:defRPr/>
            </a:pPr>
            <a:endParaRPr lang="en-US">
              <a:solidFill>
                <a:schemeClr val="accent2"/>
              </a:solidFill>
              <a:sym typeface="Symbol" pitchFamily="18" charset="2"/>
            </a:endParaRPr>
          </a:p>
          <a:p>
            <a:pPr marL="342900" indent="-342900">
              <a:lnSpc>
                <a:spcPct val="90000"/>
              </a:lnSpc>
              <a:defRPr/>
            </a:pPr>
            <a:endParaRPr lang="en-US">
              <a:solidFill>
                <a:schemeClr val="accent2"/>
              </a:solidFill>
            </a:endParaRPr>
          </a:p>
        </p:txBody>
      </p:sp>
      <p:sp>
        <p:nvSpPr>
          <p:cNvPr id="544772" name="Rectangle 4"/>
          <p:cNvSpPr>
            <a:spLocks noChangeArrowheads="1"/>
          </p:cNvSpPr>
          <p:nvPr/>
        </p:nvSpPr>
        <p:spPr bwMode="auto">
          <a:xfrm>
            <a:off x="584200" y="173038"/>
            <a:ext cx="7950200" cy="785812"/>
          </a:xfrm>
          <a:prstGeom prst="rect">
            <a:avLst/>
          </a:prstGeom>
          <a:gradFill rotWithShape="0">
            <a:gsLst>
              <a:gs pos="0">
                <a:schemeClr val="bg1"/>
              </a:gs>
              <a:gs pos="100000">
                <a:schemeClr val="hlink"/>
              </a:gs>
            </a:gsLst>
            <a:path path="shape">
              <a:fillToRect l="50000" t="50000" r="50000" b="50000"/>
            </a:path>
          </a:gradFill>
          <a:ln w="9525">
            <a:noFill/>
            <a:miter lim="800000"/>
            <a:headEnd/>
            <a:tailEnd/>
          </a:ln>
          <a:effectLst>
            <a:outerShdw dist="107763" dir="2700000" algn="ctr" rotWithShape="0">
              <a:schemeClr val="bg2"/>
            </a:outerShdw>
          </a:effectLst>
        </p:spPr>
        <p:txBody>
          <a:bodyPr anchor="ctr"/>
          <a:lstStyle/>
          <a:p>
            <a:pPr algn="ctr">
              <a:spcBef>
                <a:spcPct val="0"/>
              </a:spcBef>
              <a:buFontTx/>
              <a:buNone/>
              <a:defRPr/>
            </a:pPr>
            <a:r>
              <a:rPr lang="en-US" sz="2800">
                <a:solidFill>
                  <a:srgbClr val="CC00CC"/>
                </a:solidFill>
              </a:rPr>
              <a:t>Probe: Isospin diffusion in peripheral collisions</a:t>
            </a:r>
            <a:endParaRPr lang="en-US">
              <a:solidFill>
                <a:srgbClr val="CC00CC"/>
              </a:solidFill>
            </a:endParaRPr>
          </a:p>
        </p:txBody>
      </p:sp>
      <p:graphicFrame>
        <p:nvGraphicFramePr>
          <p:cNvPr id="7170" name="Object 5"/>
          <p:cNvGraphicFramePr>
            <a:graphicFrameLocks noChangeAspect="1"/>
          </p:cNvGraphicFramePr>
          <p:nvPr/>
        </p:nvGraphicFramePr>
        <p:xfrm>
          <a:off x="200025" y="3486150"/>
          <a:ext cx="4351338" cy="747713"/>
        </p:xfrm>
        <a:graphic>
          <a:graphicData uri="http://schemas.openxmlformats.org/presentationml/2006/ole">
            <p:oleObj spid="_x0000_s710658" name="Equation" r:id="rId3" imgW="2730240" imgH="469800" progId="Equation.3">
              <p:embed/>
            </p:oleObj>
          </a:graphicData>
        </a:graphic>
      </p:graphicFrame>
      <p:sp>
        <p:nvSpPr>
          <p:cNvPr id="7173" name="Oval 37"/>
          <p:cNvSpPr>
            <a:spLocks noChangeArrowheads="1"/>
          </p:cNvSpPr>
          <p:nvPr/>
        </p:nvSpPr>
        <p:spPr bwMode="auto">
          <a:xfrm>
            <a:off x="5859463" y="3532188"/>
            <a:ext cx="685800" cy="685800"/>
          </a:xfrm>
          <a:prstGeom prst="ellipse">
            <a:avLst/>
          </a:prstGeom>
          <a:solidFill>
            <a:srgbClr val="0000FF"/>
          </a:solidFill>
          <a:ln w="9525">
            <a:noFill/>
            <a:round/>
            <a:headEnd/>
            <a:tailEnd/>
          </a:ln>
        </p:spPr>
        <p:txBody>
          <a:bodyPr wrap="none" anchor="ctr"/>
          <a:lstStyle/>
          <a:p>
            <a:pPr algn="ctr">
              <a:spcBef>
                <a:spcPct val="0"/>
              </a:spcBef>
              <a:buFontTx/>
              <a:buNone/>
            </a:pPr>
            <a:r>
              <a:rPr lang="en-US" sz="2400">
                <a:solidFill>
                  <a:srgbClr val="CCFFFF"/>
                </a:solidFill>
              </a:rPr>
              <a:t>P</a:t>
            </a:r>
          </a:p>
        </p:txBody>
      </p:sp>
      <p:sp>
        <p:nvSpPr>
          <p:cNvPr id="7174" name="Oval 38"/>
          <p:cNvSpPr>
            <a:spLocks noChangeArrowheads="1"/>
          </p:cNvSpPr>
          <p:nvPr/>
        </p:nvSpPr>
        <p:spPr bwMode="auto">
          <a:xfrm>
            <a:off x="5561013" y="5414963"/>
            <a:ext cx="685800" cy="685800"/>
          </a:xfrm>
          <a:prstGeom prst="ellipse">
            <a:avLst/>
          </a:prstGeom>
          <a:solidFill>
            <a:srgbClr val="FF0000"/>
          </a:solidFill>
          <a:ln w="9525">
            <a:solidFill>
              <a:srgbClr val="FF0000"/>
            </a:solidFill>
            <a:round/>
            <a:headEnd/>
            <a:tailEnd/>
          </a:ln>
        </p:spPr>
        <p:txBody>
          <a:bodyPr wrap="none" anchor="ctr"/>
          <a:lstStyle/>
          <a:p>
            <a:pPr algn="ctr">
              <a:spcBef>
                <a:spcPct val="0"/>
              </a:spcBef>
              <a:buFontTx/>
              <a:buNone/>
            </a:pPr>
            <a:r>
              <a:rPr lang="en-US" sz="2400">
                <a:solidFill>
                  <a:srgbClr val="CCFFFF"/>
                </a:solidFill>
              </a:rPr>
              <a:t>N</a:t>
            </a:r>
          </a:p>
        </p:txBody>
      </p:sp>
      <p:sp>
        <p:nvSpPr>
          <p:cNvPr id="7175" name="Freeform 39"/>
          <p:cNvSpPr>
            <a:spLocks noChangeAspect="1"/>
          </p:cNvSpPr>
          <p:nvPr/>
        </p:nvSpPr>
        <p:spPr bwMode="auto">
          <a:xfrm rot="1021521">
            <a:off x="7129463" y="4205288"/>
            <a:ext cx="1169987" cy="1223962"/>
          </a:xfrm>
          <a:custGeom>
            <a:avLst/>
            <a:gdLst>
              <a:gd name="T0" fmla="*/ 1256 w 2560"/>
              <a:gd name="T1" fmla="*/ 192 h 2416"/>
              <a:gd name="T2" fmla="*/ 1448 w 2560"/>
              <a:gd name="T3" fmla="*/ 384 h 2416"/>
              <a:gd name="T4" fmla="*/ 1544 w 2560"/>
              <a:gd name="T5" fmla="*/ 576 h 2416"/>
              <a:gd name="T6" fmla="*/ 1640 w 2560"/>
              <a:gd name="T7" fmla="*/ 768 h 2416"/>
              <a:gd name="T8" fmla="*/ 1880 w 2560"/>
              <a:gd name="T9" fmla="*/ 864 h 2416"/>
              <a:gd name="T10" fmla="*/ 2120 w 2560"/>
              <a:gd name="T11" fmla="*/ 960 h 2416"/>
              <a:gd name="T12" fmla="*/ 2312 w 2560"/>
              <a:gd name="T13" fmla="*/ 1056 h 2416"/>
              <a:gd name="T14" fmla="*/ 2504 w 2560"/>
              <a:gd name="T15" fmla="*/ 1392 h 2416"/>
              <a:gd name="T16" fmla="*/ 2552 w 2560"/>
              <a:gd name="T17" fmla="*/ 1632 h 2416"/>
              <a:gd name="T18" fmla="*/ 2456 w 2560"/>
              <a:gd name="T19" fmla="*/ 1968 h 2416"/>
              <a:gd name="T20" fmla="*/ 2216 w 2560"/>
              <a:gd name="T21" fmla="*/ 2256 h 2416"/>
              <a:gd name="T22" fmla="*/ 1880 w 2560"/>
              <a:gd name="T23" fmla="*/ 2400 h 2416"/>
              <a:gd name="T24" fmla="*/ 1544 w 2560"/>
              <a:gd name="T25" fmla="*/ 2352 h 2416"/>
              <a:gd name="T26" fmla="*/ 1304 w 2560"/>
              <a:gd name="T27" fmla="*/ 2208 h 2416"/>
              <a:gd name="T28" fmla="*/ 1064 w 2560"/>
              <a:gd name="T29" fmla="*/ 1920 h 2416"/>
              <a:gd name="T30" fmla="*/ 968 w 2560"/>
              <a:gd name="T31" fmla="*/ 1680 h 2416"/>
              <a:gd name="T32" fmla="*/ 680 w 2560"/>
              <a:gd name="T33" fmla="*/ 1536 h 2416"/>
              <a:gd name="T34" fmla="*/ 344 w 2560"/>
              <a:gd name="T35" fmla="*/ 1392 h 2416"/>
              <a:gd name="T36" fmla="*/ 152 w 2560"/>
              <a:gd name="T37" fmla="*/ 1200 h 2416"/>
              <a:gd name="T38" fmla="*/ 56 w 2560"/>
              <a:gd name="T39" fmla="*/ 960 h 2416"/>
              <a:gd name="T40" fmla="*/ 8 w 2560"/>
              <a:gd name="T41" fmla="*/ 720 h 2416"/>
              <a:gd name="T42" fmla="*/ 104 w 2560"/>
              <a:gd name="T43" fmla="*/ 384 h 2416"/>
              <a:gd name="T44" fmla="*/ 248 w 2560"/>
              <a:gd name="T45" fmla="*/ 192 h 2416"/>
              <a:gd name="T46" fmla="*/ 488 w 2560"/>
              <a:gd name="T47" fmla="*/ 48 h 2416"/>
              <a:gd name="T48" fmla="*/ 728 w 2560"/>
              <a:gd name="T49" fmla="*/ 0 h 2416"/>
              <a:gd name="T50" fmla="*/ 1064 w 2560"/>
              <a:gd name="T51" fmla="*/ 48 h 24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60"/>
              <a:gd name="T79" fmla="*/ 0 h 2416"/>
              <a:gd name="T80" fmla="*/ 2560 w 2560"/>
              <a:gd name="T81" fmla="*/ 2416 h 24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60" h="2416">
                <a:moveTo>
                  <a:pt x="1256" y="192"/>
                </a:moveTo>
                <a:cubicBezTo>
                  <a:pt x="1328" y="256"/>
                  <a:pt x="1400" y="320"/>
                  <a:pt x="1448" y="384"/>
                </a:cubicBezTo>
                <a:cubicBezTo>
                  <a:pt x="1496" y="448"/>
                  <a:pt x="1512" y="512"/>
                  <a:pt x="1544" y="576"/>
                </a:cubicBezTo>
                <a:cubicBezTo>
                  <a:pt x="1576" y="640"/>
                  <a:pt x="1584" y="720"/>
                  <a:pt x="1640" y="768"/>
                </a:cubicBezTo>
                <a:cubicBezTo>
                  <a:pt x="1696" y="816"/>
                  <a:pt x="1800" y="832"/>
                  <a:pt x="1880" y="864"/>
                </a:cubicBezTo>
                <a:cubicBezTo>
                  <a:pt x="1960" y="896"/>
                  <a:pt x="2048" y="928"/>
                  <a:pt x="2120" y="960"/>
                </a:cubicBezTo>
                <a:cubicBezTo>
                  <a:pt x="2192" y="992"/>
                  <a:pt x="2248" y="984"/>
                  <a:pt x="2312" y="1056"/>
                </a:cubicBezTo>
                <a:cubicBezTo>
                  <a:pt x="2376" y="1128"/>
                  <a:pt x="2464" y="1296"/>
                  <a:pt x="2504" y="1392"/>
                </a:cubicBezTo>
                <a:cubicBezTo>
                  <a:pt x="2544" y="1488"/>
                  <a:pt x="2560" y="1536"/>
                  <a:pt x="2552" y="1632"/>
                </a:cubicBezTo>
                <a:cubicBezTo>
                  <a:pt x="2544" y="1728"/>
                  <a:pt x="2512" y="1864"/>
                  <a:pt x="2456" y="1968"/>
                </a:cubicBezTo>
                <a:cubicBezTo>
                  <a:pt x="2400" y="2072"/>
                  <a:pt x="2312" y="2184"/>
                  <a:pt x="2216" y="2256"/>
                </a:cubicBezTo>
                <a:cubicBezTo>
                  <a:pt x="2120" y="2328"/>
                  <a:pt x="1992" y="2384"/>
                  <a:pt x="1880" y="2400"/>
                </a:cubicBezTo>
                <a:cubicBezTo>
                  <a:pt x="1768" y="2416"/>
                  <a:pt x="1640" y="2384"/>
                  <a:pt x="1544" y="2352"/>
                </a:cubicBezTo>
                <a:cubicBezTo>
                  <a:pt x="1448" y="2320"/>
                  <a:pt x="1384" y="2280"/>
                  <a:pt x="1304" y="2208"/>
                </a:cubicBezTo>
                <a:cubicBezTo>
                  <a:pt x="1224" y="2136"/>
                  <a:pt x="1120" y="2008"/>
                  <a:pt x="1064" y="1920"/>
                </a:cubicBezTo>
                <a:cubicBezTo>
                  <a:pt x="1008" y="1832"/>
                  <a:pt x="1032" y="1744"/>
                  <a:pt x="968" y="1680"/>
                </a:cubicBezTo>
                <a:cubicBezTo>
                  <a:pt x="904" y="1616"/>
                  <a:pt x="784" y="1584"/>
                  <a:pt x="680" y="1536"/>
                </a:cubicBezTo>
                <a:cubicBezTo>
                  <a:pt x="576" y="1488"/>
                  <a:pt x="432" y="1448"/>
                  <a:pt x="344" y="1392"/>
                </a:cubicBezTo>
                <a:cubicBezTo>
                  <a:pt x="256" y="1336"/>
                  <a:pt x="200" y="1272"/>
                  <a:pt x="152" y="1200"/>
                </a:cubicBezTo>
                <a:cubicBezTo>
                  <a:pt x="104" y="1128"/>
                  <a:pt x="80" y="1040"/>
                  <a:pt x="56" y="960"/>
                </a:cubicBezTo>
                <a:cubicBezTo>
                  <a:pt x="32" y="880"/>
                  <a:pt x="0" y="816"/>
                  <a:pt x="8" y="720"/>
                </a:cubicBezTo>
                <a:cubicBezTo>
                  <a:pt x="16" y="624"/>
                  <a:pt x="64" y="472"/>
                  <a:pt x="104" y="384"/>
                </a:cubicBezTo>
                <a:cubicBezTo>
                  <a:pt x="144" y="296"/>
                  <a:pt x="184" y="248"/>
                  <a:pt x="248" y="192"/>
                </a:cubicBezTo>
                <a:cubicBezTo>
                  <a:pt x="312" y="136"/>
                  <a:pt x="408" y="80"/>
                  <a:pt x="488" y="48"/>
                </a:cubicBezTo>
                <a:cubicBezTo>
                  <a:pt x="568" y="16"/>
                  <a:pt x="632" y="0"/>
                  <a:pt x="728" y="0"/>
                </a:cubicBezTo>
                <a:cubicBezTo>
                  <a:pt x="824" y="0"/>
                  <a:pt x="1008" y="40"/>
                  <a:pt x="1064" y="48"/>
                </a:cubicBezTo>
              </a:path>
            </a:pathLst>
          </a:custGeom>
          <a:gradFill rotWithShape="0">
            <a:gsLst>
              <a:gs pos="0">
                <a:srgbClr val="FF0000"/>
              </a:gs>
              <a:gs pos="100000">
                <a:srgbClr val="0000FF"/>
              </a:gs>
            </a:gsLst>
            <a:lin ang="2700000" scaled="1"/>
          </a:gradFill>
          <a:ln w="9525">
            <a:noFill/>
            <a:round/>
            <a:headEnd/>
            <a:tailEnd/>
          </a:ln>
        </p:spPr>
        <p:txBody>
          <a:bodyPr wrap="none" anchor="ctr"/>
          <a:lstStyle/>
          <a:p>
            <a:endParaRPr lang="en-US"/>
          </a:p>
        </p:txBody>
      </p:sp>
      <p:sp>
        <p:nvSpPr>
          <p:cNvPr id="7176" name="Line 41"/>
          <p:cNvSpPr>
            <a:spLocks noChangeShapeType="1"/>
          </p:cNvSpPr>
          <p:nvPr/>
        </p:nvSpPr>
        <p:spPr bwMode="auto">
          <a:xfrm>
            <a:off x="6221413" y="4157663"/>
            <a:ext cx="0" cy="436562"/>
          </a:xfrm>
          <a:prstGeom prst="line">
            <a:avLst/>
          </a:prstGeom>
          <a:noFill/>
          <a:ln w="28575">
            <a:solidFill>
              <a:srgbClr val="0000FF"/>
            </a:solidFill>
            <a:round/>
            <a:headEnd/>
            <a:tailEnd type="triangle" w="med" len="med"/>
          </a:ln>
        </p:spPr>
        <p:txBody>
          <a:bodyPr/>
          <a:lstStyle/>
          <a:p>
            <a:endParaRPr lang="en-US"/>
          </a:p>
        </p:txBody>
      </p:sp>
      <p:sp>
        <p:nvSpPr>
          <p:cNvPr id="7177" name="Line 42"/>
          <p:cNvSpPr>
            <a:spLocks noChangeShapeType="1"/>
          </p:cNvSpPr>
          <p:nvPr/>
        </p:nvSpPr>
        <p:spPr bwMode="auto">
          <a:xfrm flipV="1">
            <a:off x="5894388" y="5019675"/>
            <a:ext cx="0" cy="436563"/>
          </a:xfrm>
          <a:prstGeom prst="line">
            <a:avLst/>
          </a:prstGeom>
          <a:noFill/>
          <a:ln w="28575">
            <a:solidFill>
              <a:srgbClr val="FF0000"/>
            </a:solidFill>
            <a:round/>
            <a:headEnd/>
            <a:tailEnd type="triangle" w="med" len="med"/>
          </a:ln>
        </p:spPr>
        <p:txBody>
          <a:bodyPr/>
          <a:lstStyle/>
          <a:p>
            <a:endParaRPr lang="en-US"/>
          </a:p>
        </p:txBody>
      </p:sp>
      <p:sp>
        <p:nvSpPr>
          <p:cNvPr id="7178" name="Line 43"/>
          <p:cNvSpPr>
            <a:spLocks noChangeShapeType="1"/>
          </p:cNvSpPr>
          <p:nvPr/>
        </p:nvSpPr>
        <p:spPr bwMode="auto">
          <a:xfrm flipV="1">
            <a:off x="7497763" y="3733800"/>
            <a:ext cx="0" cy="436563"/>
          </a:xfrm>
          <a:prstGeom prst="line">
            <a:avLst/>
          </a:prstGeom>
          <a:noFill/>
          <a:ln w="28575">
            <a:solidFill>
              <a:srgbClr val="FF0000"/>
            </a:solidFill>
            <a:round/>
            <a:headEnd/>
            <a:tailEnd type="triangle" w="med" len="med"/>
          </a:ln>
        </p:spPr>
        <p:txBody>
          <a:bodyPr/>
          <a:lstStyle/>
          <a:p>
            <a:endParaRPr lang="en-US"/>
          </a:p>
        </p:txBody>
      </p:sp>
      <p:sp>
        <p:nvSpPr>
          <p:cNvPr id="7179" name="Line 44"/>
          <p:cNvSpPr>
            <a:spLocks noChangeShapeType="1"/>
          </p:cNvSpPr>
          <p:nvPr/>
        </p:nvSpPr>
        <p:spPr bwMode="auto">
          <a:xfrm>
            <a:off x="7927975" y="5457825"/>
            <a:ext cx="0" cy="436563"/>
          </a:xfrm>
          <a:prstGeom prst="line">
            <a:avLst/>
          </a:prstGeom>
          <a:noFill/>
          <a:ln w="28575">
            <a:solidFill>
              <a:srgbClr val="0000FF"/>
            </a:solidFill>
            <a:round/>
            <a:headEnd/>
            <a:tailEnd type="triangle" w="med" len="med"/>
          </a:ln>
        </p:spPr>
        <p:txBody>
          <a:bodyPr/>
          <a:lstStyle/>
          <a:p>
            <a:endParaRPr lang="en-US"/>
          </a:p>
        </p:txBody>
      </p:sp>
      <p:sp>
        <p:nvSpPr>
          <p:cNvPr id="544815" name="Text Box 47"/>
          <p:cNvSpPr txBox="1">
            <a:spLocks noChangeArrowheads="1"/>
          </p:cNvSpPr>
          <p:nvPr/>
        </p:nvSpPr>
        <p:spPr bwMode="auto">
          <a:xfrm>
            <a:off x="6561138" y="1241425"/>
            <a:ext cx="2055812" cy="1127125"/>
          </a:xfrm>
          <a:prstGeom prst="rect">
            <a:avLst/>
          </a:prstGeom>
          <a:solidFill>
            <a:srgbClr val="66FFFF"/>
          </a:solidFill>
          <a:ln w="9525">
            <a:noFill/>
            <a:miter lim="800000"/>
            <a:headEnd/>
            <a:tailEnd/>
          </a:ln>
          <a:effectLst>
            <a:outerShdw dist="107763" dir="2700000" algn="ctr" rotWithShape="0">
              <a:schemeClr val="bg2"/>
            </a:outerShdw>
          </a:effectLst>
        </p:spPr>
        <p:txBody>
          <a:bodyPr wrap="none">
            <a:spAutoFit/>
          </a:bodyPr>
          <a:lstStyle/>
          <a:p>
            <a:pPr>
              <a:buFontTx/>
              <a:buNone/>
              <a:defRPr/>
            </a:pPr>
            <a:r>
              <a:rPr lang="en-US" sz="2000">
                <a:solidFill>
                  <a:srgbClr val="FF00FF"/>
                </a:solidFill>
              </a:rPr>
              <a:t>mixed </a:t>
            </a:r>
            <a:r>
              <a:rPr lang="en-US" sz="2000" baseline="30000">
                <a:solidFill>
                  <a:srgbClr val="FF00FF"/>
                </a:solidFill>
              </a:rPr>
              <a:t>124</a:t>
            </a:r>
            <a:r>
              <a:rPr lang="en-US" sz="2000">
                <a:solidFill>
                  <a:srgbClr val="FF00FF"/>
                </a:solidFill>
              </a:rPr>
              <a:t>Sn+</a:t>
            </a:r>
            <a:r>
              <a:rPr lang="en-US" sz="2000" baseline="30000">
                <a:solidFill>
                  <a:srgbClr val="FF00FF"/>
                </a:solidFill>
              </a:rPr>
              <a:t>112</a:t>
            </a:r>
            <a:r>
              <a:rPr lang="en-US" sz="2000">
                <a:solidFill>
                  <a:srgbClr val="FF00FF"/>
                </a:solidFill>
              </a:rPr>
              <a:t>Sn</a:t>
            </a:r>
          </a:p>
          <a:p>
            <a:pPr>
              <a:buFontTx/>
              <a:buNone/>
              <a:defRPr/>
            </a:pPr>
            <a:r>
              <a:rPr lang="en-US" sz="2000">
                <a:solidFill>
                  <a:srgbClr val="FF0000"/>
                </a:solidFill>
              </a:rPr>
              <a:t>n-rich </a:t>
            </a:r>
            <a:r>
              <a:rPr lang="en-US" sz="2000" baseline="30000">
                <a:solidFill>
                  <a:srgbClr val="FF0000"/>
                </a:solidFill>
              </a:rPr>
              <a:t>124</a:t>
            </a:r>
            <a:r>
              <a:rPr lang="en-US" sz="2000">
                <a:solidFill>
                  <a:srgbClr val="FF0000"/>
                </a:solidFill>
              </a:rPr>
              <a:t>Sn+</a:t>
            </a:r>
            <a:r>
              <a:rPr lang="en-US" sz="2000" baseline="30000">
                <a:solidFill>
                  <a:srgbClr val="FF0000"/>
                </a:solidFill>
              </a:rPr>
              <a:t>124</a:t>
            </a:r>
            <a:r>
              <a:rPr lang="en-US" sz="2000">
                <a:solidFill>
                  <a:srgbClr val="FF0000"/>
                </a:solidFill>
              </a:rPr>
              <a:t>Sn</a:t>
            </a:r>
          </a:p>
          <a:p>
            <a:pPr>
              <a:buFontTx/>
              <a:buNone/>
              <a:defRPr/>
            </a:pPr>
            <a:r>
              <a:rPr lang="en-US" sz="2000">
                <a:solidFill>
                  <a:schemeClr val="accent2"/>
                </a:solidFill>
              </a:rPr>
              <a:t>p-rich </a:t>
            </a:r>
            <a:r>
              <a:rPr lang="en-US" sz="2000" baseline="30000">
                <a:solidFill>
                  <a:schemeClr val="accent2"/>
                </a:solidFill>
              </a:rPr>
              <a:t>112</a:t>
            </a:r>
            <a:r>
              <a:rPr lang="en-US" sz="2000">
                <a:solidFill>
                  <a:schemeClr val="accent2"/>
                </a:solidFill>
              </a:rPr>
              <a:t>Sn+</a:t>
            </a:r>
            <a:r>
              <a:rPr lang="en-US" sz="2000" baseline="30000">
                <a:solidFill>
                  <a:schemeClr val="accent2"/>
                </a:solidFill>
              </a:rPr>
              <a:t>112</a:t>
            </a:r>
            <a:r>
              <a:rPr lang="en-US" sz="2000">
                <a:solidFill>
                  <a:schemeClr val="accent2"/>
                </a:solidFill>
              </a:rPr>
              <a:t>Sn</a:t>
            </a:r>
          </a:p>
        </p:txBody>
      </p:sp>
      <p:sp>
        <p:nvSpPr>
          <p:cNvPr id="7181" name="Text Box 51"/>
          <p:cNvSpPr txBox="1">
            <a:spLocks noChangeArrowheads="1"/>
          </p:cNvSpPr>
          <p:nvPr/>
        </p:nvSpPr>
        <p:spPr bwMode="auto">
          <a:xfrm>
            <a:off x="7375525" y="4197350"/>
            <a:ext cx="334963" cy="457200"/>
          </a:xfrm>
          <a:prstGeom prst="rect">
            <a:avLst/>
          </a:prstGeom>
          <a:noFill/>
          <a:ln w="9525">
            <a:noFill/>
            <a:miter lim="800000"/>
            <a:headEnd/>
            <a:tailEnd/>
          </a:ln>
        </p:spPr>
        <p:txBody>
          <a:bodyPr wrap="none">
            <a:spAutoFit/>
          </a:bodyPr>
          <a:lstStyle/>
          <a:p>
            <a:pPr>
              <a:buFontTx/>
              <a:buNone/>
            </a:pPr>
            <a:r>
              <a:rPr lang="en-US" sz="2400" b="1">
                <a:solidFill>
                  <a:schemeClr val="bg1"/>
                </a:solidFill>
                <a:sym typeface="Symbol" pitchFamily="18" charset="2"/>
              </a:rPr>
              <a:t></a:t>
            </a:r>
            <a:endParaRPr lang="en-US" sz="2400" b="1">
              <a:solidFill>
                <a:schemeClr val="bg1"/>
              </a:solidFill>
            </a:endParaRPr>
          </a:p>
        </p:txBody>
      </p:sp>
      <p:sp>
        <p:nvSpPr>
          <p:cNvPr id="7182" name="Text Box 52"/>
          <p:cNvSpPr txBox="1">
            <a:spLocks noChangeArrowheads="1"/>
          </p:cNvSpPr>
          <p:nvPr/>
        </p:nvSpPr>
        <p:spPr bwMode="auto">
          <a:xfrm>
            <a:off x="4872038" y="1582738"/>
            <a:ext cx="1200150" cy="457200"/>
          </a:xfrm>
          <a:prstGeom prst="rect">
            <a:avLst/>
          </a:prstGeom>
          <a:noFill/>
          <a:ln w="9525">
            <a:noFill/>
            <a:miter lim="800000"/>
            <a:headEnd/>
            <a:tailEnd/>
          </a:ln>
        </p:spPr>
        <p:txBody>
          <a:bodyPr wrap="none">
            <a:spAutoFit/>
          </a:bodyPr>
          <a:lstStyle/>
          <a:p>
            <a:pPr>
              <a:buFontTx/>
              <a:buNone/>
            </a:pPr>
            <a:r>
              <a:rPr lang="en-US" sz="2400"/>
              <a:t>Systems</a:t>
            </a:r>
            <a:endParaRPr lang="en-US" sz="5400"/>
          </a:p>
        </p:txBody>
      </p:sp>
      <p:sp>
        <p:nvSpPr>
          <p:cNvPr id="7183" name="Text Box 53"/>
          <p:cNvSpPr txBox="1">
            <a:spLocks noChangeArrowheads="1"/>
          </p:cNvSpPr>
          <p:nvPr/>
        </p:nvSpPr>
        <p:spPr bwMode="auto">
          <a:xfrm>
            <a:off x="5930900" y="942975"/>
            <a:ext cx="1020763" cy="1433513"/>
          </a:xfrm>
          <a:prstGeom prst="rect">
            <a:avLst/>
          </a:prstGeom>
          <a:noFill/>
          <a:ln w="9525">
            <a:noFill/>
            <a:miter lim="800000"/>
            <a:headEnd/>
            <a:tailEnd/>
          </a:ln>
        </p:spPr>
        <p:txBody>
          <a:bodyPr>
            <a:spAutoFit/>
          </a:bodyPr>
          <a:lstStyle/>
          <a:p>
            <a:pPr>
              <a:spcBef>
                <a:spcPct val="50000"/>
              </a:spcBef>
              <a:buFontTx/>
              <a:buNone/>
            </a:pPr>
            <a:r>
              <a:rPr lang="en-US" sz="8800"/>
              <a:t>{</a:t>
            </a:r>
          </a:p>
        </p:txBody>
      </p:sp>
      <p:sp>
        <p:nvSpPr>
          <p:cNvPr id="7184" name="Text Box 54"/>
          <p:cNvSpPr txBox="1">
            <a:spLocks noChangeArrowheads="1"/>
          </p:cNvSpPr>
          <p:nvPr/>
        </p:nvSpPr>
        <p:spPr bwMode="auto">
          <a:xfrm>
            <a:off x="4930775" y="2824163"/>
            <a:ext cx="1349375" cy="457200"/>
          </a:xfrm>
          <a:prstGeom prst="rect">
            <a:avLst/>
          </a:prstGeom>
          <a:noFill/>
          <a:ln w="9525">
            <a:noFill/>
            <a:miter lim="800000"/>
            <a:headEnd/>
            <a:tailEnd/>
          </a:ln>
        </p:spPr>
        <p:txBody>
          <a:bodyPr wrap="none">
            <a:spAutoFit/>
          </a:bodyPr>
          <a:lstStyle/>
          <a:p>
            <a:pPr>
              <a:buFontTx/>
              <a:buNone/>
            </a:pPr>
            <a:r>
              <a:rPr lang="en-US" sz="2400"/>
              <a:t>Example:</a:t>
            </a:r>
            <a:endParaRPr lang="en-US" sz="5400"/>
          </a:p>
        </p:txBody>
      </p:sp>
      <p:sp>
        <p:nvSpPr>
          <p:cNvPr id="7185" name="Text Box 55"/>
          <p:cNvSpPr txBox="1">
            <a:spLocks noChangeArrowheads="1"/>
          </p:cNvSpPr>
          <p:nvPr/>
        </p:nvSpPr>
        <p:spPr bwMode="auto">
          <a:xfrm>
            <a:off x="4879975" y="5994400"/>
            <a:ext cx="1841500" cy="701675"/>
          </a:xfrm>
          <a:prstGeom prst="rect">
            <a:avLst/>
          </a:prstGeom>
          <a:noFill/>
          <a:ln w="9525">
            <a:noFill/>
            <a:miter lim="800000"/>
            <a:headEnd/>
            <a:tailEnd/>
          </a:ln>
        </p:spPr>
        <p:txBody>
          <a:bodyPr>
            <a:spAutoFit/>
          </a:bodyPr>
          <a:lstStyle/>
          <a:p>
            <a:pPr>
              <a:buFontTx/>
              <a:buNone/>
            </a:pPr>
            <a:r>
              <a:rPr lang="en-US" sz="2000">
                <a:solidFill>
                  <a:srgbClr val="FF0000"/>
                </a:solidFill>
              </a:rPr>
              <a:t>neutron-rich projectile</a:t>
            </a:r>
          </a:p>
        </p:txBody>
      </p:sp>
      <p:sp>
        <p:nvSpPr>
          <p:cNvPr id="7186" name="Text Box 56"/>
          <p:cNvSpPr txBox="1">
            <a:spLocks noChangeArrowheads="1"/>
          </p:cNvSpPr>
          <p:nvPr/>
        </p:nvSpPr>
        <p:spPr bwMode="auto">
          <a:xfrm>
            <a:off x="4659313" y="3381375"/>
            <a:ext cx="1841500" cy="701675"/>
          </a:xfrm>
          <a:prstGeom prst="rect">
            <a:avLst/>
          </a:prstGeom>
          <a:noFill/>
          <a:ln w="9525">
            <a:noFill/>
            <a:miter lim="800000"/>
            <a:headEnd/>
            <a:tailEnd/>
          </a:ln>
        </p:spPr>
        <p:txBody>
          <a:bodyPr>
            <a:spAutoFit/>
          </a:bodyPr>
          <a:lstStyle/>
          <a:p>
            <a:pPr>
              <a:buFontTx/>
              <a:buNone/>
            </a:pPr>
            <a:r>
              <a:rPr lang="en-US" sz="2000">
                <a:solidFill>
                  <a:srgbClr val="0000FF"/>
                </a:solidFill>
              </a:rPr>
              <a:t>proton-rich     target</a:t>
            </a:r>
          </a:p>
        </p:txBody>
      </p:sp>
      <p:sp>
        <p:nvSpPr>
          <p:cNvPr id="7187" name="Text Box 57"/>
          <p:cNvSpPr txBox="1">
            <a:spLocks noChangeArrowheads="1"/>
          </p:cNvSpPr>
          <p:nvPr/>
        </p:nvSpPr>
        <p:spPr bwMode="auto">
          <a:xfrm>
            <a:off x="7302500" y="2698750"/>
            <a:ext cx="1841500" cy="1006475"/>
          </a:xfrm>
          <a:prstGeom prst="rect">
            <a:avLst/>
          </a:prstGeom>
          <a:noFill/>
          <a:ln w="9525">
            <a:noFill/>
            <a:miter lim="800000"/>
            <a:headEnd/>
            <a:tailEnd/>
          </a:ln>
        </p:spPr>
        <p:txBody>
          <a:bodyPr>
            <a:spAutoFit/>
          </a:bodyPr>
          <a:lstStyle/>
          <a:p>
            <a:pPr>
              <a:buFontTx/>
              <a:buNone/>
            </a:pPr>
            <a:r>
              <a:rPr lang="en-US" sz="2000">
                <a:solidFill>
                  <a:schemeClr val="tx2"/>
                </a:solidFill>
              </a:rPr>
              <a:t>measure asymmetry after collision</a:t>
            </a:r>
          </a:p>
        </p:txBody>
      </p:sp>
      <p:sp>
        <p:nvSpPr>
          <p:cNvPr id="7188" name="Line 58"/>
          <p:cNvSpPr>
            <a:spLocks noChangeShapeType="1"/>
          </p:cNvSpPr>
          <p:nvPr/>
        </p:nvSpPr>
        <p:spPr bwMode="auto">
          <a:xfrm flipH="1">
            <a:off x="7767638" y="3632200"/>
            <a:ext cx="296862" cy="498475"/>
          </a:xfrm>
          <a:prstGeom prst="line">
            <a:avLst/>
          </a:prstGeom>
          <a:noFill/>
          <a:ln w="254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622300" y="201613"/>
            <a:ext cx="7772400" cy="661987"/>
          </a:xfrm>
        </p:spPr>
        <p:txBody>
          <a:bodyPr/>
          <a:lstStyle/>
          <a:p>
            <a:pPr eaLnBrk="1" hangingPunct="1">
              <a:defRPr/>
            </a:pPr>
            <a:r>
              <a:rPr lang="en-US" smtClean="0"/>
              <a:t>What influences isospin diffusion?</a:t>
            </a:r>
          </a:p>
        </p:txBody>
      </p:sp>
      <p:sp>
        <p:nvSpPr>
          <p:cNvPr id="702467" name="Rectangle 3"/>
          <p:cNvSpPr>
            <a:spLocks noGrp="1" noChangeArrowheads="1"/>
          </p:cNvSpPr>
          <p:nvPr>
            <p:ph type="body" sz="half" idx="1"/>
          </p:nvPr>
        </p:nvSpPr>
        <p:spPr>
          <a:xfrm>
            <a:off x="177800" y="1270000"/>
            <a:ext cx="5038725" cy="5410200"/>
          </a:xfrm>
        </p:spPr>
        <p:txBody>
          <a:bodyPr/>
          <a:lstStyle/>
          <a:p>
            <a:pPr eaLnBrk="1" hangingPunct="1">
              <a:defRPr/>
            </a:pPr>
            <a:r>
              <a:rPr lang="en-US" sz="1800" dirty="0" smtClean="0"/>
              <a:t>Isospin diffusion equation:</a:t>
            </a:r>
          </a:p>
          <a:p>
            <a:pPr eaLnBrk="1" hangingPunct="1">
              <a:defRPr/>
            </a:pPr>
            <a:endParaRPr lang="en-US" sz="1800" dirty="0" smtClean="0"/>
          </a:p>
          <a:p>
            <a:pPr eaLnBrk="1" hangingPunct="1">
              <a:defRPr/>
            </a:pPr>
            <a:r>
              <a:rPr lang="en-US" sz="1800" dirty="0" smtClean="0"/>
              <a:t>Naive expectations:</a:t>
            </a:r>
          </a:p>
          <a:p>
            <a:pPr lvl="1" eaLnBrk="1" hangingPunct="1">
              <a:defRPr/>
            </a:pPr>
            <a:r>
              <a:rPr lang="en-US" sz="1800" dirty="0" smtClean="0"/>
              <a:t>D</a:t>
            </a:r>
            <a:r>
              <a:rPr lang="en-US" sz="1800" baseline="-25000" dirty="0" smtClean="0">
                <a:sym typeface="Symbol" pitchFamily="18" charset="2"/>
              </a:rPr>
              <a:t></a:t>
            </a:r>
            <a:r>
              <a:rPr lang="en-US" sz="1800" dirty="0" smtClean="0"/>
              <a:t> increases with S(</a:t>
            </a:r>
            <a:r>
              <a:rPr lang="en-US" sz="1800" dirty="0" smtClean="0">
                <a:sym typeface="Symbol" pitchFamily="18" charset="2"/>
              </a:rPr>
              <a:t>)</a:t>
            </a:r>
            <a:endParaRPr lang="en-US" sz="1800" baseline="-25000" dirty="0" smtClean="0">
              <a:sym typeface="Symbol" pitchFamily="18" charset="2"/>
            </a:endParaRPr>
          </a:p>
          <a:p>
            <a:pPr lvl="1" eaLnBrk="1" hangingPunct="1">
              <a:defRPr/>
            </a:pPr>
            <a:r>
              <a:rPr lang="en-US" sz="1800" dirty="0" smtClean="0"/>
              <a:t>D</a:t>
            </a:r>
            <a:r>
              <a:rPr lang="en-US" sz="1800" baseline="-25000" dirty="0" smtClean="0">
                <a:sym typeface="Symbol" pitchFamily="18" charset="2"/>
              </a:rPr>
              <a:t></a:t>
            </a:r>
            <a:r>
              <a:rPr lang="en-US" sz="1800" dirty="0" smtClean="0"/>
              <a:t> decreases with </a:t>
            </a:r>
            <a:r>
              <a:rPr lang="en-US" sz="1800" dirty="0" smtClean="0">
                <a:sym typeface="Symbol" pitchFamily="18" charset="2"/>
              </a:rPr>
              <a:t></a:t>
            </a:r>
            <a:r>
              <a:rPr lang="en-US" sz="1800" baseline="-25000" dirty="0" err="1" smtClean="0">
                <a:sym typeface="Symbol" pitchFamily="18" charset="2"/>
              </a:rPr>
              <a:t>np</a:t>
            </a:r>
            <a:endParaRPr lang="en-US" sz="1800" dirty="0" smtClean="0">
              <a:sym typeface="Symbol" pitchFamily="18" charset="2"/>
            </a:endParaRPr>
          </a:p>
          <a:p>
            <a:pPr eaLnBrk="1" hangingPunct="1">
              <a:defRPr/>
            </a:pPr>
            <a:r>
              <a:rPr lang="en-US" sz="1800" dirty="0" smtClean="0"/>
              <a:t>We tested this by performing extensive BUU and QMD calculations with S(</a:t>
            </a:r>
            <a:r>
              <a:rPr lang="en-US" sz="1800" dirty="0" smtClean="0">
                <a:sym typeface="Symbol" pitchFamily="18" charset="2"/>
              </a:rPr>
              <a:t>) for the form</a:t>
            </a:r>
            <a:r>
              <a:rPr lang="en-US" sz="1800" dirty="0" smtClean="0"/>
              <a:t>:</a:t>
            </a:r>
          </a:p>
          <a:p>
            <a:pPr lvl="1" eaLnBrk="1" hangingPunct="1">
              <a:defRPr/>
            </a:pPr>
            <a:r>
              <a:rPr lang="en-US" sz="1800" dirty="0" smtClean="0">
                <a:sym typeface="Symbol" pitchFamily="18" charset="2"/>
              </a:rPr>
              <a:t>S()</a:t>
            </a:r>
            <a:r>
              <a:rPr lang="en-US" sz="1800" i="1" dirty="0" smtClean="0"/>
              <a:t> </a:t>
            </a:r>
            <a:r>
              <a:rPr lang="en-US" sz="1800" dirty="0" smtClean="0"/>
              <a:t>= 12.5</a:t>
            </a:r>
            <a:r>
              <a:rPr lang="en-US" sz="1800" dirty="0" smtClean="0">
                <a:cs typeface="Times New Roman" pitchFamily="18" charset="0"/>
              </a:rPr>
              <a:t>·(ρ/ρ</a:t>
            </a:r>
            <a:r>
              <a:rPr lang="en-US" sz="1800" baseline="-25000" dirty="0" smtClean="0">
                <a:cs typeface="Times New Roman" pitchFamily="18" charset="0"/>
              </a:rPr>
              <a:t>0</a:t>
            </a:r>
            <a:r>
              <a:rPr lang="en-US" sz="1800" dirty="0" smtClean="0">
                <a:cs typeface="Times New Roman" pitchFamily="18" charset="0"/>
              </a:rPr>
              <a:t>)</a:t>
            </a:r>
            <a:r>
              <a:rPr lang="en-US" sz="1800" baseline="30000" dirty="0" smtClean="0">
                <a:cs typeface="Times New Roman" pitchFamily="18" charset="0"/>
              </a:rPr>
              <a:t>2/3</a:t>
            </a:r>
            <a:r>
              <a:rPr lang="en-US" sz="1800" dirty="0" smtClean="0">
                <a:cs typeface="Times New Roman" pitchFamily="18" charset="0"/>
              </a:rPr>
              <a:t> + </a:t>
            </a:r>
            <a:r>
              <a:rPr lang="en-US" sz="1800" dirty="0" err="1" smtClean="0">
                <a:cs typeface="Times New Roman" pitchFamily="18" charset="0"/>
              </a:rPr>
              <a:t>S</a:t>
            </a:r>
            <a:r>
              <a:rPr lang="en-US" sz="1800" baseline="-25000" dirty="0" err="1" smtClean="0">
                <a:cs typeface="Times New Roman" pitchFamily="18" charset="0"/>
              </a:rPr>
              <a:t>int</a:t>
            </a:r>
            <a:r>
              <a:rPr lang="en-US" sz="1800" dirty="0" smtClean="0">
                <a:cs typeface="Times New Roman" pitchFamily="18" charset="0"/>
              </a:rPr>
              <a:t>·</a:t>
            </a:r>
            <a:r>
              <a:rPr lang="en-US" sz="1800" baseline="-25000" dirty="0" smtClean="0">
                <a:cs typeface="Times New Roman" pitchFamily="18" charset="0"/>
              </a:rPr>
              <a:t> </a:t>
            </a:r>
            <a:r>
              <a:rPr lang="en-US" sz="1800" dirty="0" smtClean="0">
                <a:cs typeface="Times New Roman" pitchFamily="18" charset="0"/>
              </a:rPr>
              <a:t>(ρ/ρ</a:t>
            </a:r>
            <a:r>
              <a:rPr lang="en-US" sz="1800" baseline="-25000" dirty="0" smtClean="0">
                <a:cs typeface="Times New Roman" pitchFamily="18" charset="0"/>
              </a:rPr>
              <a:t>0</a:t>
            </a:r>
            <a:r>
              <a:rPr lang="en-US" sz="1800" dirty="0" smtClean="0">
                <a:cs typeface="Times New Roman" pitchFamily="18" charset="0"/>
              </a:rPr>
              <a:t>) </a:t>
            </a:r>
            <a:r>
              <a:rPr lang="en-US" sz="1800" baseline="30000" dirty="0" err="1" smtClean="0">
                <a:cs typeface="Times New Roman" pitchFamily="18" charset="0"/>
              </a:rPr>
              <a:t>γ</a:t>
            </a:r>
            <a:r>
              <a:rPr lang="en-US" sz="1800" baseline="14000" dirty="0" err="1" smtClean="0">
                <a:cs typeface="Times New Roman" pitchFamily="18" charset="0"/>
              </a:rPr>
              <a:t>i</a:t>
            </a:r>
            <a:endParaRPr lang="en-US" sz="1800" dirty="0" smtClean="0"/>
          </a:p>
          <a:p>
            <a:pPr eaLnBrk="1" hangingPunct="1">
              <a:defRPr/>
            </a:pPr>
            <a:r>
              <a:rPr lang="en-US" sz="1800" dirty="0" smtClean="0"/>
              <a:t>Observed sensitivities:</a:t>
            </a:r>
          </a:p>
          <a:p>
            <a:pPr lvl="1" eaLnBrk="1" hangingPunct="1">
              <a:defRPr/>
            </a:pPr>
            <a:r>
              <a:rPr lang="en-US" sz="1800" dirty="0" smtClean="0"/>
              <a:t>Diffusion sensitive to S(0.4</a:t>
            </a:r>
            <a:r>
              <a:rPr lang="en-US" sz="1800" dirty="0" smtClean="0">
                <a:cs typeface="Times New Roman" pitchFamily="18" charset="0"/>
              </a:rPr>
              <a:t>ρ</a:t>
            </a:r>
            <a:r>
              <a:rPr lang="en-US" sz="1800" baseline="-25000" dirty="0" smtClean="0">
                <a:cs typeface="Times New Roman" pitchFamily="18" charset="0"/>
              </a:rPr>
              <a:t>0</a:t>
            </a:r>
            <a:r>
              <a:rPr lang="en-US" sz="1800" dirty="0" smtClean="0">
                <a:cs typeface="Times New Roman" pitchFamily="18" charset="0"/>
              </a:rPr>
              <a:t>)</a:t>
            </a:r>
            <a:endParaRPr lang="en-US" sz="1800" dirty="0" smtClean="0"/>
          </a:p>
          <a:p>
            <a:pPr lvl="1" eaLnBrk="1" hangingPunct="1">
              <a:defRPr/>
            </a:pPr>
            <a:r>
              <a:rPr lang="en-US" sz="1800" dirty="0" smtClean="0"/>
              <a:t>Diffusion increases with </a:t>
            </a:r>
            <a:r>
              <a:rPr lang="en-US" sz="1800" dirty="0" err="1" smtClean="0"/>
              <a:t>S</a:t>
            </a:r>
            <a:r>
              <a:rPr lang="en-US" sz="1800" baseline="-25000" dirty="0" err="1" smtClean="0"/>
              <a:t>int</a:t>
            </a:r>
            <a:r>
              <a:rPr lang="en-US" sz="1800" dirty="0" smtClean="0"/>
              <a:t> and decreases with </a:t>
            </a:r>
            <a:r>
              <a:rPr lang="en-US" sz="1800" dirty="0" smtClean="0">
                <a:sym typeface="Symbol" pitchFamily="18" charset="2"/>
              </a:rPr>
              <a:t></a:t>
            </a:r>
            <a:r>
              <a:rPr lang="en-US" sz="1800" baseline="-25000" dirty="0" err="1" smtClean="0">
                <a:sym typeface="Symbol" pitchFamily="18" charset="2"/>
              </a:rPr>
              <a:t>i</a:t>
            </a:r>
            <a:endParaRPr lang="en-US" sz="1800" dirty="0" smtClean="0">
              <a:sym typeface="Symbol" pitchFamily="18" charset="2"/>
            </a:endParaRPr>
          </a:p>
          <a:p>
            <a:pPr lvl="1" eaLnBrk="1" hangingPunct="1">
              <a:defRPr/>
            </a:pPr>
            <a:r>
              <a:rPr lang="en-US" sz="1800" dirty="0" smtClean="0"/>
              <a:t>Diffusion decreases with </a:t>
            </a:r>
            <a:r>
              <a:rPr lang="en-US" sz="1800" dirty="0" smtClean="0">
                <a:sym typeface="Symbol" pitchFamily="18" charset="2"/>
              </a:rPr>
              <a:t></a:t>
            </a:r>
            <a:r>
              <a:rPr lang="en-US" sz="1800" baseline="-25000" dirty="0" err="1" smtClean="0">
                <a:sym typeface="Symbol" pitchFamily="18" charset="2"/>
              </a:rPr>
              <a:t>np</a:t>
            </a:r>
            <a:endParaRPr lang="en-US" sz="1800" dirty="0" smtClean="0">
              <a:sym typeface="Symbol" pitchFamily="18" charset="2"/>
            </a:endParaRPr>
          </a:p>
          <a:p>
            <a:pPr lvl="1" eaLnBrk="1" hangingPunct="1">
              <a:defRPr/>
            </a:pPr>
            <a:r>
              <a:rPr lang="en-US" sz="1800" dirty="0" smtClean="0"/>
              <a:t>Diffusion decreases when mean fields are momentum.   </a:t>
            </a:r>
          </a:p>
          <a:p>
            <a:pPr lvl="1" eaLnBrk="1" hangingPunct="1">
              <a:defRPr/>
            </a:pPr>
            <a:r>
              <a:rPr lang="en-US" sz="1800" dirty="0" smtClean="0"/>
              <a:t>Diffusion decreases with cluster production.</a:t>
            </a:r>
          </a:p>
        </p:txBody>
      </p:sp>
      <p:graphicFrame>
        <p:nvGraphicFramePr>
          <p:cNvPr id="8194" name="Object 6"/>
          <p:cNvGraphicFramePr>
            <a:graphicFrameLocks noChangeAspect="1"/>
          </p:cNvGraphicFramePr>
          <p:nvPr>
            <p:ph sz="quarter" idx="3"/>
          </p:nvPr>
        </p:nvGraphicFramePr>
        <p:xfrm>
          <a:off x="830263" y="1631950"/>
          <a:ext cx="2581275" cy="401638"/>
        </p:xfrm>
        <a:graphic>
          <a:graphicData uri="http://schemas.openxmlformats.org/presentationml/2006/ole">
            <p:oleObj spid="_x0000_s711682" name="Equation" r:id="rId3" imgW="1714320" imgH="266400" progId="Equation.DSMT4">
              <p:embed/>
            </p:oleObj>
          </a:graphicData>
        </a:graphic>
      </p:graphicFrame>
      <p:pic>
        <p:nvPicPr>
          <p:cNvPr id="8197" name="Picture 7" descr="b6"/>
          <p:cNvPicPr>
            <a:picLocks noChangeAspect="1" noChangeArrowheads="1" noCrop="1"/>
          </p:cNvPicPr>
          <p:nvPr/>
        </p:nvPicPr>
        <p:blipFill>
          <a:blip r:embed="rId4" cstate="print"/>
          <a:srcRect/>
          <a:stretch>
            <a:fillRect/>
          </a:stretch>
        </p:blipFill>
        <p:spPr bwMode="auto">
          <a:xfrm>
            <a:off x="5638800" y="4524375"/>
            <a:ext cx="3165475" cy="2333625"/>
          </a:xfrm>
          <a:prstGeom prst="rect">
            <a:avLst/>
          </a:prstGeom>
          <a:noFill/>
          <a:ln w="9525">
            <a:noFill/>
            <a:miter lim="800000"/>
            <a:headEnd/>
            <a:tailEnd/>
          </a:ln>
        </p:spPr>
      </p:pic>
      <p:pic>
        <p:nvPicPr>
          <p:cNvPr id="8198" name="Picture 10" descr="symmetry_energy"/>
          <p:cNvPicPr>
            <a:picLocks noGrp="1" noChangeAspect="1" noChangeArrowheads="1"/>
          </p:cNvPicPr>
          <p:nvPr>
            <p:ph sz="quarter" idx="2"/>
          </p:nvPr>
        </p:nvPicPr>
        <p:blipFill>
          <a:blip r:embed="rId5" cstate="print"/>
          <a:srcRect/>
          <a:stretch>
            <a:fillRect/>
          </a:stretch>
        </p:blipFill>
        <p:spPr>
          <a:xfrm>
            <a:off x="5418138" y="1219200"/>
            <a:ext cx="3536950" cy="3081338"/>
          </a:xfrm>
          <a:noFill/>
        </p:spPr>
      </p:pic>
      <p:grpSp>
        <p:nvGrpSpPr>
          <p:cNvPr id="18" name="Group 17"/>
          <p:cNvGrpSpPr/>
          <p:nvPr/>
        </p:nvGrpSpPr>
        <p:grpSpPr>
          <a:xfrm>
            <a:off x="1790700" y="923925"/>
            <a:ext cx="3352800" cy="1742480"/>
            <a:chOff x="1790700" y="923925"/>
            <a:chExt cx="3352800" cy="1742480"/>
          </a:xfrm>
        </p:grpSpPr>
        <p:cxnSp>
          <p:nvCxnSpPr>
            <p:cNvPr id="12" name="Straight Arrow Connector 11"/>
            <p:cNvCxnSpPr/>
            <p:nvPr/>
          </p:nvCxnSpPr>
          <p:spPr bwMode="auto">
            <a:xfrm rot="10800000">
              <a:off x="3438530" y="1790703"/>
              <a:ext cx="371471" cy="238123"/>
            </a:xfrm>
            <a:prstGeom prst="straightConnector1">
              <a:avLst/>
            </a:prstGeom>
            <a:solidFill>
              <a:srgbClr val="FFFF99"/>
            </a:solidFill>
            <a:ln w="25400" cap="flat" cmpd="sng" algn="ctr">
              <a:solidFill>
                <a:srgbClr val="FF00FF"/>
              </a:solidFill>
              <a:prstDash val="solid"/>
              <a:round/>
              <a:headEnd type="none" w="med" len="med"/>
              <a:tailEnd type="arrow"/>
            </a:ln>
            <a:effectLst/>
          </p:spPr>
        </p:cxnSp>
        <p:sp>
          <p:nvSpPr>
            <p:cNvPr id="7" name="Rectangle 6"/>
            <p:cNvSpPr/>
            <p:nvPr/>
          </p:nvSpPr>
          <p:spPr bwMode="auto">
            <a:xfrm>
              <a:off x="1790700" y="1609725"/>
              <a:ext cx="704850" cy="428626"/>
            </a:xfrm>
            <a:prstGeom prst="rect">
              <a:avLst/>
            </a:prstGeom>
            <a:no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2695575" y="1609725"/>
              <a:ext cx="704850" cy="428626"/>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cxnSp>
          <p:nvCxnSpPr>
            <p:cNvPr id="10" name="Straight Arrow Connector 9"/>
            <p:cNvCxnSpPr/>
            <p:nvPr/>
          </p:nvCxnSpPr>
          <p:spPr bwMode="auto">
            <a:xfrm rot="10800000" flipV="1">
              <a:off x="2305051" y="1123950"/>
              <a:ext cx="733425" cy="514350"/>
            </a:xfrm>
            <a:prstGeom prst="straightConnector1">
              <a:avLst/>
            </a:prstGeom>
            <a:solidFill>
              <a:srgbClr val="FFFF99"/>
            </a:solidFill>
            <a:ln w="25400" cap="flat" cmpd="sng" algn="ctr">
              <a:solidFill>
                <a:srgbClr val="FF3300"/>
              </a:solidFill>
              <a:prstDash val="solid"/>
              <a:round/>
              <a:headEnd type="none" w="med" len="med"/>
              <a:tailEnd type="arrow"/>
            </a:ln>
            <a:effectLst/>
          </p:spPr>
        </p:cxnSp>
        <p:sp>
          <p:nvSpPr>
            <p:cNvPr id="11" name="TextBox 10"/>
            <p:cNvSpPr txBox="1"/>
            <p:nvPr/>
          </p:nvSpPr>
          <p:spPr>
            <a:xfrm>
              <a:off x="2971800" y="923925"/>
              <a:ext cx="1251305" cy="369332"/>
            </a:xfrm>
            <a:prstGeom prst="rect">
              <a:avLst/>
            </a:prstGeom>
            <a:noFill/>
          </p:spPr>
          <p:txBody>
            <a:bodyPr wrap="none" rtlCol="0">
              <a:spAutoFit/>
            </a:bodyPr>
            <a:lstStyle/>
            <a:p>
              <a:pPr>
                <a:buNone/>
              </a:pPr>
              <a:r>
                <a:rPr lang="en-US" dirty="0" smtClean="0">
                  <a:solidFill>
                    <a:srgbClr val="FF3300"/>
                  </a:solidFill>
                </a:rPr>
                <a:t>Main effect</a:t>
              </a:r>
              <a:endParaRPr lang="en-US" dirty="0">
                <a:solidFill>
                  <a:srgbClr val="FF3300"/>
                </a:solidFill>
              </a:endParaRPr>
            </a:p>
          </p:txBody>
        </p:sp>
        <p:sp>
          <p:nvSpPr>
            <p:cNvPr id="14" name="TextBox 13"/>
            <p:cNvSpPr txBox="1"/>
            <p:nvPr/>
          </p:nvSpPr>
          <p:spPr>
            <a:xfrm>
              <a:off x="3867150" y="1743075"/>
              <a:ext cx="1276350" cy="923330"/>
            </a:xfrm>
            <a:prstGeom prst="rect">
              <a:avLst/>
            </a:prstGeom>
            <a:noFill/>
          </p:spPr>
          <p:txBody>
            <a:bodyPr wrap="square" rtlCol="0">
              <a:spAutoFit/>
            </a:bodyPr>
            <a:lstStyle/>
            <a:p>
              <a:pPr>
                <a:buNone/>
              </a:pPr>
              <a:r>
                <a:rPr lang="en-US" dirty="0" smtClean="0">
                  <a:solidFill>
                    <a:srgbClr val="FF00FF"/>
                  </a:solidFill>
                </a:rPr>
                <a:t>important for other observables</a:t>
              </a:r>
              <a:endParaRPr lang="en-US" dirty="0">
                <a:solidFill>
                  <a:srgbClr val="FF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609600" y="63500"/>
            <a:ext cx="7772400" cy="787400"/>
          </a:xfrm>
          <a:ln/>
        </p:spPr>
        <p:txBody>
          <a:bodyPr/>
          <a:lstStyle/>
          <a:p>
            <a:r>
              <a:rPr lang="en-US"/>
              <a:t>Summary of last lecture</a:t>
            </a:r>
          </a:p>
        </p:txBody>
      </p:sp>
      <p:sp>
        <p:nvSpPr>
          <p:cNvPr id="623619" name="Rectangle 3"/>
          <p:cNvSpPr>
            <a:spLocks noGrp="1" noChangeArrowheads="1"/>
          </p:cNvSpPr>
          <p:nvPr>
            <p:ph type="body" idx="1"/>
          </p:nvPr>
        </p:nvSpPr>
        <p:spPr>
          <a:xfrm>
            <a:off x="476250" y="1263650"/>
            <a:ext cx="8270875" cy="5416550"/>
          </a:xfrm>
        </p:spPr>
        <p:txBody>
          <a:bodyPr/>
          <a:lstStyle/>
          <a:p>
            <a:pPr marL="342900" lvl="1" indent="-342900">
              <a:buFontTx/>
              <a:buChar char="•"/>
            </a:pPr>
            <a:r>
              <a:rPr lang="en-US" dirty="0" smtClean="0">
                <a:solidFill>
                  <a:schemeClr val="accent2"/>
                </a:solidFill>
              </a:rPr>
              <a:t>The symmetry energy can be probed at sub-saturation densities by various nuclear structure observables. </a:t>
            </a:r>
          </a:p>
          <a:p>
            <a:pPr>
              <a:lnSpc>
                <a:spcPct val="90000"/>
              </a:lnSpc>
              <a:buNone/>
            </a:pPr>
            <a:r>
              <a:rPr lang="en-US" sz="1600" dirty="0" smtClean="0">
                <a:cs typeface="Times New Roman" pitchFamily="18" charset="0"/>
              </a:rPr>
              <a:t>	1</a:t>
            </a:r>
            <a:r>
              <a:rPr lang="en-US" dirty="0" smtClean="0">
                <a:cs typeface="Times New Roman" pitchFamily="18" charset="0"/>
              </a:rPr>
              <a:t>. Binding energies </a:t>
            </a:r>
          </a:p>
          <a:p>
            <a:pPr>
              <a:lnSpc>
                <a:spcPct val="90000"/>
              </a:lnSpc>
              <a:buFontTx/>
              <a:buNone/>
            </a:pPr>
            <a:r>
              <a:rPr lang="en-US" dirty="0" smtClean="0">
                <a:cs typeface="Times New Roman" pitchFamily="18" charset="0"/>
              </a:rPr>
              <a:t>	2. Radii of neutron and proton matter in nuclei </a:t>
            </a:r>
            <a:endParaRPr lang="en-US" dirty="0" smtClean="0">
              <a:cs typeface="Times New Roman" pitchFamily="18" charset="0"/>
              <a:sym typeface="Symbol" pitchFamily="18" charset="2"/>
            </a:endParaRPr>
          </a:p>
          <a:p>
            <a:pPr>
              <a:lnSpc>
                <a:spcPct val="90000"/>
              </a:lnSpc>
              <a:buFontTx/>
              <a:buNone/>
            </a:pPr>
            <a:r>
              <a:rPr lang="en-US" dirty="0" smtClean="0">
                <a:cs typeface="Times New Roman" pitchFamily="18" charset="0"/>
              </a:rPr>
              <a:t>	3. “Pygmy” R</a:t>
            </a:r>
            <a:r>
              <a:rPr lang="en-US" dirty="0" smtClean="0">
                <a:cs typeface="Times New Roman" pitchFamily="18" charset="0"/>
              </a:rPr>
              <a:t>esonance </a:t>
            </a:r>
          </a:p>
          <a:p>
            <a:pPr>
              <a:lnSpc>
                <a:spcPct val="90000"/>
              </a:lnSpc>
              <a:buFontTx/>
              <a:buNone/>
            </a:pPr>
            <a:r>
              <a:rPr lang="en-US" dirty="0" smtClean="0">
                <a:cs typeface="Times New Roman" pitchFamily="18" charset="0"/>
              </a:rPr>
              <a:t>	</a:t>
            </a:r>
            <a:r>
              <a:rPr lang="en-US" dirty="0" smtClean="0">
                <a:cs typeface="Times New Roman" pitchFamily="18" charset="0"/>
              </a:rPr>
              <a:t>4.  Giant Monopole Resonance</a:t>
            </a:r>
          </a:p>
          <a:p>
            <a:pPr>
              <a:lnSpc>
                <a:spcPct val="90000"/>
              </a:lnSpc>
            </a:pPr>
            <a:r>
              <a:rPr lang="en-US" dirty="0" smtClean="0">
                <a:cs typeface="Times New Roman" pitchFamily="18" charset="0"/>
              </a:rPr>
              <a:t>There are a number of reaction observables that may provide information at the symmetry energy.</a:t>
            </a:r>
          </a:p>
          <a:p>
            <a:pPr eaLnBrk="1" hangingPunct="1">
              <a:defRPr/>
            </a:pPr>
            <a:r>
              <a:rPr lang="en-US" dirty="0" smtClean="0"/>
              <a:t>Low densities (</a:t>
            </a:r>
            <a:r>
              <a:rPr lang="en-US" dirty="0" smtClean="0">
                <a:sym typeface="Symbol" pitchFamily="18" charset="2"/>
              </a:rPr>
              <a:t>&lt;</a:t>
            </a:r>
            <a:r>
              <a:rPr lang="en-US" baseline="-25000" dirty="0" smtClean="0">
                <a:sym typeface="Symbol" pitchFamily="18" charset="2"/>
              </a:rPr>
              <a:t>0</a:t>
            </a:r>
            <a:r>
              <a:rPr lang="en-US" dirty="0" smtClean="0">
                <a:sym typeface="Symbol" pitchFamily="18" charset="2"/>
              </a:rPr>
              <a:t>)</a:t>
            </a:r>
            <a:r>
              <a:rPr lang="en-US" dirty="0" smtClean="0"/>
              <a:t>:</a:t>
            </a:r>
          </a:p>
          <a:p>
            <a:pPr lvl="1" eaLnBrk="1" hangingPunct="1">
              <a:defRPr/>
            </a:pPr>
            <a:r>
              <a:rPr lang="en-US" dirty="0" smtClean="0">
                <a:solidFill>
                  <a:srgbClr val="FF3300"/>
                </a:solidFill>
              </a:rPr>
              <a:t>Neutron/proton spectra and flows</a:t>
            </a:r>
          </a:p>
          <a:p>
            <a:pPr lvl="1" eaLnBrk="1" hangingPunct="1">
              <a:defRPr/>
            </a:pPr>
            <a:r>
              <a:rPr lang="en-US" dirty="0" smtClean="0">
                <a:solidFill>
                  <a:srgbClr val="FF3300"/>
                </a:solidFill>
              </a:rPr>
              <a:t>Isospin diffusion</a:t>
            </a:r>
          </a:p>
          <a:p>
            <a:pPr eaLnBrk="1" hangingPunct="1">
              <a:defRPr/>
            </a:pPr>
            <a:r>
              <a:rPr lang="en-US" dirty="0" smtClean="0"/>
              <a:t>High densities (</a:t>
            </a:r>
            <a:r>
              <a:rPr lang="en-US" dirty="0" smtClean="0">
                <a:sym typeface="Symbol" pitchFamily="18" charset="2"/>
              </a:rPr>
              <a:t>2</a:t>
            </a:r>
            <a:r>
              <a:rPr lang="en-US" baseline="-25000" dirty="0" smtClean="0">
                <a:sym typeface="Symbol" pitchFamily="18" charset="2"/>
              </a:rPr>
              <a:t>0</a:t>
            </a:r>
            <a:r>
              <a:rPr lang="en-US" dirty="0" smtClean="0">
                <a:sym typeface="Symbol" pitchFamily="18" charset="2"/>
              </a:rPr>
              <a:t>)</a:t>
            </a:r>
            <a:r>
              <a:rPr lang="en-US" dirty="0" smtClean="0"/>
              <a:t> :</a:t>
            </a:r>
            <a:r>
              <a:rPr lang="en-US" dirty="0" smtClean="0">
                <a:sym typeface="Symbol" pitchFamily="18" charset="2"/>
              </a:rPr>
              <a:t></a:t>
            </a:r>
            <a:endParaRPr lang="en-US" dirty="0" smtClean="0"/>
          </a:p>
          <a:p>
            <a:pPr lvl="1" eaLnBrk="1" hangingPunct="1">
              <a:defRPr/>
            </a:pPr>
            <a:r>
              <a:rPr lang="en-US" dirty="0" smtClean="0"/>
              <a:t>Neutron/proton spectra and flows </a:t>
            </a:r>
          </a:p>
          <a:p>
            <a:pPr lvl="1" eaLnBrk="1" hangingPunct="1">
              <a:defRPr/>
            </a:pPr>
            <a:r>
              <a:rPr lang="en-US" dirty="0" smtClean="0">
                <a:solidFill>
                  <a:srgbClr val="FF3300"/>
                </a:solidFill>
                <a:sym typeface="Symbol" pitchFamily="18" charset="2"/>
              </a:rPr>
              <a:t></a:t>
            </a:r>
            <a:r>
              <a:rPr lang="en-US" baseline="30000" dirty="0" smtClean="0">
                <a:solidFill>
                  <a:srgbClr val="FF3300"/>
                </a:solidFill>
                <a:sym typeface="Symbol" pitchFamily="18" charset="2"/>
              </a:rPr>
              <a:t>+</a:t>
            </a:r>
            <a:r>
              <a:rPr lang="en-US" dirty="0" smtClean="0">
                <a:solidFill>
                  <a:srgbClr val="FF3300"/>
                </a:solidFill>
                <a:sym typeface="Symbol" pitchFamily="18" charset="2"/>
              </a:rPr>
              <a:t> vs. </a:t>
            </a:r>
            <a:r>
              <a:rPr lang="en-US" baseline="30000" dirty="0" smtClean="0">
                <a:solidFill>
                  <a:srgbClr val="FF3300"/>
                </a:solidFill>
                <a:sym typeface="Symbol" pitchFamily="18" charset="2"/>
              </a:rPr>
              <a:t>-</a:t>
            </a:r>
            <a:r>
              <a:rPr lang="en-US" dirty="0" smtClean="0">
                <a:solidFill>
                  <a:srgbClr val="FF3300"/>
                </a:solidFill>
              </a:rPr>
              <a:t> </a:t>
            </a:r>
            <a:r>
              <a:rPr lang="en-US" dirty="0" smtClean="0">
                <a:solidFill>
                  <a:srgbClr val="FF3300"/>
                </a:solidFill>
              </a:rPr>
              <a:t>production</a:t>
            </a:r>
            <a:endParaRPr lang="en-US" dirty="0" smtClean="0"/>
          </a:p>
          <a:p>
            <a:pPr marL="342900" lvl="1" indent="-342900">
              <a:buFontTx/>
              <a:buChar char="•"/>
            </a:pPr>
            <a:r>
              <a:rPr lang="en-US" dirty="0" smtClean="0">
                <a:solidFill>
                  <a:schemeClr val="accent2"/>
                </a:solidFill>
              </a:rPr>
              <a:t>Isospin diffusion is sensitive to the symmetry energy at about 0.4 </a:t>
            </a:r>
            <a:r>
              <a:rPr lang="en-US" dirty="0" smtClean="0">
                <a:solidFill>
                  <a:schemeClr val="accent2"/>
                </a:solidFill>
                <a:sym typeface="Symbol"/>
              </a:rPr>
              <a:t></a:t>
            </a:r>
            <a:r>
              <a:rPr lang="en-US" baseline="-25000" dirty="0" smtClean="0">
                <a:solidFill>
                  <a:schemeClr val="accent2"/>
                </a:solidFill>
                <a:sym typeface="Symbol"/>
              </a:rPr>
              <a:t>0</a:t>
            </a:r>
            <a:endParaRPr lang="en-US" dirty="0">
              <a:solidFill>
                <a:schemeClr val="accent2"/>
              </a:solidFill>
            </a:endParaRPr>
          </a:p>
          <a:p>
            <a:pPr lvl="1"/>
            <a:r>
              <a:rPr lang="en-US" dirty="0" smtClean="0"/>
              <a:t>Begin to describe the isospin diffusion phenomenon and how it might be measured. </a:t>
            </a:r>
            <a:endParaRPr lang="en-US" dirty="0"/>
          </a:p>
        </p:txBody>
      </p:sp>
      <p:sp>
        <p:nvSpPr>
          <p:cNvPr id="623621" name="Text Box 5">
            <a:hlinkClick r:id="" action="ppaction://hlinkshowjump?jump=firstslide"/>
          </p:cNvPr>
          <p:cNvSpPr txBox="1">
            <a:spLocks noChangeArrowheads="1"/>
          </p:cNvSpPr>
          <p:nvPr/>
        </p:nvSpPr>
        <p:spPr bwMode="auto">
          <a:xfrm>
            <a:off x="8202613" y="4964113"/>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hlinkClick r:id="" action="ppaction://hlinkshowjump?jump=firstslide"/>
              </a:rPr>
              <a:t>O</a:t>
            </a:r>
            <a:endParaRPr lang="en-US" sz="2400" dirty="0">
              <a:solidFill>
                <a:srgbClr val="FF0000"/>
              </a:solidFill>
            </a:endParaRPr>
          </a:p>
        </p:txBody>
      </p:sp>
      <p:sp>
        <p:nvSpPr>
          <p:cNvPr id="6" name="Text Box 2058">
            <a:hlinkClick r:id="" action="ppaction://hlinkshowjump?jump=firstslide"/>
          </p:cNvPr>
          <p:cNvSpPr txBox="1">
            <a:spLocks noChangeArrowheads="1"/>
          </p:cNvSpPr>
          <p:nvPr/>
        </p:nvSpPr>
        <p:spPr bwMode="auto">
          <a:xfrm>
            <a:off x="8420100" y="6353175"/>
            <a:ext cx="692150" cy="457200"/>
          </a:xfrm>
          <a:prstGeom prst="rect">
            <a:avLst/>
          </a:prstGeom>
          <a:noFill/>
          <a:ln w="9525">
            <a:noFill/>
            <a:miter lim="800000"/>
            <a:headEnd/>
            <a:tailEnd/>
          </a:ln>
        </p:spPr>
        <p:txBody>
          <a:bodyPr>
            <a:spAutoFit/>
          </a:bodyPr>
          <a:lstStyle/>
          <a:p>
            <a:pPr>
              <a:spcBef>
                <a:spcPct val="50000"/>
              </a:spcBef>
              <a:buFontTx/>
              <a:buNone/>
            </a:pPr>
            <a:r>
              <a:rPr lang="en-US" sz="2400" dirty="0">
                <a:solidFill>
                  <a:srgbClr val="FF0000"/>
                </a:solidFill>
              </a:rPr>
              <a: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673100" y="187325"/>
            <a:ext cx="7772400" cy="509588"/>
          </a:xfrm>
        </p:spPr>
        <p:txBody>
          <a:bodyPr/>
          <a:lstStyle/>
          <a:p>
            <a:pPr eaLnBrk="1" hangingPunct="1">
              <a:defRPr/>
            </a:pPr>
            <a:r>
              <a:rPr lang="en-US" smtClean="0"/>
              <a:t>Sensitivity to symmetry energy</a:t>
            </a:r>
            <a:endParaRPr lang="en-US" sz="1800" smtClean="0"/>
          </a:p>
        </p:txBody>
      </p:sp>
      <p:sp>
        <p:nvSpPr>
          <p:cNvPr id="9220" name="Rectangle 3"/>
          <p:cNvSpPr>
            <a:spLocks noChangeArrowheads="1"/>
          </p:cNvSpPr>
          <p:nvPr/>
        </p:nvSpPr>
        <p:spPr bwMode="auto">
          <a:xfrm>
            <a:off x="6858000" y="6553200"/>
            <a:ext cx="2073275" cy="304800"/>
          </a:xfrm>
          <a:prstGeom prst="rect">
            <a:avLst/>
          </a:prstGeom>
          <a:noFill/>
          <a:ln w="9525">
            <a:noFill/>
            <a:miter lim="800000"/>
            <a:headEnd/>
            <a:tailEnd/>
          </a:ln>
        </p:spPr>
        <p:txBody>
          <a:bodyPr wrap="none">
            <a:spAutoFit/>
          </a:bodyPr>
          <a:lstStyle/>
          <a:p>
            <a:pPr>
              <a:spcBef>
                <a:spcPct val="0"/>
              </a:spcBef>
              <a:buFontTx/>
              <a:buNone/>
            </a:pPr>
            <a:r>
              <a:rPr lang="en-US" sz="1400" i="1"/>
              <a:t>Tsang et al., PRL92(2004)</a:t>
            </a:r>
          </a:p>
        </p:txBody>
      </p:sp>
      <p:sp>
        <p:nvSpPr>
          <p:cNvPr id="9221" name="AutoShape 4">
            <a:hlinkClick r:id="rId4" action="ppaction://hlinksldjump" highlightClick="1"/>
          </p:cNvPr>
          <p:cNvSpPr>
            <a:spLocks noChangeArrowheads="1"/>
          </p:cNvSpPr>
          <p:nvPr/>
        </p:nvSpPr>
        <p:spPr bwMode="auto">
          <a:xfrm>
            <a:off x="8915400" y="0"/>
            <a:ext cx="228600" cy="228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pic>
        <p:nvPicPr>
          <p:cNvPr id="9222" name="Picture 5" descr="iso-diff-y4"/>
          <p:cNvPicPr>
            <a:picLocks noChangeAspect="1" noChangeArrowheads="1"/>
          </p:cNvPicPr>
          <p:nvPr/>
        </p:nvPicPr>
        <p:blipFill>
          <a:blip r:embed="rId5" cstate="print"/>
          <a:srcRect/>
          <a:stretch>
            <a:fillRect/>
          </a:stretch>
        </p:blipFill>
        <p:spPr bwMode="auto">
          <a:xfrm>
            <a:off x="2471738" y="1860550"/>
            <a:ext cx="6196012" cy="4629150"/>
          </a:xfrm>
          <a:prstGeom prst="rect">
            <a:avLst/>
          </a:prstGeom>
          <a:noFill/>
          <a:ln w="9525">
            <a:noFill/>
            <a:miter lim="800000"/>
            <a:headEnd/>
            <a:tailEnd/>
          </a:ln>
        </p:spPr>
      </p:pic>
      <p:sp>
        <p:nvSpPr>
          <p:cNvPr id="9223" name="Text Box 6"/>
          <p:cNvSpPr txBox="1">
            <a:spLocks noChangeArrowheads="1"/>
          </p:cNvSpPr>
          <p:nvPr/>
        </p:nvSpPr>
        <p:spPr bwMode="auto">
          <a:xfrm>
            <a:off x="5316538" y="1995488"/>
            <a:ext cx="2881312" cy="366712"/>
          </a:xfrm>
          <a:prstGeom prst="rect">
            <a:avLst/>
          </a:prstGeom>
          <a:solidFill>
            <a:schemeClr val="bg1"/>
          </a:solidFill>
          <a:ln w="9525">
            <a:noFill/>
            <a:miter lim="800000"/>
            <a:headEnd/>
            <a:tailEnd/>
          </a:ln>
        </p:spPr>
        <p:txBody>
          <a:bodyPr>
            <a:spAutoFit/>
          </a:bodyPr>
          <a:lstStyle/>
          <a:p>
            <a:pPr>
              <a:spcBef>
                <a:spcPct val="50000"/>
              </a:spcBef>
              <a:buFontTx/>
              <a:buNone/>
            </a:pPr>
            <a:r>
              <a:rPr lang="en-US">
                <a:solidFill>
                  <a:srgbClr val="FF3300"/>
                </a:solidFill>
              </a:rPr>
              <a:t>Stronger density dependence</a:t>
            </a:r>
          </a:p>
        </p:txBody>
      </p:sp>
      <p:sp>
        <p:nvSpPr>
          <p:cNvPr id="9224" name="Text Box 7"/>
          <p:cNvSpPr txBox="1">
            <a:spLocks noChangeArrowheads="1"/>
          </p:cNvSpPr>
          <p:nvPr/>
        </p:nvSpPr>
        <p:spPr bwMode="auto">
          <a:xfrm>
            <a:off x="5289550" y="4040188"/>
            <a:ext cx="2851150" cy="366712"/>
          </a:xfrm>
          <a:prstGeom prst="rect">
            <a:avLst/>
          </a:prstGeom>
          <a:solidFill>
            <a:schemeClr val="bg1"/>
          </a:solidFill>
          <a:ln w="9525">
            <a:noFill/>
            <a:miter lim="800000"/>
            <a:headEnd/>
            <a:tailEnd/>
          </a:ln>
        </p:spPr>
        <p:txBody>
          <a:bodyPr>
            <a:spAutoFit/>
          </a:bodyPr>
          <a:lstStyle/>
          <a:p>
            <a:pPr>
              <a:spcBef>
                <a:spcPct val="50000"/>
              </a:spcBef>
              <a:buFontTx/>
              <a:buNone/>
            </a:pPr>
            <a:r>
              <a:rPr lang="en-US">
                <a:solidFill>
                  <a:srgbClr val="FF3300"/>
                </a:solidFill>
              </a:rPr>
              <a:t>Weaker  density dependence</a:t>
            </a:r>
          </a:p>
        </p:txBody>
      </p:sp>
      <p:sp>
        <p:nvSpPr>
          <p:cNvPr id="9225" name="Text Box 8"/>
          <p:cNvSpPr txBox="1">
            <a:spLocks noChangeArrowheads="1"/>
          </p:cNvSpPr>
          <p:nvPr/>
        </p:nvSpPr>
        <p:spPr bwMode="auto">
          <a:xfrm>
            <a:off x="228600" y="6400800"/>
            <a:ext cx="2289175" cy="457200"/>
          </a:xfrm>
          <a:prstGeom prst="rect">
            <a:avLst/>
          </a:prstGeom>
          <a:noFill/>
          <a:ln w="9525">
            <a:noFill/>
            <a:miter lim="800000"/>
            <a:headEnd/>
            <a:tailEnd/>
          </a:ln>
        </p:spPr>
        <p:txBody>
          <a:bodyPr>
            <a:spAutoFit/>
          </a:bodyPr>
          <a:lstStyle/>
          <a:p>
            <a:pPr>
              <a:spcBef>
                <a:spcPct val="50000"/>
              </a:spcBef>
              <a:buFontTx/>
              <a:buNone/>
            </a:pPr>
            <a:r>
              <a:rPr lang="en-US" sz="2400">
                <a:solidFill>
                  <a:srgbClr val="FF0000"/>
                </a:solidFill>
              </a:rPr>
              <a:t>Lijun Shi, thesis</a:t>
            </a:r>
          </a:p>
        </p:txBody>
      </p:sp>
      <p:graphicFrame>
        <p:nvGraphicFramePr>
          <p:cNvPr id="9218" name="Object 9"/>
          <p:cNvGraphicFramePr>
            <a:graphicFrameLocks noChangeAspect="1"/>
          </p:cNvGraphicFramePr>
          <p:nvPr/>
        </p:nvGraphicFramePr>
        <p:xfrm>
          <a:off x="3632200" y="900113"/>
          <a:ext cx="4232275" cy="731837"/>
        </p:xfrm>
        <a:graphic>
          <a:graphicData uri="http://schemas.openxmlformats.org/presentationml/2006/ole">
            <p:oleObj spid="_x0000_s712706" name="Equation" r:id="rId6" imgW="2489040" imgH="431640" progId="Equation.3">
              <p:embed/>
            </p:oleObj>
          </a:graphicData>
        </a:graphic>
      </p:graphicFrame>
      <p:sp>
        <p:nvSpPr>
          <p:cNvPr id="637962" name="Rectangle 10"/>
          <p:cNvSpPr>
            <a:spLocks noChangeArrowheads="1"/>
          </p:cNvSpPr>
          <p:nvPr/>
        </p:nvSpPr>
        <p:spPr bwMode="auto">
          <a:xfrm>
            <a:off x="152400" y="2084388"/>
            <a:ext cx="2254250" cy="3543300"/>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lnSpc>
                <a:spcPct val="90000"/>
              </a:lnSpc>
              <a:defRPr/>
            </a:pPr>
            <a:r>
              <a:rPr lang="en-US">
                <a:solidFill>
                  <a:schemeClr val="accent2"/>
                </a:solidFill>
                <a:sym typeface="Symbol" pitchFamily="18" charset="2"/>
              </a:rPr>
              <a:t>The asymmetry of the spectators can change due to diffusion, but it also can changed due to pre-equilibrium emission. </a:t>
            </a:r>
          </a:p>
          <a:p>
            <a:pPr marL="342900" indent="-342900">
              <a:lnSpc>
                <a:spcPct val="90000"/>
              </a:lnSpc>
              <a:defRPr/>
            </a:pPr>
            <a:r>
              <a:rPr lang="en-US">
                <a:solidFill>
                  <a:schemeClr val="accent2"/>
                </a:solidFill>
                <a:sym typeface="Symbol" pitchFamily="18" charset="2"/>
              </a:rPr>
              <a:t>The use of the isospin transport ratio R</a:t>
            </a:r>
            <a:r>
              <a:rPr lang="en-US" baseline="-25000">
                <a:solidFill>
                  <a:schemeClr val="accent2"/>
                </a:solidFill>
                <a:sym typeface="Symbol" pitchFamily="18" charset="2"/>
              </a:rPr>
              <a:t>i</a:t>
            </a:r>
            <a:r>
              <a:rPr lang="en-US">
                <a:solidFill>
                  <a:schemeClr val="accent2"/>
                </a:solidFill>
                <a:sym typeface="Symbol" pitchFamily="18" charset="2"/>
              </a:rPr>
              <a:t>() isolates the diffusion effects: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050"/>
          <p:cNvSpPr>
            <a:spLocks noGrp="1" noChangeArrowheads="1"/>
          </p:cNvSpPr>
          <p:nvPr>
            <p:ph type="title"/>
          </p:nvPr>
        </p:nvSpPr>
        <p:spPr>
          <a:xfrm>
            <a:off x="914400" y="241300"/>
            <a:ext cx="7772400" cy="749300"/>
          </a:xfrm>
        </p:spPr>
        <p:txBody>
          <a:bodyPr/>
          <a:lstStyle/>
          <a:p>
            <a:pPr eaLnBrk="1" hangingPunct="1">
              <a:defRPr/>
            </a:pPr>
            <a:r>
              <a:rPr lang="en-US" smtClean="0"/>
              <a:t>Experimental measurements of isospin diffusion</a:t>
            </a:r>
          </a:p>
        </p:txBody>
      </p:sp>
      <p:sp>
        <p:nvSpPr>
          <p:cNvPr id="596995" name="Rectangle 2051"/>
          <p:cNvSpPr>
            <a:spLocks noGrp="1" noChangeArrowheads="1"/>
          </p:cNvSpPr>
          <p:nvPr>
            <p:ph type="body" sz="half" idx="2"/>
          </p:nvPr>
        </p:nvSpPr>
        <p:spPr>
          <a:xfrm>
            <a:off x="320675" y="2293938"/>
            <a:ext cx="4322763" cy="1577975"/>
          </a:xfrm>
        </p:spPr>
        <p:txBody>
          <a:bodyPr/>
          <a:lstStyle/>
          <a:p>
            <a:pPr eaLnBrk="1" hangingPunct="1">
              <a:defRPr/>
            </a:pPr>
            <a:r>
              <a:rPr lang="en-US" smtClean="0"/>
              <a:t>Experimental device:</a:t>
            </a:r>
          </a:p>
        </p:txBody>
      </p:sp>
      <p:pic>
        <p:nvPicPr>
          <p:cNvPr id="46084" name="Picture 2052" descr="lassa-small"/>
          <p:cNvPicPr>
            <a:picLocks noChangeAspect="1" noChangeArrowheads="1"/>
          </p:cNvPicPr>
          <p:nvPr/>
        </p:nvPicPr>
        <p:blipFill>
          <a:blip r:embed="rId3" cstate="print"/>
          <a:srcRect/>
          <a:stretch>
            <a:fillRect/>
          </a:stretch>
        </p:blipFill>
        <p:spPr bwMode="auto">
          <a:xfrm>
            <a:off x="4910138" y="1357313"/>
            <a:ext cx="3733800" cy="3457575"/>
          </a:xfrm>
          <a:prstGeom prst="rect">
            <a:avLst/>
          </a:prstGeom>
          <a:noFill/>
          <a:ln w="9525">
            <a:noFill/>
            <a:miter lim="800000"/>
            <a:headEnd/>
            <a:tailEnd/>
          </a:ln>
        </p:spPr>
      </p:pic>
      <p:sp>
        <p:nvSpPr>
          <p:cNvPr id="46085" name="Text Box 2053"/>
          <p:cNvSpPr txBox="1">
            <a:spLocks noChangeArrowheads="1"/>
          </p:cNvSpPr>
          <p:nvPr/>
        </p:nvSpPr>
        <p:spPr bwMode="auto">
          <a:xfrm>
            <a:off x="684213" y="2667000"/>
            <a:ext cx="3582987" cy="1006475"/>
          </a:xfrm>
          <a:prstGeom prst="rect">
            <a:avLst/>
          </a:prstGeom>
          <a:noFill/>
          <a:ln w="9525">
            <a:noFill/>
            <a:miter lim="800000"/>
            <a:headEnd/>
            <a:tailEnd/>
          </a:ln>
        </p:spPr>
        <p:txBody>
          <a:bodyPr wrap="none">
            <a:spAutoFit/>
          </a:bodyPr>
          <a:lstStyle/>
          <a:p>
            <a:pPr>
              <a:spcBef>
                <a:spcPct val="0"/>
              </a:spcBef>
              <a:buFontTx/>
              <a:buNone/>
            </a:pPr>
            <a:r>
              <a:rPr lang="en-US" sz="2000"/>
              <a:t>Miniball with LASSA array</a:t>
            </a:r>
          </a:p>
          <a:p>
            <a:pPr>
              <a:spcBef>
                <a:spcPct val="0"/>
              </a:spcBef>
              <a:buFontTx/>
              <a:buNone/>
            </a:pPr>
            <a:r>
              <a:rPr lang="en-US" sz="2000"/>
              <a:t>Experiment:</a:t>
            </a:r>
          </a:p>
          <a:p>
            <a:pPr>
              <a:spcBef>
                <a:spcPct val="0"/>
              </a:spcBef>
              <a:buFontTx/>
              <a:buNone/>
            </a:pPr>
            <a:r>
              <a:rPr lang="en-US" sz="2000"/>
              <a:t> </a:t>
            </a:r>
            <a:r>
              <a:rPr lang="en-US" sz="2000" baseline="30000"/>
              <a:t>112,124</a:t>
            </a:r>
            <a:r>
              <a:rPr lang="en-US" sz="2000"/>
              <a:t>Sn+</a:t>
            </a:r>
            <a:r>
              <a:rPr lang="en-US" sz="2000" baseline="30000"/>
              <a:t>112,124</a:t>
            </a:r>
            <a:r>
              <a:rPr lang="en-US" sz="2000"/>
              <a:t>Sn, E/A =50 MeV</a:t>
            </a:r>
          </a:p>
        </p:txBody>
      </p:sp>
      <p:sp>
        <p:nvSpPr>
          <p:cNvPr id="46086" name="AutoShape 2054"/>
          <p:cNvSpPr>
            <a:spLocks noChangeArrowheads="1"/>
          </p:cNvSpPr>
          <p:nvPr/>
        </p:nvSpPr>
        <p:spPr bwMode="auto">
          <a:xfrm>
            <a:off x="4095750" y="2855913"/>
            <a:ext cx="469900" cy="419100"/>
          </a:xfrm>
          <a:prstGeom prst="rightArrow">
            <a:avLst>
              <a:gd name="adj1" fmla="val 50000"/>
              <a:gd name="adj2" fmla="val 28030"/>
            </a:avLst>
          </a:prstGeom>
          <a:solidFill>
            <a:schemeClr val="accent1"/>
          </a:solidFill>
          <a:ln w="9525">
            <a:solidFill>
              <a:schemeClr val="tx1"/>
            </a:solidFill>
            <a:miter lim="800000"/>
            <a:headEnd/>
            <a:tailEnd/>
          </a:ln>
        </p:spPr>
        <p:txBody>
          <a:bodyPr wrap="none" anchor="ctr"/>
          <a:lstStyle/>
          <a:p>
            <a:endParaRPr lang="en-US"/>
          </a:p>
        </p:txBody>
      </p:sp>
      <p:sp>
        <p:nvSpPr>
          <p:cNvPr id="597000" name="Rectangle 2056"/>
          <p:cNvSpPr>
            <a:spLocks noChangeArrowheads="1"/>
          </p:cNvSpPr>
          <p:nvPr/>
        </p:nvSpPr>
        <p:spPr bwMode="auto">
          <a:xfrm>
            <a:off x="795338" y="5000625"/>
            <a:ext cx="7894637" cy="1481138"/>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sz="2000" dirty="0">
                <a:solidFill>
                  <a:schemeClr val="accent2"/>
                </a:solidFill>
              </a:rPr>
              <a:t>Projectile and target nucleons are largely “spectators” during these peripheral collisions.</a:t>
            </a:r>
          </a:p>
          <a:p>
            <a:pPr marL="742950" lvl="1" indent="-285750">
              <a:buFontTx/>
              <a:buChar char="–"/>
              <a:defRPr/>
            </a:pPr>
            <a:r>
              <a:rPr lang="en-US" sz="2000" dirty="0"/>
              <a:t>Projectile </a:t>
            </a:r>
            <a:r>
              <a:rPr lang="en-US" sz="2000" dirty="0" smtClean="0"/>
              <a:t>residues have </a:t>
            </a:r>
            <a:r>
              <a:rPr lang="en-US" sz="2000" dirty="0"/>
              <a:t>somewhat less than beam velocity.</a:t>
            </a:r>
          </a:p>
          <a:p>
            <a:pPr marL="742950" lvl="1" indent="-285750">
              <a:buFontTx/>
              <a:buChar char="–"/>
              <a:defRPr/>
            </a:pPr>
            <a:r>
              <a:rPr lang="en-US" sz="2000" dirty="0"/>
              <a:t>Target residues have very small velocities.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5"/>
          <p:cNvPicPr>
            <a:picLocks noChangeAspect="1" noChangeArrowheads="1"/>
          </p:cNvPicPr>
          <p:nvPr/>
        </p:nvPicPr>
        <p:blipFill>
          <a:blip r:embed="rId4" cstate="print"/>
          <a:srcRect t="47223" r="45595"/>
          <a:stretch>
            <a:fillRect/>
          </a:stretch>
        </p:blipFill>
        <p:spPr bwMode="auto">
          <a:xfrm>
            <a:off x="5212668" y="1590040"/>
            <a:ext cx="3715432" cy="4370880"/>
          </a:xfrm>
          <a:prstGeom prst="rect">
            <a:avLst/>
          </a:prstGeom>
          <a:noFill/>
          <a:ln w="9525">
            <a:noFill/>
            <a:miter lim="800000"/>
            <a:headEnd/>
            <a:tailEnd/>
          </a:ln>
        </p:spPr>
      </p:pic>
      <p:sp>
        <p:nvSpPr>
          <p:cNvPr id="646146" name="Rectangle 2"/>
          <p:cNvSpPr>
            <a:spLocks noGrp="1" noChangeArrowheads="1"/>
          </p:cNvSpPr>
          <p:nvPr>
            <p:ph type="title"/>
          </p:nvPr>
        </p:nvSpPr>
        <p:spPr>
          <a:xfrm>
            <a:off x="609600" y="95657"/>
            <a:ext cx="7772400" cy="890587"/>
          </a:xfrm>
        </p:spPr>
        <p:txBody>
          <a:bodyPr/>
          <a:lstStyle/>
          <a:p>
            <a:pPr eaLnBrk="1" hangingPunct="1">
              <a:defRPr/>
            </a:pPr>
            <a:r>
              <a:rPr lang="en-US" dirty="0" smtClean="0"/>
              <a:t>Impact parameter determination</a:t>
            </a:r>
          </a:p>
        </p:txBody>
      </p:sp>
      <p:sp>
        <p:nvSpPr>
          <p:cNvPr id="646147" name="AutoShape 3"/>
          <p:cNvSpPr>
            <a:spLocks noGrp="1" noChangeAspect="1" noChangeArrowheads="1"/>
          </p:cNvSpPr>
          <p:nvPr>
            <p:ph type="body" sz="half" idx="1"/>
          </p:nvPr>
        </p:nvSpPr>
        <p:spPr>
          <a:xfrm>
            <a:off x="76200" y="1301206"/>
            <a:ext cx="5295900" cy="4439194"/>
          </a:xfrm>
          <a:solidFill>
            <a:srgbClr val="FFFF99"/>
          </a:solidFill>
        </p:spPr>
        <p:txBody>
          <a:bodyPr/>
          <a:lstStyle/>
          <a:p>
            <a:pPr eaLnBrk="1" hangingPunct="1">
              <a:defRPr/>
            </a:pPr>
            <a:r>
              <a:rPr lang="en-US" sz="1800" dirty="0" smtClean="0"/>
              <a:t>Multiplicity decreases monotonically with impact parameter. Can invert the multiplicity to get b/</a:t>
            </a:r>
            <a:r>
              <a:rPr lang="en-US" sz="1800" dirty="0" err="1" smtClean="0"/>
              <a:t>b</a:t>
            </a:r>
            <a:r>
              <a:rPr lang="en-US" sz="1800" baseline="-25000" dirty="0" err="1" smtClean="0"/>
              <a:t>max</a:t>
            </a:r>
            <a:r>
              <a:rPr lang="en-US" sz="1800" dirty="0" smtClean="0"/>
              <a:t>. </a:t>
            </a:r>
          </a:p>
          <a:p>
            <a:pPr eaLnBrk="1" hangingPunct="1">
              <a:defRPr/>
            </a:pPr>
            <a:endParaRPr lang="en-US" sz="1800" dirty="0" smtClean="0"/>
          </a:p>
          <a:p>
            <a:pPr eaLnBrk="1" hangingPunct="1">
              <a:defRPr/>
            </a:pPr>
            <a:endParaRPr lang="en-US" sz="1800" dirty="0" smtClean="0"/>
          </a:p>
          <a:p>
            <a:pPr eaLnBrk="1" hangingPunct="1">
              <a:defRPr/>
            </a:pPr>
            <a:endParaRPr lang="en-US" sz="1800" dirty="0" smtClean="0"/>
          </a:p>
          <a:p>
            <a:pPr eaLnBrk="1" hangingPunct="1">
              <a:defRPr/>
            </a:pPr>
            <a:endParaRPr lang="en-US" sz="1800" dirty="0" smtClean="0"/>
          </a:p>
          <a:p>
            <a:pPr eaLnBrk="1" hangingPunct="1">
              <a:defRPr/>
            </a:pPr>
            <a:r>
              <a:rPr lang="en-US" sz="1800" dirty="0" smtClean="0"/>
              <a:t>Can </a:t>
            </a:r>
            <a:r>
              <a:rPr lang="en-US" sz="1800" dirty="0" smtClean="0"/>
              <a:t>get </a:t>
            </a:r>
            <a:r>
              <a:rPr lang="en-US" sz="1800" dirty="0" err="1" smtClean="0"/>
              <a:t>b</a:t>
            </a:r>
            <a:r>
              <a:rPr lang="en-US" sz="1800" baseline="-25000" dirty="0" err="1" smtClean="0"/>
              <a:t>max</a:t>
            </a:r>
            <a:r>
              <a:rPr lang="en-US" sz="1800" dirty="0" smtClean="0"/>
              <a:t> by measuring the cross section </a:t>
            </a:r>
            <a:r>
              <a:rPr lang="en-US" sz="1800" dirty="0" smtClean="0">
                <a:sym typeface="Symbol"/>
              </a:rPr>
              <a:t>(N</a:t>
            </a:r>
            <a:r>
              <a:rPr lang="en-US" sz="1800" baseline="-25000" dirty="0" smtClean="0">
                <a:sym typeface="Symbol"/>
              </a:rPr>
              <a:t>C</a:t>
            </a:r>
            <a:r>
              <a:rPr lang="en-US" sz="1800" dirty="0" smtClean="0">
                <a:sym typeface="Symbol"/>
              </a:rPr>
              <a:t>N</a:t>
            </a:r>
            <a:r>
              <a:rPr lang="en-US" sz="1800" baseline="-25000" dirty="0" smtClean="0">
                <a:sym typeface="Symbol"/>
              </a:rPr>
              <a:t>C</a:t>
            </a:r>
            <a:r>
              <a:rPr lang="en-US" sz="1800" dirty="0" smtClean="0">
                <a:sym typeface="Symbol"/>
              </a:rPr>
              <a:t>(</a:t>
            </a:r>
            <a:r>
              <a:rPr lang="en-US" sz="1800" dirty="0" err="1" smtClean="0">
                <a:sym typeface="Symbol"/>
              </a:rPr>
              <a:t>b</a:t>
            </a:r>
            <a:r>
              <a:rPr lang="en-US" sz="1800" baseline="-25000" dirty="0" err="1" smtClean="0">
                <a:sym typeface="Symbol"/>
              </a:rPr>
              <a:t>max</a:t>
            </a:r>
            <a:r>
              <a:rPr lang="en-US" sz="1800" dirty="0" smtClean="0">
                <a:sym typeface="Symbol"/>
              </a:rPr>
              <a:t>))</a:t>
            </a:r>
          </a:p>
          <a:p>
            <a:pPr eaLnBrk="1" hangingPunct="1">
              <a:defRPr/>
            </a:pPr>
            <a:r>
              <a:rPr lang="en-US" sz="1800" dirty="0" smtClean="0">
                <a:sym typeface="Symbol"/>
              </a:rPr>
              <a:t>Can be done for any observable that depends monotonically on b</a:t>
            </a:r>
          </a:p>
          <a:p>
            <a:pPr lvl="1">
              <a:defRPr/>
            </a:pPr>
            <a:r>
              <a:rPr lang="en-US" sz="1800" dirty="0" smtClean="0">
                <a:sym typeface="Symbol"/>
              </a:rPr>
              <a:t>main problem is that </a:t>
            </a:r>
            <a:r>
              <a:rPr lang="en-US" sz="1800" dirty="0" err="1" smtClean="0">
                <a:sym typeface="Symbol"/>
              </a:rPr>
              <a:t>N</a:t>
            </a:r>
            <a:r>
              <a:rPr lang="en-US" sz="1800" baseline="-25000" dirty="0" err="1" smtClean="0">
                <a:sym typeface="Symbol"/>
              </a:rPr>
              <a:t>c</a:t>
            </a:r>
            <a:r>
              <a:rPr lang="en-US" sz="1800" baseline="-25000" dirty="0" smtClean="0">
                <a:sym typeface="Symbol"/>
              </a:rPr>
              <a:t> </a:t>
            </a:r>
            <a:r>
              <a:rPr lang="en-US" sz="1800" dirty="0" smtClean="0">
                <a:sym typeface="Symbol"/>
              </a:rPr>
              <a:t>(</a:t>
            </a:r>
            <a:r>
              <a:rPr lang="en-US" sz="1800" dirty="0" smtClean="0">
                <a:sym typeface="Symbol"/>
              </a:rPr>
              <a:t>b) </a:t>
            </a:r>
            <a:r>
              <a:rPr lang="en-US" sz="1800" dirty="0" smtClean="0">
                <a:sym typeface="Symbol"/>
              </a:rPr>
              <a:t>fluctuates, which limits the precision of the impact parameter.</a:t>
            </a:r>
          </a:p>
          <a:p>
            <a:pPr lvl="1">
              <a:defRPr/>
            </a:pPr>
            <a:r>
              <a:rPr lang="en-US" sz="1800" dirty="0" smtClean="0">
                <a:sym typeface="Symbol"/>
              </a:rPr>
              <a:t>fluctuation scan be estimated by transport model calculations. </a:t>
            </a:r>
            <a:endParaRPr lang="en-US" sz="1800" dirty="0" smtClean="0"/>
          </a:p>
          <a:p>
            <a:pPr eaLnBrk="1" hangingPunct="1">
              <a:defRPr/>
            </a:pPr>
            <a:endParaRPr lang="en-US" sz="1800" dirty="0" smtClean="0"/>
          </a:p>
        </p:txBody>
      </p:sp>
      <p:sp>
        <p:nvSpPr>
          <p:cNvPr id="12296" name="Rectangle 8"/>
          <p:cNvSpPr>
            <a:spLocks noChangeArrowheads="1"/>
          </p:cNvSpPr>
          <p:nvPr/>
        </p:nvSpPr>
        <p:spPr bwMode="auto">
          <a:xfrm>
            <a:off x="3617913" y="6029325"/>
            <a:ext cx="436562" cy="384175"/>
          </a:xfrm>
          <a:prstGeom prst="rect">
            <a:avLst/>
          </a:prstGeom>
          <a:solidFill>
            <a:schemeClr val="bg1"/>
          </a:solidFill>
          <a:ln w="9525">
            <a:noFill/>
            <a:miter lim="800000"/>
            <a:headEnd/>
            <a:tailEnd/>
          </a:ln>
        </p:spPr>
        <p:txBody>
          <a:bodyPr wrap="none" anchor="ctr"/>
          <a:lstStyle/>
          <a:p>
            <a:endParaRPr lang="en-US"/>
          </a:p>
        </p:txBody>
      </p:sp>
      <p:graphicFrame>
        <p:nvGraphicFramePr>
          <p:cNvPr id="11" name="Object 10"/>
          <p:cNvGraphicFramePr>
            <a:graphicFrameLocks noChangeAspect="1"/>
          </p:cNvGraphicFramePr>
          <p:nvPr/>
        </p:nvGraphicFramePr>
        <p:xfrm>
          <a:off x="214313" y="1997075"/>
          <a:ext cx="4949825" cy="1187450"/>
        </p:xfrm>
        <a:graphic>
          <a:graphicData uri="http://schemas.openxmlformats.org/presentationml/2006/ole">
            <p:oleObj spid="_x0000_s1067011" name="Equation" r:id="rId5" imgW="3974760" imgH="952200" progId="Equation.DSMT4">
              <p:embed/>
            </p:oleObj>
          </a:graphicData>
        </a:graphic>
      </p:graphicFrame>
      <p:sp>
        <p:nvSpPr>
          <p:cNvPr id="7" name="TextBox 6"/>
          <p:cNvSpPr txBox="1"/>
          <p:nvPr/>
        </p:nvSpPr>
        <p:spPr>
          <a:xfrm>
            <a:off x="7747000" y="1282700"/>
            <a:ext cx="1178528" cy="369332"/>
          </a:xfrm>
          <a:prstGeom prst="rect">
            <a:avLst/>
          </a:prstGeom>
          <a:noFill/>
        </p:spPr>
        <p:txBody>
          <a:bodyPr wrap="none" rtlCol="0">
            <a:spAutoFit/>
          </a:bodyPr>
          <a:lstStyle/>
          <a:p>
            <a:pPr>
              <a:buNone/>
            </a:pPr>
            <a:r>
              <a:rPr lang="en-US" dirty="0" smtClean="0"/>
              <a:t>Liu (2006)</a:t>
            </a:r>
            <a:endParaRPr lang="en-US" dirty="0"/>
          </a:p>
        </p:txBody>
      </p:sp>
      <p:sp>
        <p:nvSpPr>
          <p:cNvPr id="8" name="TextBox 7"/>
          <p:cNvSpPr txBox="1"/>
          <p:nvPr/>
        </p:nvSpPr>
        <p:spPr>
          <a:xfrm>
            <a:off x="6337300" y="5181600"/>
            <a:ext cx="1120820" cy="369332"/>
          </a:xfrm>
          <a:prstGeom prst="rect">
            <a:avLst/>
          </a:prstGeom>
          <a:noFill/>
        </p:spPr>
        <p:txBody>
          <a:bodyPr wrap="none" rtlCol="0">
            <a:spAutoFit/>
          </a:bodyPr>
          <a:lstStyle/>
          <a:p>
            <a:pPr>
              <a:buNone/>
            </a:pPr>
            <a:r>
              <a:rPr lang="en-US" dirty="0" smtClean="0">
                <a:solidFill>
                  <a:srgbClr val="FF0000"/>
                </a:solidFill>
              </a:rPr>
              <a:t>peripheral</a:t>
            </a:r>
            <a:endParaRPr lang="en-US" dirty="0">
              <a:solidFill>
                <a:srgbClr val="FF0000"/>
              </a:solidFill>
            </a:endParaRPr>
          </a:p>
        </p:txBody>
      </p:sp>
      <p:sp>
        <p:nvSpPr>
          <p:cNvPr id="9" name="TextBox 8"/>
          <p:cNvSpPr txBox="1"/>
          <p:nvPr/>
        </p:nvSpPr>
        <p:spPr>
          <a:xfrm>
            <a:off x="8051557" y="5181600"/>
            <a:ext cx="813043" cy="369332"/>
          </a:xfrm>
          <a:prstGeom prst="rect">
            <a:avLst/>
          </a:prstGeom>
          <a:noFill/>
        </p:spPr>
        <p:txBody>
          <a:bodyPr wrap="none" rtlCol="0">
            <a:spAutoFit/>
          </a:bodyPr>
          <a:lstStyle/>
          <a:p>
            <a:pPr>
              <a:buNone/>
            </a:pPr>
            <a:r>
              <a:rPr lang="en-US" dirty="0" smtClean="0">
                <a:solidFill>
                  <a:srgbClr val="FF0000"/>
                </a:solidFill>
              </a:rPr>
              <a:t>central</a:t>
            </a:r>
            <a:endParaRPr lang="en-US" dirty="0">
              <a:solidFill>
                <a:srgbClr val="FF0000"/>
              </a:solidFill>
            </a:endParaRPr>
          </a:p>
        </p:txBody>
      </p:sp>
      <p:sp>
        <p:nvSpPr>
          <p:cNvPr id="12" name="Right Arrow 11"/>
          <p:cNvSpPr/>
          <p:nvPr/>
        </p:nvSpPr>
        <p:spPr bwMode="auto">
          <a:xfrm>
            <a:off x="7416800" y="5245100"/>
            <a:ext cx="673100" cy="2794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666750" y="127000"/>
            <a:ext cx="7772400" cy="927100"/>
          </a:xfrm>
        </p:spPr>
        <p:txBody>
          <a:bodyPr/>
          <a:lstStyle/>
          <a:p>
            <a:pPr eaLnBrk="1" hangingPunct="1">
              <a:defRPr/>
            </a:pPr>
            <a:r>
              <a:rPr lang="en-US" dirty="0" smtClean="0"/>
              <a:t>Probing the asymmetry of the projectile spectators:</a:t>
            </a:r>
            <a:br>
              <a:rPr lang="en-US" dirty="0" smtClean="0"/>
            </a:br>
            <a:r>
              <a:rPr lang="en-US" dirty="0" smtClean="0"/>
              <a:t>b=5.8-7.2 fm y&gt;0.7y</a:t>
            </a:r>
            <a:r>
              <a:rPr lang="en-US" baseline="-25000" dirty="0" smtClean="0"/>
              <a:t>beam</a:t>
            </a:r>
            <a:endParaRPr lang="en-US" dirty="0" smtClean="0"/>
          </a:p>
        </p:txBody>
      </p:sp>
      <p:sp>
        <p:nvSpPr>
          <p:cNvPr id="567299" name="Rectangle 3"/>
          <p:cNvSpPr>
            <a:spLocks noGrp="1" noChangeArrowheads="1"/>
          </p:cNvSpPr>
          <p:nvPr>
            <p:ph type="body" sz="half" idx="1"/>
          </p:nvPr>
        </p:nvSpPr>
        <p:spPr>
          <a:xfrm>
            <a:off x="482600" y="1257300"/>
            <a:ext cx="3810000" cy="1473200"/>
          </a:xfrm>
        </p:spPr>
        <p:txBody>
          <a:bodyPr/>
          <a:lstStyle/>
          <a:p>
            <a:pPr eaLnBrk="1" hangingPunct="1">
              <a:lnSpc>
                <a:spcPct val="90000"/>
              </a:lnSpc>
              <a:defRPr/>
            </a:pPr>
            <a:r>
              <a:rPr lang="en-US" sz="2000" smtClean="0"/>
              <a:t>The main effect of changing the asymmetry of the projectile spectator remnant is to shift the isotopic distributions of the products of its decay</a:t>
            </a:r>
          </a:p>
        </p:txBody>
      </p:sp>
      <p:sp>
        <p:nvSpPr>
          <p:cNvPr id="567300" name="Rectangle 4"/>
          <p:cNvSpPr>
            <a:spLocks noGrp="1" noChangeArrowheads="1"/>
          </p:cNvSpPr>
          <p:nvPr>
            <p:ph type="body" sz="half" idx="2"/>
          </p:nvPr>
        </p:nvSpPr>
        <p:spPr>
          <a:xfrm>
            <a:off x="4648200" y="1193800"/>
            <a:ext cx="4152900" cy="1574800"/>
          </a:xfrm>
        </p:spPr>
        <p:txBody>
          <a:bodyPr/>
          <a:lstStyle/>
          <a:p>
            <a:pPr eaLnBrk="1" hangingPunct="1">
              <a:defRPr/>
            </a:pPr>
            <a:r>
              <a:rPr lang="en-US" sz="2000" smtClean="0"/>
              <a:t>This can be described by the isoscaling parameters </a:t>
            </a:r>
            <a:r>
              <a:rPr lang="en-US" sz="2000" smtClean="0">
                <a:sym typeface="Symbol" pitchFamily="18" charset="2"/>
              </a:rPr>
              <a:t> and </a:t>
            </a:r>
            <a:r>
              <a:rPr lang="en-US" sz="1600" smtClean="0"/>
              <a:t>:</a:t>
            </a:r>
          </a:p>
          <a:p>
            <a:pPr eaLnBrk="1" hangingPunct="1">
              <a:defRPr/>
            </a:pPr>
            <a:endParaRPr lang="en-US" sz="1600" smtClean="0"/>
          </a:p>
        </p:txBody>
      </p:sp>
      <p:graphicFrame>
        <p:nvGraphicFramePr>
          <p:cNvPr id="10242" name="Object 5"/>
          <p:cNvGraphicFramePr>
            <a:graphicFrameLocks noChangeAspect="1"/>
          </p:cNvGraphicFramePr>
          <p:nvPr/>
        </p:nvGraphicFramePr>
        <p:xfrm>
          <a:off x="5227638" y="1941513"/>
          <a:ext cx="2925762" cy="736600"/>
        </p:xfrm>
        <a:graphic>
          <a:graphicData uri="http://schemas.openxmlformats.org/presentationml/2006/ole">
            <p:oleObj spid="_x0000_s713730" name="Equation" r:id="rId4" imgW="1714320" imgH="431640" progId="Equation.3">
              <p:embed/>
            </p:oleObj>
          </a:graphicData>
        </a:graphic>
      </p:graphicFrame>
      <p:pic>
        <p:nvPicPr>
          <p:cNvPr id="10246" name="Picture 6" descr="SN_ISODIS_peri"/>
          <p:cNvPicPr>
            <a:picLocks noChangeAspect="1" noChangeArrowheads="1"/>
          </p:cNvPicPr>
          <p:nvPr/>
        </p:nvPicPr>
        <p:blipFill>
          <a:blip r:embed="rId5" cstate="print"/>
          <a:srcRect/>
          <a:stretch>
            <a:fillRect/>
          </a:stretch>
        </p:blipFill>
        <p:spPr bwMode="auto">
          <a:xfrm>
            <a:off x="228600" y="3052763"/>
            <a:ext cx="4133850" cy="3559175"/>
          </a:xfrm>
          <a:prstGeom prst="rect">
            <a:avLst/>
          </a:prstGeom>
          <a:noFill/>
          <a:ln w="9525">
            <a:noFill/>
            <a:miter lim="800000"/>
            <a:headEnd/>
            <a:tailEnd/>
          </a:ln>
        </p:spPr>
      </p:pic>
      <p:sp>
        <p:nvSpPr>
          <p:cNvPr id="10247" name="Text Box 28"/>
          <p:cNvSpPr txBox="1">
            <a:spLocks noChangeArrowheads="1"/>
          </p:cNvSpPr>
          <p:nvPr/>
        </p:nvSpPr>
        <p:spPr bwMode="auto">
          <a:xfrm>
            <a:off x="5084763" y="3013075"/>
            <a:ext cx="3000375" cy="284163"/>
          </a:xfrm>
          <a:prstGeom prst="rect">
            <a:avLst/>
          </a:prstGeom>
          <a:noFill/>
          <a:ln w="9525">
            <a:noFill/>
            <a:miter lim="800000"/>
            <a:headEnd/>
            <a:tailEnd/>
          </a:ln>
        </p:spPr>
        <p:txBody>
          <a:bodyPr>
            <a:spAutoFit/>
          </a:bodyPr>
          <a:lstStyle/>
          <a:p>
            <a:pPr>
              <a:lnSpc>
                <a:spcPct val="90000"/>
              </a:lnSpc>
              <a:spcBef>
                <a:spcPct val="0"/>
              </a:spcBef>
              <a:buFontTx/>
              <a:buNone/>
            </a:pPr>
            <a:r>
              <a:rPr lang="en-US" sz="1400"/>
              <a:t>Tsang et. al.,PRL 92, 062701 (2004</a:t>
            </a:r>
            <a:r>
              <a:rPr lang="en-US" sz="1400">
                <a:latin typeface="Helvetica" pitchFamily="34" charset="0"/>
              </a:rPr>
              <a:t>)</a:t>
            </a:r>
            <a:endParaRPr lang="en-US"/>
          </a:p>
        </p:txBody>
      </p:sp>
      <p:pic>
        <p:nvPicPr>
          <p:cNvPr id="10248" name="Picture 29" descr="fig1"/>
          <p:cNvPicPr>
            <a:picLocks noChangeAspect="1" noChangeArrowheads="1"/>
          </p:cNvPicPr>
          <p:nvPr/>
        </p:nvPicPr>
        <p:blipFill>
          <a:blip r:embed="rId6" cstate="print"/>
          <a:srcRect/>
          <a:stretch>
            <a:fillRect/>
          </a:stretch>
        </p:blipFill>
        <p:spPr bwMode="auto">
          <a:xfrm>
            <a:off x="4567238" y="3225800"/>
            <a:ext cx="4024312" cy="3325813"/>
          </a:xfrm>
          <a:prstGeom prst="rect">
            <a:avLst/>
          </a:prstGeom>
          <a:noFill/>
          <a:ln w="9525">
            <a:noFill/>
            <a:miter lim="800000"/>
            <a:headEnd/>
            <a:tailEnd/>
          </a:ln>
        </p:spPr>
      </p:pic>
      <p:grpSp>
        <p:nvGrpSpPr>
          <p:cNvPr id="2" name="Group 30"/>
          <p:cNvGrpSpPr>
            <a:grpSpLocks/>
          </p:cNvGrpSpPr>
          <p:nvPr/>
        </p:nvGrpSpPr>
        <p:grpSpPr bwMode="auto">
          <a:xfrm>
            <a:off x="6718300" y="3387725"/>
            <a:ext cx="1385888" cy="2571750"/>
            <a:chOff x="4290" y="2428"/>
            <a:chExt cx="818" cy="1440"/>
          </a:xfrm>
        </p:grpSpPr>
        <p:sp>
          <p:nvSpPr>
            <p:cNvPr id="10251" name="Line 31"/>
            <p:cNvSpPr>
              <a:spLocks noChangeShapeType="1"/>
            </p:cNvSpPr>
            <p:nvPr/>
          </p:nvSpPr>
          <p:spPr bwMode="auto">
            <a:xfrm flipH="1">
              <a:off x="4684" y="2440"/>
              <a:ext cx="424" cy="0"/>
            </a:xfrm>
            <a:prstGeom prst="line">
              <a:avLst/>
            </a:prstGeom>
            <a:noFill/>
            <a:ln w="25400">
              <a:solidFill>
                <a:srgbClr val="FF0000"/>
              </a:solidFill>
              <a:prstDash val="dash"/>
              <a:round/>
              <a:headEnd/>
              <a:tailEnd/>
            </a:ln>
          </p:spPr>
          <p:txBody>
            <a:bodyPr/>
            <a:lstStyle/>
            <a:p>
              <a:endParaRPr lang="en-US"/>
            </a:p>
          </p:txBody>
        </p:sp>
        <p:sp>
          <p:nvSpPr>
            <p:cNvPr id="10252" name="Line 32"/>
            <p:cNvSpPr>
              <a:spLocks noChangeShapeType="1"/>
            </p:cNvSpPr>
            <p:nvPr/>
          </p:nvSpPr>
          <p:spPr bwMode="auto">
            <a:xfrm flipH="1">
              <a:off x="4324" y="3868"/>
              <a:ext cx="424" cy="0"/>
            </a:xfrm>
            <a:prstGeom prst="line">
              <a:avLst/>
            </a:prstGeom>
            <a:noFill/>
            <a:ln w="25400">
              <a:solidFill>
                <a:srgbClr val="FF0000"/>
              </a:solidFill>
              <a:prstDash val="dash"/>
              <a:round/>
              <a:headEnd/>
              <a:tailEnd/>
            </a:ln>
          </p:spPr>
          <p:txBody>
            <a:bodyPr/>
            <a:lstStyle/>
            <a:p>
              <a:endParaRPr lang="en-US"/>
            </a:p>
          </p:txBody>
        </p:sp>
        <p:sp>
          <p:nvSpPr>
            <p:cNvPr id="10253" name="Text Box 33"/>
            <p:cNvSpPr txBox="1">
              <a:spLocks noChangeArrowheads="1"/>
            </p:cNvSpPr>
            <p:nvPr/>
          </p:nvSpPr>
          <p:spPr bwMode="auto">
            <a:xfrm>
              <a:off x="4290" y="2428"/>
              <a:ext cx="765" cy="205"/>
            </a:xfrm>
            <a:prstGeom prst="rect">
              <a:avLst/>
            </a:prstGeom>
            <a:noFill/>
            <a:ln w="9525">
              <a:noFill/>
              <a:miter lim="800000"/>
              <a:headEnd/>
              <a:tailEnd/>
            </a:ln>
          </p:spPr>
          <p:txBody>
            <a:bodyPr wrap="none">
              <a:spAutoFit/>
            </a:bodyPr>
            <a:lstStyle/>
            <a:p>
              <a:pPr>
                <a:buFontTx/>
                <a:buNone/>
              </a:pPr>
              <a:r>
                <a:rPr lang="en-US">
                  <a:solidFill>
                    <a:srgbClr val="FF0000"/>
                  </a:solidFill>
                </a:rPr>
                <a:t>no diffusion</a:t>
              </a:r>
            </a:p>
          </p:txBody>
        </p:sp>
      </p:grpSp>
      <p:sp>
        <p:nvSpPr>
          <p:cNvPr id="10250" name="Text Box 42"/>
          <p:cNvSpPr txBox="1">
            <a:spLocks noChangeArrowheads="1"/>
          </p:cNvSpPr>
          <p:nvPr/>
        </p:nvSpPr>
        <p:spPr bwMode="auto">
          <a:xfrm>
            <a:off x="1362075" y="2801938"/>
            <a:ext cx="2608263" cy="304800"/>
          </a:xfrm>
          <a:prstGeom prst="rect">
            <a:avLst/>
          </a:prstGeom>
          <a:noFill/>
          <a:ln w="9525">
            <a:noFill/>
            <a:miter lim="800000"/>
            <a:headEnd/>
            <a:tailEnd/>
          </a:ln>
        </p:spPr>
        <p:txBody>
          <a:bodyPr wrap="none">
            <a:spAutoFit/>
          </a:bodyPr>
          <a:lstStyle/>
          <a:p>
            <a:pPr>
              <a:buFontTx/>
              <a:buNone/>
            </a:pPr>
            <a:r>
              <a:rPr lang="en-US" sz="1400"/>
              <a:t>Liu et al.PRC 76, 034603 </a:t>
            </a:r>
            <a:r>
              <a:rPr lang="en-US" sz="1400">
                <a:cs typeface="Times New Roman" pitchFamily="18" charset="0"/>
              </a:rPr>
              <a:t>(2007).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816"/>
            <a:ext cx="7772400" cy="627017"/>
          </a:xfrm>
        </p:spPr>
        <p:txBody>
          <a:bodyPr/>
          <a:lstStyle/>
          <a:p>
            <a:r>
              <a:rPr lang="en-US" dirty="0" smtClean="0"/>
              <a:t>Origin of isoscaling</a:t>
            </a:r>
            <a:endParaRPr lang="en-US" dirty="0"/>
          </a:p>
        </p:txBody>
      </p:sp>
      <p:sp>
        <p:nvSpPr>
          <p:cNvPr id="3" name="Content Placeholder 2"/>
          <p:cNvSpPr>
            <a:spLocks noGrp="1"/>
          </p:cNvSpPr>
          <p:nvPr>
            <p:ph sz="half" idx="1"/>
          </p:nvPr>
        </p:nvSpPr>
        <p:spPr>
          <a:xfrm>
            <a:off x="711200" y="1798689"/>
            <a:ext cx="3810000" cy="4114800"/>
          </a:xfrm>
        </p:spPr>
        <p:txBody>
          <a:bodyPr/>
          <a:lstStyle/>
          <a:p>
            <a:r>
              <a:rPr lang="en-US" sz="1800" dirty="0" smtClean="0"/>
              <a:t>Isoscaling is a prediction of nearly all statistical models .</a:t>
            </a:r>
          </a:p>
          <a:p>
            <a:r>
              <a:rPr lang="en-US" sz="1800" dirty="0" smtClean="0"/>
              <a:t>For example, isoscaling parameters have simple origins in the grand canonical ensemble:</a:t>
            </a:r>
          </a:p>
          <a:p>
            <a:endParaRPr lang="en-US" sz="1800" dirty="0" smtClean="0"/>
          </a:p>
          <a:p>
            <a:endParaRPr lang="en-US" sz="1800" dirty="0" smtClean="0"/>
          </a:p>
          <a:p>
            <a:endParaRPr lang="en-US" sz="1800" dirty="0" smtClean="0"/>
          </a:p>
          <a:p>
            <a:pPr lvl="1"/>
            <a:r>
              <a:rPr lang="en-US" sz="1800" dirty="0" err="1" smtClean="0"/>
              <a:t>f</a:t>
            </a:r>
            <a:r>
              <a:rPr lang="en-US" sz="1800" baseline="-25000" dirty="0" err="1" smtClean="0"/>
              <a:t>N,Z,int</a:t>
            </a:r>
            <a:r>
              <a:rPr lang="en-US" sz="1800" dirty="0" smtClean="0"/>
              <a:t> is the Helmholtz internal free energy of the fragment. </a:t>
            </a:r>
          </a:p>
          <a:p>
            <a:pPr lvl="1"/>
            <a:endParaRPr lang="en-US" sz="1400" dirty="0" smtClean="0"/>
          </a:p>
          <a:p>
            <a:pPr lvl="1"/>
            <a:endParaRPr lang="en-US" sz="1400" baseline="-25000" dirty="0" smtClean="0"/>
          </a:p>
          <a:p>
            <a:endParaRPr lang="en-US" sz="1800" dirty="0"/>
          </a:p>
        </p:txBody>
      </p:sp>
      <p:sp>
        <p:nvSpPr>
          <p:cNvPr id="4" name="Content Placeholder 3"/>
          <p:cNvSpPr>
            <a:spLocks noGrp="1"/>
          </p:cNvSpPr>
          <p:nvPr>
            <p:ph sz="half" idx="2"/>
          </p:nvPr>
        </p:nvSpPr>
        <p:spPr>
          <a:xfrm>
            <a:off x="4738915" y="1798688"/>
            <a:ext cx="3810000" cy="4114800"/>
          </a:xfrm>
        </p:spPr>
        <p:txBody>
          <a:bodyPr/>
          <a:lstStyle/>
          <a:p>
            <a:r>
              <a:rPr lang="en-US" sz="1800" dirty="0" smtClean="0"/>
              <a:t>Isoscaling parameters for  C.N. evaporation are given by the difference between the separation energies for the two systems:</a:t>
            </a:r>
          </a:p>
          <a:p>
            <a:endParaRPr lang="en-US" sz="1800" dirty="0" smtClean="0"/>
          </a:p>
          <a:p>
            <a:endParaRPr lang="en-US" sz="1800" dirty="0" smtClean="0"/>
          </a:p>
          <a:p>
            <a:endParaRPr lang="en-US" sz="1800" dirty="0" smtClean="0"/>
          </a:p>
          <a:p>
            <a:r>
              <a:rPr lang="en-US" sz="1800" dirty="0" smtClean="0"/>
              <a:t>Isoscaling is also predicted by the dynamical AMD model</a:t>
            </a:r>
          </a:p>
          <a:p>
            <a:pPr lvl="1"/>
            <a:r>
              <a:rPr lang="en-US" sz="1800" dirty="0" smtClean="0"/>
              <a:t>Implies that </a:t>
            </a:r>
            <a:r>
              <a:rPr lang="en-US" sz="1800" dirty="0" err="1" smtClean="0"/>
              <a:t>thermalization</a:t>
            </a:r>
            <a:r>
              <a:rPr lang="en-US" sz="1800" dirty="0" smtClean="0"/>
              <a:t> occurs </a:t>
            </a:r>
            <a:r>
              <a:rPr lang="en-US" sz="1800" dirty="0" smtClean="0"/>
              <a:t>rapidly within </a:t>
            </a:r>
            <a:r>
              <a:rPr lang="en-US" sz="1800" dirty="0" smtClean="0"/>
              <a:t>AMD calculations.</a:t>
            </a:r>
          </a:p>
          <a:p>
            <a:endParaRPr lang="en-US" dirty="0" smtClean="0"/>
          </a:p>
          <a:p>
            <a:endParaRPr lang="en-US" dirty="0"/>
          </a:p>
        </p:txBody>
      </p:sp>
      <p:graphicFrame>
        <p:nvGraphicFramePr>
          <p:cNvPr id="988162" name="Object 5"/>
          <p:cNvGraphicFramePr>
            <a:graphicFrameLocks noChangeAspect="1"/>
          </p:cNvGraphicFramePr>
          <p:nvPr/>
        </p:nvGraphicFramePr>
        <p:xfrm>
          <a:off x="2289175" y="939800"/>
          <a:ext cx="4313238" cy="779463"/>
        </p:xfrm>
        <a:graphic>
          <a:graphicData uri="http://schemas.openxmlformats.org/presentationml/2006/ole">
            <p:oleObj spid="_x0000_s988162" name="Equation" r:id="rId4" imgW="2527200" imgH="457200" progId="Equation.DSMT4">
              <p:embed/>
            </p:oleObj>
          </a:graphicData>
        </a:graphic>
      </p:graphicFrame>
      <p:graphicFrame>
        <p:nvGraphicFramePr>
          <p:cNvPr id="6" name="Object 5"/>
          <p:cNvGraphicFramePr>
            <a:graphicFrameLocks noChangeAspect="1"/>
          </p:cNvGraphicFramePr>
          <p:nvPr/>
        </p:nvGraphicFramePr>
        <p:xfrm>
          <a:off x="863600" y="3205163"/>
          <a:ext cx="3622675" cy="993775"/>
        </p:xfrm>
        <a:graphic>
          <a:graphicData uri="http://schemas.openxmlformats.org/presentationml/2006/ole">
            <p:oleObj spid="_x0000_s988163" name="Equation" r:id="rId5" imgW="2692080" imgH="736560" progId="Equation.DSMT4">
              <p:embed/>
            </p:oleObj>
          </a:graphicData>
        </a:graphic>
      </p:graphicFrame>
      <p:graphicFrame>
        <p:nvGraphicFramePr>
          <p:cNvPr id="7" name="Object 6"/>
          <p:cNvGraphicFramePr>
            <a:graphicFrameLocks noChangeAspect="1"/>
          </p:cNvGraphicFramePr>
          <p:nvPr/>
        </p:nvGraphicFramePr>
        <p:xfrm>
          <a:off x="3454400" y="2006600"/>
          <a:ext cx="914400" cy="198438"/>
        </p:xfrm>
        <a:graphic>
          <a:graphicData uri="http://schemas.openxmlformats.org/presentationml/2006/ole">
            <p:oleObj spid="_x0000_s988164" name="Equation" r:id="rId6" imgW="914400" imgH="198720" progId="Equation.DSMT4">
              <p:embed/>
            </p:oleObj>
          </a:graphicData>
        </a:graphic>
      </p:graphicFrame>
      <p:graphicFrame>
        <p:nvGraphicFramePr>
          <p:cNvPr id="8" name="Object 7"/>
          <p:cNvGraphicFramePr>
            <a:graphicFrameLocks noChangeAspect="1"/>
          </p:cNvGraphicFramePr>
          <p:nvPr/>
        </p:nvGraphicFramePr>
        <p:xfrm>
          <a:off x="1528763" y="4838700"/>
          <a:ext cx="1873250" cy="374650"/>
        </p:xfrm>
        <a:graphic>
          <a:graphicData uri="http://schemas.openxmlformats.org/presentationml/2006/ole">
            <p:oleObj spid="_x0000_s988165" name="Equation" r:id="rId7" imgW="1396800" imgH="279360" progId="Equation.DSMT4">
              <p:embed/>
            </p:oleObj>
          </a:graphicData>
        </a:graphic>
      </p:graphicFrame>
      <p:graphicFrame>
        <p:nvGraphicFramePr>
          <p:cNvPr id="11" name="Object 10"/>
          <p:cNvGraphicFramePr>
            <a:graphicFrameLocks noChangeAspect="1"/>
          </p:cNvGraphicFramePr>
          <p:nvPr/>
        </p:nvGraphicFramePr>
        <p:xfrm>
          <a:off x="4876936" y="3002371"/>
          <a:ext cx="3519487" cy="630238"/>
        </p:xfrm>
        <a:graphic>
          <a:graphicData uri="http://schemas.openxmlformats.org/presentationml/2006/ole">
            <p:oleObj spid="_x0000_s988168" name="Equation" r:id="rId8" imgW="2692080" imgH="482400" progId="Equation.DSMT4">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550863" y="174625"/>
            <a:ext cx="7772400" cy="585788"/>
          </a:xfrm>
        </p:spPr>
        <p:txBody>
          <a:bodyPr/>
          <a:lstStyle/>
          <a:p>
            <a:pPr eaLnBrk="1" hangingPunct="1">
              <a:defRPr/>
            </a:pPr>
            <a:r>
              <a:rPr lang="en-US" smtClean="0"/>
              <a:t>Determining </a:t>
            </a:r>
            <a:r>
              <a:rPr lang="en-US" smtClean="0">
                <a:sym typeface="Symbol" pitchFamily="18" charset="2"/>
              </a:rPr>
              <a:t>R</a:t>
            </a:r>
            <a:r>
              <a:rPr lang="en-US" baseline="-25000" smtClean="0">
                <a:sym typeface="Symbol" pitchFamily="18" charset="2"/>
              </a:rPr>
              <a:t>i</a:t>
            </a:r>
            <a:r>
              <a:rPr lang="en-US" smtClean="0">
                <a:sym typeface="Symbol" pitchFamily="18" charset="2"/>
              </a:rPr>
              <a:t>()</a:t>
            </a:r>
            <a:endParaRPr lang="en-US" smtClean="0"/>
          </a:p>
        </p:txBody>
      </p:sp>
      <p:sp>
        <p:nvSpPr>
          <p:cNvPr id="568323" name="Rectangle 3"/>
          <p:cNvSpPr>
            <a:spLocks noGrp="1" noChangeArrowheads="1"/>
          </p:cNvSpPr>
          <p:nvPr>
            <p:ph type="body" sz="half" idx="1"/>
          </p:nvPr>
        </p:nvSpPr>
        <p:spPr>
          <a:xfrm>
            <a:off x="495300" y="2057400"/>
            <a:ext cx="3873500" cy="4178300"/>
          </a:xfrm>
        </p:spPr>
        <p:txBody>
          <a:bodyPr/>
          <a:lstStyle/>
          <a:p>
            <a:pPr eaLnBrk="1" hangingPunct="1">
              <a:lnSpc>
                <a:spcPct val="90000"/>
              </a:lnSpc>
              <a:defRPr/>
            </a:pPr>
            <a:endParaRPr lang="en-US" sz="1600" smtClean="0"/>
          </a:p>
          <a:p>
            <a:pPr eaLnBrk="1" hangingPunct="1">
              <a:lnSpc>
                <a:spcPct val="90000"/>
              </a:lnSpc>
              <a:defRPr/>
            </a:pPr>
            <a:endParaRPr lang="en-US" sz="1600" smtClean="0"/>
          </a:p>
          <a:p>
            <a:pPr eaLnBrk="1" hangingPunct="1">
              <a:lnSpc>
                <a:spcPct val="90000"/>
              </a:lnSpc>
              <a:defRPr/>
            </a:pPr>
            <a:endParaRPr lang="en-US" sz="1600" smtClean="0"/>
          </a:p>
          <a:p>
            <a:pPr eaLnBrk="1" hangingPunct="1">
              <a:lnSpc>
                <a:spcPct val="90000"/>
              </a:lnSpc>
              <a:defRPr/>
            </a:pPr>
            <a:endParaRPr lang="en-US" sz="1600" smtClean="0"/>
          </a:p>
          <a:p>
            <a:pPr eaLnBrk="1" hangingPunct="1">
              <a:lnSpc>
                <a:spcPct val="90000"/>
              </a:lnSpc>
              <a:defRPr/>
            </a:pPr>
            <a:r>
              <a:rPr lang="en-US" sz="2000" smtClean="0"/>
              <a:t>In statistical theory, certain observables depend linearly on </a:t>
            </a:r>
            <a:r>
              <a:rPr lang="en-US" sz="2000" smtClean="0">
                <a:sym typeface="Symbol" pitchFamily="18" charset="2"/>
              </a:rPr>
              <a:t>=(</a:t>
            </a:r>
            <a:r>
              <a:rPr lang="en-US" sz="2000" baseline="-25000" smtClean="0">
                <a:sym typeface="Symbol" pitchFamily="18" charset="2"/>
              </a:rPr>
              <a:t>n</a:t>
            </a:r>
            <a:r>
              <a:rPr lang="en-US" sz="2000" smtClean="0">
                <a:sym typeface="Symbol" pitchFamily="18" charset="2"/>
              </a:rPr>
              <a:t>-</a:t>
            </a:r>
            <a:r>
              <a:rPr lang="en-US" sz="2000" baseline="-25000" smtClean="0">
                <a:sym typeface="Symbol" pitchFamily="18" charset="2"/>
              </a:rPr>
              <a:t>p</a:t>
            </a:r>
            <a:r>
              <a:rPr lang="en-US" sz="2000" smtClean="0">
                <a:sym typeface="Symbol" pitchFamily="18" charset="2"/>
              </a:rPr>
              <a:t>)/</a:t>
            </a:r>
            <a:r>
              <a:rPr lang="en-US" sz="2000" smtClean="0"/>
              <a:t>: </a:t>
            </a:r>
          </a:p>
          <a:p>
            <a:pPr eaLnBrk="1" hangingPunct="1">
              <a:lnSpc>
                <a:spcPct val="90000"/>
              </a:lnSpc>
              <a:defRPr/>
            </a:pPr>
            <a:endParaRPr lang="en-US" sz="2000" smtClean="0"/>
          </a:p>
          <a:p>
            <a:pPr eaLnBrk="1" hangingPunct="1">
              <a:lnSpc>
                <a:spcPct val="90000"/>
              </a:lnSpc>
              <a:defRPr/>
            </a:pPr>
            <a:endParaRPr lang="en-US" sz="2000" smtClean="0"/>
          </a:p>
          <a:p>
            <a:pPr eaLnBrk="1" hangingPunct="1">
              <a:lnSpc>
                <a:spcPct val="90000"/>
              </a:lnSpc>
              <a:defRPr/>
            </a:pPr>
            <a:endParaRPr lang="en-US" sz="2000" smtClean="0"/>
          </a:p>
          <a:p>
            <a:pPr eaLnBrk="1" hangingPunct="1">
              <a:lnSpc>
                <a:spcPct val="90000"/>
              </a:lnSpc>
              <a:defRPr/>
            </a:pPr>
            <a:r>
              <a:rPr lang="en-US" sz="2000" smtClean="0"/>
              <a:t>Calculations confirm this</a:t>
            </a:r>
          </a:p>
          <a:p>
            <a:pPr eaLnBrk="1" hangingPunct="1">
              <a:lnSpc>
                <a:spcPct val="90000"/>
              </a:lnSpc>
              <a:defRPr/>
            </a:pPr>
            <a:r>
              <a:rPr lang="en-US" sz="2000" smtClean="0"/>
              <a:t>We have experimentally confirmed this</a:t>
            </a:r>
          </a:p>
        </p:txBody>
      </p:sp>
      <p:sp>
        <p:nvSpPr>
          <p:cNvPr id="568324" name="Rectangle 4"/>
          <p:cNvSpPr>
            <a:spLocks noGrp="1" noChangeArrowheads="1"/>
          </p:cNvSpPr>
          <p:nvPr>
            <p:ph type="body" sz="half" idx="2"/>
          </p:nvPr>
        </p:nvSpPr>
        <p:spPr>
          <a:xfrm>
            <a:off x="4813300" y="2082800"/>
            <a:ext cx="4057650" cy="4114800"/>
          </a:xfrm>
        </p:spPr>
        <p:txBody>
          <a:bodyPr/>
          <a:lstStyle/>
          <a:p>
            <a:pPr eaLnBrk="1" hangingPunct="1">
              <a:defRPr/>
            </a:pPr>
            <a:r>
              <a:rPr lang="en-US" sz="2000" smtClean="0"/>
              <a:t>Consider the ratio R</a:t>
            </a:r>
            <a:r>
              <a:rPr lang="en-US" sz="2000" baseline="-25000" smtClean="0"/>
              <a:t>i</a:t>
            </a:r>
            <a:r>
              <a:rPr lang="en-US" sz="2000" smtClean="0"/>
              <a:t>(X), where X = </a:t>
            </a:r>
            <a:r>
              <a:rPr lang="en-US" sz="2000" smtClean="0">
                <a:sym typeface="Symbol" pitchFamily="18" charset="2"/>
              </a:rPr>
              <a:t>, X</a:t>
            </a:r>
            <a:r>
              <a:rPr lang="en-US" sz="2000" baseline="-25000" smtClean="0">
                <a:sym typeface="Symbol" pitchFamily="18" charset="2"/>
              </a:rPr>
              <a:t>7</a:t>
            </a:r>
            <a:r>
              <a:rPr lang="en-US" sz="2000" smtClean="0">
                <a:sym typeface="Symbol" pitchFamily="18" charset="2"/>
              </a:rPr>
              <a:t> or some other observable:</a:t>
            </a:r>
            <a:endParaRPr lang="en-US" sz="2000" smtClean="0"/>
          </a:p>
          <a:p>
            <a:pPr eaLnBrk="1" hangingPunct="1">
              <a:defRPr/>
            </a:pPr>
            <a:endParaRPr lang="en-US" sz="2000" smtClean="0"/>
          </a:p>
          <a:p>
            <a:pPr eaLnBrk="1" hangingPunct="1">
              <a:defRPr/>
            </a:pPr>
            <a:endParaRPr lang="en-US" sz="2000" smtClean="0"/>
          </a:p>
          <a:p>
            <a:pPr eaLnBrk="1" hangingPunct="1">
              <a:defRPr/>
            </a:pPr>
            <a:endParaRPr lang="en-US" sz="2000" smtClean="0"/>
          </a:p>
          <a:p>
            <a:pPr eaLnBrk="1" hangingPunct="1">
              <a:defRPr/>
            </a:pPr>
            <a:r>
              <a:rPr lang="en-US" sz="2000" smtClean="0"/>
              <a:t>If X depends linearly on </a:t>
            </a:r>
            <a:r>
              <a:rPr lang="en-US" sz="2000" smtClean="0">
                <a:sym typeface="Symbol" pitchFamily="18" charset="2"/>
              </a:rPr>
              <a:t></a:t>
            </a:r>
            <a:r>
              <a:rPr lang="en-US" sz="2000" baseline="-25000" smtClean="0">
                <a:sym typeface="Symbol" pitchFamily="18" charset="2"/>
              </a:rPr>
              <a:t>2</a:t>
            </a:r>
            <a:r>
              <a:rPr lang="en-US" sz="2000" smtClean="0"/>
              <a:t>:</a:t>
            </a:r>
          </a:p>
          <a:p>
            <a:pPr eaLnBrk="1" hangingPunct="1">
              <a:defRPr/>
            </a:pPr>
            <a:endParaRPr lang="en-US" sz="2000" smtClean="0"/>
          </a:p>
          <a:p>
            <a:pPr eaLnBrk="1" hangingPunct="1">
              <a:defRPr/>
            </a:pPr>
            <a:r>
              <a:rPr lang="en-US" sz="2000" smtClean="0"/>
              <a:t>Then by direct substitution:</a:t>
            </a:r>
          </a:p>
          <a:p>
            <a:pPr eaLnBrk="1" hangingPunct="1">
              <a:defRPr/>
            </a:pPr>
            <a:endParaRPr lang="en-US" sz="2000" smtClean="0"/>
          </a:p>
          <a:p>
            <a:pPr eaLnBrk="1" hangingPunct="1">
              <a:defRPr/>
            </a:pPr>
            <a:endParaRPr lang="en-US" sz="2000" smtClean="0"/>
          </a:p>
          <a:p>
            <a:pPr eaLnBrk="1" hangingPunct="1">
              <a:buFontTx/>
              <a:buNone/>
              <a:defRPr/>
            </a:pPr>
            <a:endParaRPr lang="en-US" sz="2000" smtClean="0"/>
          </a:p>
          <a:p>
            <a:pPr eaLnBrk="1" hangingPunct="1">
              <a:defRPr/>
            </a:pPr>
            <a:endParaRPr lang="en-US" sz="2000" smtClean="0"/>
          </a:p>
        </p:txBody>
      </p:sp>
      <p:graphicFrame>
        <p:nvGraphicFramePr>
          <p:cNvPr id="11266" name="Object 1024"/>
          <p:cNvGraphicFramePr>
            <a:graphicFrameLocks noChangeAspect="1"/>
          </p:cNvGraphicFramePr>
          <p:nvPr/>
        </p:nvGraphicFramePr>
        <p:xfrm>
          <a:off x="4838700" y="2909888"/>
          <a:ext cx="3968750" cy="649287"/>
        </p:xfrm>
        <a:graphic>
          <a:graphicData uri="http://schemas.openxmlformats.org/presentationml/2006/ole">
            <p:oleObj spid="_x0000_s714754" name="Equation" r:id="rId4" imgW="2628720" imgH="431640" progId="Equation.3">
              <p:embed/>
            </p:oleObj>
          </a:graphicData>
        </a:graphic>
      </p:graphicFrame>
      <p:graphicFrame>
        <p:nvGraphicFramePr>
          <p:cNvPr id="11267" name="Object 1025"/>
          <p:cNvGraphicFramePr>
            <a:graphicFrameLocks noChangeAspect="1"/>
          </p:cNvGraphicFramePr>
          <p:nvPr/>
        </p:nvGraphicFramePr>
        <p:xfrm>
          <a:off x="5970588" y="4267200"/>
          <a:ext cx="1370012" cy="363538"/>
        </p:xfrm>
        <a:graphic>
          <a:graphicData uri="http://schemas.openxmlformats.org/presentationml/2006/ole">
            <p:oleObj spid="_x0000_s714755" name="Equation" r:id="rId5" imgW="812520" imgH="215640" progId="Equation.3">
              <p:embed/>
            </p:oleObj>
          </a:graphicData>
        </a:graphic>
      </p:graphicFrame>
      <p:graphicFrame>
        <p:nvGraphicFramePr>
          <p:cNvPr id="11268" name="Object 1026"/>
          <p:cNvGraphicFramePr>
            <a:graphicFrameLocks noChangeAspect="1"/>
          </p:cNvGraphicFramePr>
          <p:nvPr/>
        </p:nvGraphicFramePr>
        <p:xfrm>
          <a:off x="5753100" y="5054600"/>
          <a:ext cx="1625600" cy="368300"/>
        </p:xfrm>
        <a:graphic>
          <a:graphicData uri="http://schemas.openxmlformats.org/presentationml/2006/ole">
            <p:oleObj spid="_x0000_s714756" name="Equation" r:id="rId6" imgW="952200" imgH="215640" progId="Equation.3">
              <p:embed/>
            </p:oleObj>
          </a:graphicData>
        </a:graphic>
      </p:graphicFrame>
      <p:sp>
        <p:nvSpPr>
          <p:cNvPr id="11275" name="Rectangle 8"/>
          <p:cNvSpPr>
            <a:spLocks noChangeArrowheads="1"/>
          </p:cNvSpPr>
          <p:nvPr/>
        </p:nvSpPr>
        <p:spPr bwMode="auto">
          <a:xfrm>
            <a:off x="1833563" y="1071563"/>
            <a:ext cx="9144000" cy="0"/>
          </a:xfrm>
          <a:prstGeom prst="rect">
            <a:avLst/>
          </a:prstGeom>
          <a:noFill/>
          <a:ln w="9525">
            <a:noFill/>
            <a:miter lim="800000"/>
            <a:headEnd/>
            <a:tailEnd/>
          </a:ln>
        </p:spPr>
        <p:txBody>
          <a:bodyPr>
            <a:spAutoFit/>
          </a:bodyPr>
          <a:lstStyle/>
          <a:p>
            <a:endParaRPr lang="en-US"/>
          </a:p>
        </p:txBody>
      </p:sp>
      <p:graphicFrame>
        <p:nvGraphicFramePr>
          <p:cNvPr id="11269" name="Object 1027"/>
          <p:cNvGraphicFramePr>
            <a:graphicFrameLocks noChangeAspect="1"/>
          </p:cNvGraphicFramePr>
          <p:nvPr/>
        </p:nvGraphicFramePr>
        <p:xfrm>
          <a:off x="863600" y="2378075"/>
          <a:ext cx="2925763" cy="736600"/>
        </p:xfrm>
        <a:graphic>
          <a:graphicData uri="http://schemas.openxmlformats.org/presentationml/2006/ole">
            <p:oleObj spid="_x0000_s714757" name="Equation" r:id="rId7" imgW="1714320" imgH="431640" progId="Equation.3">
              <p:embed/>
            </p:oleObj>
          </a:graphicData>
        </a:graphic>
      </p:graphicFrame>
      <p:graphicFrame>
        <p:nvGraphicFramePr>
          <p:cNvPr id="11270" name="Object 1028"/>
          <p:cNvGraphicFramePr>
            <a:graphicFrameLocks noChangeAspect="1"/>
          </p:cNvGraphicFramePr>
          <p:nvPr/>
        </p:nvGraphicFramePr>
        <p:xfrm>
          <a:off x="2159000" y="1054100"/>
          <a:ext cx="4232275" cy="731838"/>
        </p:xfrm>
        <a:graphic>
          <a:graphicData uri="http://schemas.openxmlformats.org/presentationml/2006/ole">
            <p:oleObj spid="_x0000_s714758" name="Equation" r:id="rId8" imgW="2489040" imgH="431640" progId="Equation.3">
              <p:embed/>
            </p:oleObj>
          </a:graphicData>
        </a:graphic>
      </p:graphicFrame>
      <p:graphicFrame>
        <p:nvGraphicFramePr>
          <p:cNvPr id="11271" name="Object 1029"/>
          <p:cNvGraphicFramePr>
            <a:graphicFrameLocks noChangeAspect="1"/>
          </p:cNvGraphicFramePr>
          <p:nvPr/>
        </p:nvGraphicFramePr>
        <p:xfrm>
          <a:off x="866775" y="4057650"/>
          <a:ext cx="3319463" cy="1120775"/>
        </p:xfrm>
        <a:graphic>
          <a:graphicData uri="http://schemas.openxmlformats.org/presentationml/2006/ole">
            <p:oleObj spid="_x0000_s714759" name="Equation" r:id="rId9" imgW="2209680" imgH="736560" progId="Equation.3">
              <p:embed/>
            </p:oleObj>
          </a:graphicData>
        </a:graphic>
      </p:graphicFrame>
      <p:sp>
        <p:nvSpPr>
          <p:cNvPr id="11276" name="AutoShape 13">
            <a:hlinkClick r:id="rId10" action="ppaction://hlinksldjump" highlightClick="1"/>
          </p:cNvPr>
          <p:cNvSpPr>
            <a:spLocks noChangeArrowheads="1"/>
          </p:cNvSpPr>
          <p:nvPr/>
        </p:nvSpPr>
        <p:spPr bwMode="auto">
          <a:xfrm>
            <a:off x="3022600" y="5689600"/>
            <a:ext cx="711200" cy="419100"/>
          </a:xfrm>
          <a:prstGeom prst="actionButtonForwardNext">
            <a:avLst/>
          </a:prstGeom>
          <a:solidFill>
            <a:srgbClr val="FFFF99"/>
          </a:solidFill>
          <a:ln w="9525">
            <a:noFill/>
            <a:miter lim="800000"/>
            <a:headEnd/>
            <a:tailEnd/>
          </a:ln>
        </p:spPr>
        <p:txBody>
          <a:bodyPr wrap="none" anchor="ctr"/>
          <a:lstStyle/>
          <a:p>
            <a:endParaRPr lang="en-US"/>
          </a:p>
        </p:txBody>
      </p:sp>
      <p:sp>
        <p:nvSpPr>
          <p:cNvPr id="11277" name="AutoShape 14">
            <a:hlinkClick r:id="rId11" action="ppaction://hlinksldjump" highlightClick="1"/>
          </p:cNvPr>
          <p:cNvSpPr>
            <a:spLocks noChangeArrowheads="1"/>
          </p:cNvSpPr>
          <p:nvPr/>
        </p:nvSpPr>
        <p:spPr bwMode="auto">
          <a:xfrm>
            <a:off x="7824788" y="4989513"/>
            <a:ext cx="711200" cy="419100"/>
          </a:xfrm>
          <a:prstGeom prst="actionButtonForwardNext">
            <a:avLst/>
          </a:prstGeom>
          <a:solidFill>
            <a:srgbClr val="FFFF99"/>
          </a:solidFill>
          <a:ln w="9525">
            <a:noFill/>
            <a:miter lim="800000"/>
            <a:headEnd/>
            <a:tailEnd/>
          </a:ln>
        </p:spPr>
        <p:txBody>
          <a:bodyPr wrap="none" anchor="ctr"/>
          <a:lstStyle/>
          <a:p>
            <a:endParaRPr lang="en-US"/>
          </a:p>
        </p:txBody>
      </p:sp>
      <p:sp>
        <p:nvSpPr>
          <p:cNvPr id="11278" name="AutoShape 15">
            <a:hlinkClick r:id="rId12" action="ppaction://hlinksldjump" highlightClick="1"/>
          </p:cNvPr>
          <p:cNvSpPr>
            <a:spLocks noChangeArrowheads="1"/>
          </p:cNvSpPr>
          <p:nvPr/>
        </p:nvSpPr>
        <p:spPr bwMode="auto">
          <a:xfrm>
            <a:off x="3657600" y="4994275"/>
            <a:ext cx="547688" cy="387350"/>
          </a:xfrm>
          <a:prstGeom prst="actionButtonForwardNext">
            <a:avLst/>
          </a:prstGeom>
          <a:solidFill>
            <a:srgbClr val="FFFF99"/>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09600" y="174171"/>
            <a:ext cx="7772400" cy="696686"/>
          </a:xfrm>
          <a:ln/>
        </p:spPr>
        <p:txBody>
          <a:bodyPr/>
          <a:lstStyle/>
          <a:p>
            <a:r>
              <a:rPr lang="en-US" dirty="0" smtClean="0"/>
              <a:t>Nuclear masses and the EoS</a:t>
            </a:r>
            <a:endParaRPr lang="en-US" dirty="0"/>
          </a:p>
        </p:txBody>
      </p:sp>
      <p:sp>
        <p:nvSpPr>
          <p:cNvPr id="577539" name="Rectangle 3"/>
          <p:cNvSpPr>
            <a:spLocks noGrp="1" noChangeArrowheads="1"/>
          </p:cNvSpPr>
          <p:nvPr>
            <p:ph type="body" idx="1"/>
          </p:nvPr>
        </p:nvSpPr>
        <p:spPr>
          <a:xfrm>
            <a:off x="595313" y="2128838"/>
            <a:ext cx="7800975" cy="4457700"/>
          </a:xfrm>
        </p:spPr>
        <p:txBody>
          <a:bodyPr/>
          <a:lstStyle/>
          <a:p>
            <a:r>
              <a:rPr lang="en-US" dirty="0"/>
              <a:t>Fits of the liquid drop binding energy formula experimental masses can provide values for </a:t>
            </a:r>
            <a:r>
              <a:rPr lang="en-US" dirty="0" err="1"/>
              <a:t>a</a:t>
            </a:r>
            <a:r>
              <a:rPr lang="en-US" baseline="-25000" dirty="0" err="1"/>
              <a:t>v</a:t>
            </a:r>
            <a:r>
              <a:rPr lang="en-US" dirty="0"/>
              <a:t>, a</a:t>
            </a:r>
            <a:r>
              <a:rPr lang="en-US" baseline="-25000" dirty="0"/>
              <a:t>s</a:t>
            </a:r>
            <a:r>
              <a:rPr lang="en-US" dirty="0"/>
              <a:t>, a</a:t>
            </a:r>
            <a:r>
              <a:rPr lang="en-US" baseline="-25000" dirty="0"/>
              <a:t>c</a:t>
            </a:r>
            <a:r>
              <a:rPr lang="en-US" dirty="0"/>
              <a:t>, b</a:t>
            </a:r>
            <a:r>
              <a:rPr lang="en-US" baseline="-25000" dirty="0"/>
              <a:t>1</a:t>
            </a:r>
            <a:r>
              <a:rPr lang="en-US" dirty="0"/>
              <a:t>, b</a:t>
            </a:r>
            <a:r>
              <a:rPr lang="en-US" baseline="-25000" dirty="0"/>
              <a:t>2</a:t>
            </a:r>
            <a:r>
              <a:rPr lang="en-US" dirty="0"/>
              <a:t>, </a:t>
            </a:r>
            <a:r>
              <a:rPr lang="en-US" dirty="0" err="1"/>
              <a:t>C</a:t>
            </a:r>
            <a:r>
              <a:rPr lang="en-US" baseline="-25000" dirty="0" err="1"/>
              <a:t>d</a:t>
            </a:r>
            <a:r>
              <a:rPr lang="en-US" dirty="0"/>
              <a:t> and </a:t>
            </a:r>
            <a:r>
              <a:rPr lang="en-US" dirty="0">
                <a:sym typeface="Symbol" pitchFamily="18" charset="2"/>
              </a:rPr>
              <a:t></a:t>
            </a:r>
            <a:r>
              <a:rPr lang="en-US" baseline="-25000" dirty="0">
                <a:sym typeface="Symbol" pitchFamily="18" charset="2"/>
              </a:rPr>
              <a:t>A</a:t>
            </a:r>
            <a:r>
              <a:rPr lang="en-US" dirty="0">
                <a:sym typeface="Symbol" pitchFamily="18" charset="2"/>
              </a:rPr>
              <a:t>,</a:t>
            </a:r>
            <a:r>
              <a:rPr lang="en-US" baseline="-25000" dirty="0">
                <a:sym typeface="Symbol" pitchFamily="18" charset="2"/>
              </a:rPr>
              <a:t>Z</a:t>
            </a:r>
            <a:r>
              <a:rPr lang="en-US" dirty="0">
                <a:sym typeface="Symbol" pitchFamily="18" charset="2"/>
              </a:rPr>
              <a:t>. </a:t>
            </a:r>
          </a:p>
          <a:p>
            <a:r>
              <a:rPr lang="en-US" dirty="0">
                <a:sym typeface="Symbol" pitchFamily="18" charset="2"/>
              </a:rPr>
              <a:t>Relationship to EOS</a:t>
            </a:r>
          </a:p>
          <a:p>
            <a:pPr lvl="1"/>
            <a:r>
              <a:rPr lang="en-US" dirty="0" err="1">
                <a:sym typeface="Symbol" pitchFamily="18" charset="2"/>
              </a:rPr>
              <a:t>a</a:t>
            </a:r>
            <a:r>
              <a:rPr lang="en-US" baseline="-25000" dirty="0" err="1">
                <a:sym typeface="Symbol" pitchFamily="18" charset="2"/>
              </a:rPr>
              <a:t>v</a:t>
            </a:r>
            <a:r>
              <a:rPr lang="en-US" dirty="0">
                <a:sym typeface="Symbol" pitchFamily="18" charset="2"/>
              </a:rPr>
              <a:t> </a:t>
            </a:r>
            <a:r>
              <a:rPr lang="en-US" dirty="0" smtClean="0">
                <a:sym typeface="Symbol"/>
              </a:rPr>
              <a:t></a:t>
            </a:r>
            <a:r>
              <a:rPr lang="en-US" dirty="0" smtClean="0">
                <a:sym typeface="Symbol" pitchFamily="18" charset="2"/>
              </a:rPr>
              <a:t> </a:t>
            </a:r>
            <a:r>
              <a:rPr lang="en-US" dirty="0">
                <a:sym typeface="Symbol" pitchFamily="18" charset="2"/>
              </a:rPr>
              <a:t>(</a:t>
            </a:r>
            <a:r>
              <a:rPr lang="en-US" baseline="-25000" dirty="0">
                <a:sym typeface="Symbol" pitchFamily="18" charset="2"/>
              </a:rPr>
              <a:t>s</a:t>
            </a:r>
            <a:r>
              <a:rPr lang="en-US" dirty="0">
                <a:sym typeface="Symbol" pitchFamily="18" charset="2"/>
              </a:rPr>
              <a:t>,0,0); </a:t>
            </a:r>
            <a:r>
              <a:rPr lang="en-US" dirty="0" smtClean="0">
                <a:sym typeface="Symbol" pitchFamily="18" charset="2"/>
              </a:rPr>
              <a:t>a</a:t>
            </a:r>
            <a:r>
              <a:rPr lang="en-US" baseline="-25000" dirty="0" smtClean="0">
                <a:sym typeface="Symbol" pitchFamily="18" charset="2"/>
              </a:rPr>
              <a:t>v</a:t>
            </a:r>
            <a:r>
              <a:rPr lang="en-US" dirty="0" smtClean="0">
                <a:sym typeface="Symbol" pitchFamily="18" charset="2"/>
              </a:rPr>
              <a:t>b</a:t>
            </a:r>
            <a:r>
              <a:rPr lang="en-US" baseline="-25000" dirty="0" smtClean="0">
                <a:sym typeface="Symbol" pitchFamily="18" charset="2"/>
              </a:rPr>
              <a:t>1</a:t>
            </a:r>
            <a:r>
              <a:rPr lang="en-US" dirty="0" smtClean="0">
                <a:sym typeface="Symbol"/>
              </a:rPr>
              <a:t></a:t>
            </a:r>
            <a:r>
              <a:rPr lang="en-US" dirty="0" smtClean="0">
                <a:sym typeface="Symbol" pitchFamily="18" charset="2"/>
              </a:rPr>
              <a:t>S</a:t>
            </a:r>
            <a:r>
              <a:rPr lang="en-US" dirty="0">
                <a:sym typeface="Symbol" pitchFamily="18" charset="2"/>
              </a:rPr>
              <a:t>(</a:t>
            </a:r>
            <a:r>
              <a:rPr lang="en-US" baseline="-25000" dirty="0">
                <a:sym typeface="Symbol" pitchFamily="18" charset="2"/>
              </a:rPr>
              <a:t>s</a:t>
            </a:r>
            <a:r>
              <a:rPr lang="en-US" dirty="0">
                <a:sym typeface="Symbol" pitchFamily="18" charset="2"/>
              </a:rPr>
              <a:t>)</a:t>
            </a:r>
          </a:p>
          <a:p>
            <a:pPr lvl="1"/>
            <a:r>
              <a:rPr lang="en-US" dirty="0">
                <a:sym typeface="Symbol" pitchFamily="18" charset="2"/>
              </a:rPr>
              <a:t>a</a:t>
            </a:r>
            <a:r>
              <a:rPr lang="en-US" baseline="-25000" dirty="0">
                <a:sym typeface="Symbol" pitchFamily="18" charset="2"/>
              </a:rPr>
              <a:t>s</a:t>
            </a:r>
            <a:r>
              <a:rPr lang="en-US" dirty="0">
                <a:sym typeface="Symbol" pitchFamily="18" charset="2"/>
              </a:rPr>
              <a:t> and a</a:t>
            </a:r>
            <a:r>
              <a:rPr lang="en-US" baseline="-25000" dirty="0">
                <a:sym typeface="Symbol" pitchFamily="18" charset="2"/>
              </a:rPr>
              <a:t>s</a:t>
            </a:r>
            <a:r>
              <a:rPr lang="en-US" dirty="0">
                <a:sym typeface="Symbol" pitchFamily="18" charset="2"/>
              </a:rPr>
              <a:t>b</a:t>
            </a:r>
            <a:r>
              <a:rPr lang="en-US" baseline="-25000" dirty="0">
                <a:sym typeface="Symbol" pitchFamily="18" charset="2"/>
              </a:rPr>
              <a:t>2</a:t>
            </a:r>
            <a:r>
              <a:rPr lang="en-US" dirty="0">
                <a:sym typeface="Symbol" pitchFamily="18" charset="2"/>
              </a:rPr>
              <a:t> provide information about the density dependence of (</a:t>
            </a:r>
            <a:r>
              <a:rPr lang="en-US" baseline="-25000" dirty="0">
                <a:sym typeface="Symbol" pitchFamily="18" charset="2"/>
              </a:rPr>
              <a:t>s</a:t>
            </a:r>
            <a:r>
              <a:rPr lang="en-US" dirty="0">
                <a:sym typeface="Symbol" pitchFamily="18" charset="2"/>
              </a:rPr>
              <a:t>,0,0) and S(</a:t>
            </a:r>
            <a:r>
              <a:rPr lang="en-US" baseline="-25000" dirty="0">
                <a:sym typeface="Symbol" pitchFamily="18" charset="2"/>
              </a:rPr>
              <a:t>s</a:t>
            </a:r>
            <a:r>
              <a:rPr lang="en-US" dirty="0">
                <a:sym typeface="Symbol" pitchFamily="18" charset="2"/>
              </a:rPr>
              <a:t>) at </a:t>
            </a:r>
            <a:r>
              <a:rPr lang="en-US" dirty="0" err="1">
                <a:sym typeface="Symbol" pitchFamily="18" charset="2"/>
              </a:rPr>
              <a:t>subsaturation</a:t>
            </a:r>
            <a:r>
              <a:rPr lang="en-US" dirty="0">
                <a:sym typeface="Symbol" pitchFamily="18" charset="2"/>
              </a:rPr>
              <a:t> densities  </a:t>
            </a:r>
            <a:r>
              <a:rPr lang="en-US" baseline="-25000" dirty="0">
                <a:sym typeface="Symbol" pitchFamily="18" charset="2"/>
              </a:rPr>
              <a:t>  </a:t>
            </a:r>
            <a:r>
              <a:rPr lang="en-US" dirty="0">
                <a:sym typeface="Symbol" pitchFamily="18" charset="2"/>
              </a:rPr>
              <a:t>1/2</a:t>
            </a:r>
            <a:r>
              <a:rPr lang="en-US" baseline="-25000" dirty="0">
                <a:sym typeface="Symbol" pitchFamily="18" charset="2"/>
              </a:rPr>
              <a:t>s</a:t>
            </a:r>
            <a:r>
              <a:rPr lang="en-US" dirty="0">
                <a:sym typeface="Symbol" pitchFamily="18" charset="2"/>
              </a:rPr>
              <a:t> . (See Danielewicz, </a:t>
            </a:r>
            <a:r>
              <a:rPr lang="en-US" dirty="0" err="1">
                <a:sym typeface="Symbol" pitchFamily="18" charset="2"/>
              </a:rPr>
              <a:t>Nucl</a:t>
            </a:r>
            <a:r>
              <a:rPr lang="en-US" dirty="0">
                <a:sym typeface="Symbol" pitchFamily="18" charset="2"/>
              </a:rPr>
              <a:t>. Phys. A 727 (2003) 233.)</a:t>
            </a:r>
          </a:p>
          <a:p>
            <a:pPr lvl="1"/>
            <a:r>
              <a:rPr lang="en-US" dirty="0">
                <a:sym typeface="Symbol" pitchFamily="18" charset="2"/>
              </a:rPr>
              <a:t>The various parameters are correlated. Coulomb and symmetry energy terms are strongly correlated. Shell effects make masses differ from LDM.</a:t>
            </a:r>
          </a:p>
          <a:p>
            <a:r>
              <a:rPr lang="en-US" dirty="0" smtClean="0">
                <a:sym typeface="Symbol" pitchFamily="18" charset="2"/>
              </a:rPr>
              <a:t>Mass </a:t>
            </a:r>
            <a:r>
              <a:rPr lang="en-US" dirty="0">
                <a:sym typeface="Symbol" pitchFamily="18" charset="2"/>
              </a:rPr>
              <a:t>compilations exist: e.g. Audi et </a:t>
            </a:r>
            <a:r>
              <a:rPr lang="en-US" dirty="0" smtClean="0">
                <a:sym typeface="Symbol" pitchFamily="18" charset="2"/>
              </a:rPr>
              <a:t>al, NPA </a:t>
            </a:r>
            <a:r>
              <a:rPr lang="en-US" dirty="0">
                <a:sym typeface="Symbol" pitchFamily="18" charset="2"/>
              </a:rPr>
              <a:t>595, (1995) 409</a:t>
            </a:r>
            <a:r>
              <a:rPr lang="en-US" dirty="0" smtClean="0">
                <a:sym typeface="Symbol" pitchFamily="18" charset="2"/>
              </a:rPr>
              <a:t>. </a:t>
            </a:r>
          </a:p>
          <a:p>
            <a:r>
              <a:rPr lang="en-US" dirty="0" smtClean="0">
                <a:sym typeface="Symbol" pitchFamily="18" charset="2"/>
              </a:rPr>
              <a:t>Measurement techniques:</a:t>
            </a:r>
          </a:p>
          <a:p>
            <a:pPr lvl="1"/>
            <a:r>
              <a:rPr lang="en-US" dirty="0" smtClean="0">
                <a:sym typeface="Symbol" pitchFamily="18" charset="2"/>
              </a:rPr>
              <a:t>Penning traps: =</a:t>
            </a:r>
            <a:r>
              <a:rPr lang="en-US" dirty="0" err="1" smtClean="0">
                <a:sym typeface="Symbol" pitchFamily="18" charset="2"/>
              </a:rPr>
              <a:t>qB</a:t>
            </a:r>
            <a:r>
              <a:rPr lang="en-US" dirty="0" smtClean="0">
                <a:sym typeface="Symbol" pitchFamily="18" charset="2"/>
              </a:rPr>
              <a:t>/m</a:t>
            </a:r>
          </a:p>
          <a:p>
            <a:pPr lvl="1"/>
            <a:r>
              <a:rPr lang="en-US" dirty="0" smtClean="0">
                <a:sym typeface="Symbol" pitchFamily="18" charset="2"/>
              </a:rPr>
              <a:t>Time of flight: TOF=distance/v       B=</a:t>
            </a:r>
            <a:r>
              <a:rPr lang="en-US" dirty="0" err="1" smtClean="0">
                <a:sym typeface="Symbol" pitchFamily="18" charset="2"/>
              </a:rPr>
              <a:t>mv</a:t>
            </a:r>
            <a:r>
              <a:rPr lang="en-US" dirty="0" smtClean="0">
                <a:sym typeface="Symbol" pitchFamily="18" charset="2"/>
              </a:rPr>
              <a:t>/q</a:t>
            </a:r>
          </a:p>
          <a:p>
            <a:pPr lvl="1"/>
            <a:r>
              <a:rPr lang="en-US" dirty="0" smtClean="0">
                <a:sym typeface="Symbol" pitchFamily="18" charset="2"/>
              </a:rPr>
              <a:t>Transfer reactions: A(</a:t>
            </a:r>
            <a:r>
              <a:rPr lang="en-US" dirty="0" err="1" smtClean="0">
                <a:sym typeface="Symbol" pitchFamily="18" charset="2"/>
              </a:rPr>
              <a:t>b,c</a:t>
            </a:r>
            <a:r>
              <a:rPr lang="en-US" dirty="0" smtClean="0">
                <a:sym typeface="Symbol" pitchFamily="18" charset="2"/>
              </a:rPr>
              <a:t>)D      Q=(</a:t>
            </a:r>
            <a:r>
              <a:rPr lang="en-US" dirty="0" err="1" smtClean="0">
                <a:sym typeface="Symbol" pitchFamily="18" charset="2"/>
              </a:rPr>
              <a:t>m</a:t>
            </a:r>
            <a:r>
              <a:rPr lang="en-US" baseline="-25000" dirty="0" err="1" smtClean="0">
                <a:sym typeface="Symbol" pitchFamily="18" charset="2"/>
              </a:rPr>
              <a:t>A</a:t>
            </a:r>
            <a:r>
              <a:rPr lang="en-US" dirty="0" err="1" smtClean="0">
                <a:sym typeface="Symbol" pitchFamily="18" charset="2"/>
              </a:rPr>
              <a:t>+m</a:t>
            </a:r>
            <a:r>
              <a:rPr lang="en-US" baseline="-25000" dirty="0" err="1" smtClean="0">
                <a:sym typeface="Symbol" pitchFamily="18" charset="2"/>
              </a:rPr>
              <a:t>b</a:t>
            </a:r>
            <a:r>
              <a:rPr lang="en-US" dirty="0" smtClean="0">
                <a:sym typeface="Symbol" pitchFamily="18" charset="2"/>
              </a:rPr>
              <a:t>-m</a:t>
            </a:r>
            <a:r>
              <a:rPr lang="en-US" baseline="-25000" dirty="0" smtClean="0">
                <a:sym typeface="Symbol" pitchFamily="18" charset="2"/>
              </a:rPr>
              <a:t>c</a:t>
            </a:r>
            <a:r>
              <a:rPr lang="en-US" dirty="0" smtClean="0">
                <a:sym typeface="Symbol" pitchFamily="18" charset="2"/>
              </a:rPr>
              <a:t>-</a:t>
            </a:r>
            <a:r>
              <a:rPr lang="en-US" dirty="0" err="1" smtClean="0">
                <a:sym typeface="Symbol" pitchFamily="18" charset="2"/>
              </a:rPr>
              <a:t>m</a:t>
            </a:r>
            <a:r>
              <a:rPr lang="en-US" baseline="-25000" dirty="0" err="1" smtClean="0">
                <a:sym typeface="Symbol" pitchFamily="18" charset="2"/>
              </a:rPr>
              <a:t>D</a:t>
            </a:r>
            <a:r>
              <a:rPr lang="en-US" dirty="0" smtClean="0">
                <a:sym typeface="Symbol" pitchFamily="18" charset="2"/>
              </a:rPr>
              <a:t>)c</a:t>
            </a:r>
            <a:r>
              <a:rPr lang="en-US" baseline="30000" dirty="0" smtClean="0">
                <a:sym typeface="Symbol" pitchFamily="18" charset="2"/>
              </a:rPr>
              <a:t>2</a:t>
            </a:r>
          </a:p>
          <a:p>
            <a:endParaRPr lang="en-US" dirty="0">
              <a:sym typeface="Symbol" pitchFamily="18" charset="2"/>
            </a:endParaRPr>
          </a:p>
          <a:p>
            <a:pPr lvl="1"/>
            <a:endParaRPr lang="en-US" dirty="0">
              <a:sym typeface="Symbol" pitchFamily="18" charset="2"/>
            </a:endParaRPr>
          </a:p>
          <a:p>
            <a:endParaRPr lang="en-US" dirty="0"/>
          </a:p>
        </p:txBody>
      </p:sp>
      <p:sp>
        <p:nvSpPr>
          <p:cNvPr id="577540" name="Text Box 4"/>
          <p:cNvSpPr txBox="1">
            <a:spLocks noChangeArrowheads="1"/>
          </p:cNvSpPr>
          <p:nvPr/>
        </p:nvSpPr>
        <p:spPr bwMode="auto">
          <a:xfrm>
            <a:off x="518659" y="1605870"/>
            <a:ext cx="8020050" cy="366712"/>
          </a:xfrm>
          <a:prstGeom prst="rect">
            <a:avLst/>
          </a:prstGeom>
          <a:solidFill>
            <a:srgbClr val="CCFFFF"/>
          </a:solidFill>
          <a:ln w="9525">
            <a:noFill/>
            <a:miter lim="800000"/>
            <a:headEnd/>
            <a:tailEnd/>
          </a:ln>
          <a:effectLst>
            <a:outerShdw dist="107763" dir="2700000" algn="ctr" rotWithShape="0">
              <a:schemeClr val="bg2"/>
            </a:outerShdw>
          </a:effectLst>
        </p:spPr>
        <p:txBody>
          <a:bodyPr wrap="none">
            <a:spAutoFit/>
          </a:bodyPr>
          <a:lstStyle/>
          <a:p>
            <a:pPr>
              <a:buFontTx/>
              <a:buNone/>
            </a:pPr>
            <a:r>
              <a:rPr lang="en-US" dirty="0">
                <a:cs typeface="Times New Roman" pitchFamily="18" charset="0"/>
              </a:rPr>
              <a:t> B</a:t>
            </a:r>
            <a:r>
              <a:rPr lang="en-US" baseline="-30000" dirty="0">
                <a:cs typeface="Times New Roman" pitchFamily="18" charset="0"/>
              </a:rPr>
              <a:t>A,Z</a:t>
            </a:r>
            <a:r>
              <a:rPr lang="en-US" dirty="0">
                <a:cs typeface="Times New Roman" pitchFamily="18" charset="0"/>
              </a:rPr>
              <a:t> = </a:t>
            </a:r>
            <a:r>
              <a:rPr lang="en-US" dirty="0" err="1">
                <a:cs typeface="Times New Roman" pitchFamily="18" charset="0"/>
              </a:rPr>
              <a:t>a</a:t>
            </a:r>
            <a:r>
              <a:rPr lang="en-US" baseline="-30000" dirty="0" err="1">
                <a:cs typeface="Times New Roman" pitchFamily="18" charset="0"/>
              </a:rPr>
              <a:t>v</a:t>
            </a:r>
            <a:r>
              <a:rPr lang="en-US" dirty="0">
                <a:cs typeface="Times New Roman" pitchFamily="18" charset="0"/>
              </a:rPr>
              <a:t>[1-b</a:t>
            </a:r>
            <a:r>
              <a:rPr lang="en-US" baseline="-25000" dirty="0">
                <a:cs typeface="Times New Roman" pitchFamily="18" charset="0"/>
              </a:rPr>
              <a:t>1</a:t>
            </a:r>
            <a:r>
              <a:rPr lang="en-US" dirty="0">
                <a:cs typeface="Times New Roman" pitchFamily="18" charset="0"/>
              </a:rPr>
              <a:t>((N-Z)/A)²]A - a</a:t>
            </a:r>
            <a:r>
              <a:rPr lang="en-US" baseline="-30000" dirty="0">
                <a:cs typeface="Times New Roman" pitchFamily="18" charset="0"/>
              </a:rPr>
              <a:t>s</a:t>
            </a:r>
            <a:r>
              <a:rPr lang="en-US" dirty="0">
                <a:cs typeface="Times New Roman" pitchFamily="18" charset="0"/>
              </a:rPr>
              <a:t>[1-b</a:t>
            </a:r>
            <a:r>
              <a:rPr lang="en-US" baseline="-25000" dirty="0">
                <a:cs typeface="Times New Roman" pitchFamily="18" charset="0"/>
              </a:rPr>
              <a:t>2</a:t>
            </a:r>
            <a:r>
              <a:rPr lang="en-US" dirty="0">
                <a:cs typeface="Times New Roman" pitchFamily="18" charset="0"/>
              </a:rPr>
              <a:t>((N-Z)/A)²]A</a:t>
            </a:r>
            <a:r>
              <a:rPr lang="en-US" baseline="30000" dirty="0">
                <a:cs typeface="Times New Roman" pitchFamily="18" charset="0"/>
              </a:rPr>
              <a:t>2/3 </a:t>
            </a:r>
            <a:r>
              <a:rPr lang="en-US" dirty="0">
                <a:cs typeface="Times New Roman" pitchFamily="18" charset="0"/>
              </a:rPr>
              <a:t>- a</a:t>
            </a:r>
            <a:r>
              <a:rPr lang="en-US" baseline="-30000" dirty="0">
                <a:cs typeface="Times New Roman" pitchFamily="18" charset="0"/>
              </a:rPr>
              <a:t>c</a:t>
            </a:r>
            <a:r>
              <a:rPr lang="en-US" dirty="0">
                <a:cs typeface="Times New Roman" pitchFamily="18" charset="0"/>
              </a:rPr>
              <a:t> Z²/A</a:t>
            </a:r>
            <a:r>
              <a:rPr lang="en-US" baseline="30000" dirty="0">
                <a:cs typeface="Times New Roman" pitchFamily="18" charset="0"/>
              </a:rPr>
              <a:t>1/3</a:t>
            </a:r>
            <a:r>
              <a:rPr lang="en-US" dirty="0">
                <a:cs typeface="Times New Roman" pitchFamily="18" charset="0"/>
              </a:rPr>
              <a:t> + δ</a:t>
            </a:r>
            <a:r>
              <a:rPr lang="en-US" baseline="-30000" dirty="0">
                <a:cs typeface="Times New Roman" pitchFamily="18" charset="0"/>
              </a:rPr>
              <a:t>A,Z</a:t>
            </a:r>
            <a:r>
              <a:rPr lang="en-US" dirty="0">
                <a:cs typeface="Times New Roman" pitchFamily="18" charset="0"/>
              </a:rPr>
              <a:t>A</a:t>
            </a:r>
            <a:r>
              <a:rPr lang="en-US" baseline="30000" dirty="0">
                <a:cs typeface="Times New Roman" pitchFamily="18" charset="0"/>
              </a:rPr>
              <a:t>-1/2</a:t>
            </a:r>
            <a:r>
              <a:rPr lang="en-US" dirty="0">
                <a:cs typeface="Times New Roman" pitchFamily="18" charset="0"/>
              </a:rPr>
              <a:t> + C</a:t>
            </a:r>
            <a:r>
              <a:rPr lang="en-US" baseline="-30000" dirty="0">
                <a:cs typeface="Times New Roman" pitchFamily="18" charset="0"/>
              </a:rPr>
              <a:t>d</a:t>
            </a:r>
            <a:r>
              <a:rPr lang="en-US" dirty="0">
                <a:cs typeface="Times New Roman" pitchFamily="18" charset="0"/>
              </a:rPr>
              <a:t>Z²/A, </a:t>
            </a:r>
          </a:p>
        </p:txBody>
      </p:sp>
      <p:sp>
        <p:nvSpPr>
          <p:cNvPr id="577541" name="Text Box 5">
            <a:hlinkClick r:id="" action="ppaction://hlinkshowjump?jump=firstslide"/>
          </p:cNvPr>
          <p:cNvSpPr txBox="1">
            <a:spLocks noChangeArrowheads="1"/>
          </p:cNvSpPr>
          <p:nvPr/>
        </p:nvSpPr>
        <p:spPr bwMode="auto">
          <a:xfrm>
            <a:off x="8451850" y="5813425"/>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a:solidFill>
                  <a:srgbClr val="FF0000"/>
                </a:solidFill>
              </a:rPr>
              <a:t>O</a:t>
            </a:r>
          </a:p>
        </p:txBody>
      </p:sp>
      <p:sp>
        <p:nvSpPr>
          <p:cNvPr id="577543" name="Rectangle 7"/>
          <p:cNvSpPr>
            <a:spLocks noChangeArrowheads="1"/>
          </p:cNvSpPr>
          <p:nvPr/>
        </p:nvSpPr>
        <p:spPr bwMode="auto">
          <a:xfrm>
            <a:off x="3386138" y="3252788"/>
            <a:ext cx="9144000" cy="0"/>
          </a:xfrm>
          <a:prstGeom prst="rect">
            <a:avLst/>
          </a:prstGeom>
          <a:noFill/>
          <a:ln w="9525">
            <a:noFill/>
            <a:miter lim="800000"/>
            <a:headEnd/>
            <a:tailEnd/>
          </a:ln>
          <a:effectLst/>
        </p:spPr>
        <p:txBody>
          <a:bodyPr>
            <a:spAutoFit/>
          </a:bodyPr>
          <a:lstStyle/>
          <a:p>
            <a:endParaRPr lang="en-US"/>
          </a:p>
        </p:txBody>
      </p:sp>
      <p:graphicFrame>
        <p:nvGraphicFramePr>
          <p:cNvPr id="577542" name="Object 6"/>
          <p:cNvGraphicFramePr>
            <a:graphicFrameLocks noChangeAspect="1"/>
          </p:cNvGraphicFramePr>
          <p:nvPr/>
        </p:nvGraphicFramePr>
        <p:xfrm>
          <a:off x="2989263" y="2732088"/>
          <a:ext cx="5183187" cy="379412"/>
        </p:xfrm>
        <a:graphic>
          <a:graphicData uri="http://schemas.openxmlformats.org/presentationml/2006/ole">
            <p:oleObj spid="_x0000_s636930" name="Equation" r:id="rId4" imgW="3454200" imgH="253800" progId="Equation.3">
              <p:embed/>
            </p:oleObj>
          </a:graphicData>
        </a:graphic>
      </p:graphicFrame>
      <p:graphicFrame>
        <p:nvGraphicFramePr>
          <p:cNvPr id="8" name="Object 7"/>
          <p:cNvGraphicFramePr>
            <a:graphicFrameLocks noChangeAspect="1"/>
          </p:cNvGraphicFramePr>
          <p:nvPr/>
        </p:nvGraphicFramePr>
        <p:xfrm>
          <a:off x="2600325" y="1116013"/>
          <a:ext cx="3573463" cy="384175"/>
        </p:xfrm>
        <a:graphic>
          <a:graphicData uri="http://schemas.openxmlformats.org/presentationml/2006/ole">
            <p:oleObj spid="_x0000_s636931" name="Equation" r:id="rId5" imgW="2361960" imgH="253800" progId="Equation.DSMT4">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1026"/>
          <p:cNvSpPr>
            <a:spLocks noGrp="1" noChangeArrowheads="1"/>
          </p:cNvSpPr>
          <p:nvPr>
            <p:ph type="title"/>
          </p:nvPr>
        </p:nvSpPr>
        <p:spPr>
          <a:xfrm>
            <a:off x="666750" y="276225"/>
            <a:ext cx="7772400" cy="585788"/>
          </a:xfrm>
        </p:spPr>
        <p:txBody>
          <a:bodyPr/>
          <a:lstStyle/>
          <a:p>
            <a:pPr eaLnBrk="1" hangingPunct="1">
              <a:defRPr/>
            </a:pPr>
            <a:r>
              <a:rPr lang="en-US" smtClean="0"/>
              <a:t>Probing the asymmetry of the Spectators</a:t>
            </a:r>
          </a:p>
        </p:txBody>
      </p:sp>
      <p:sp>
        <p:nvSpPr>
          <p:cNvPr id="570371" name="Rectangle 1027"/>
          <p:cNvSpPr>
            <a:spLocks noGrp="1" noChangeArrowheads="1"/>
          </p:cNvSpPr>
          <p:nvPr>
            <p:ph type="body" sz="half" idx="1"/>
          </p:nvPr>
        </p:nvSpPr>
        <p:spPr>
          <a:xfrm>
            <a:off x="482600" y="1257300"/>
            <a:ext cx="3810000" cy="1473200"/>
          </a:xfrm>
        </p:spPr>
        <p:txBody>
          <a:bodyPr/>
          <a:lstStyle/>
          <a:p>
            <a:pPr eaLnBrk="1" hangingPunct="1">
              <a:lnSpc>
                <a:spcPct val="90000"/>
              </a:lnSpc>
              <a:defRPr/>
            </a:pPr>
            <a:r>
              <a:rPr lang="en-US" sz="2000" smtClean="0"/>
              <a:t>The main effect of changing the asymmetry of the projectile spectator remnant is to shift the isotopic distributions of the products of its decay</a:t>
            </a:r>
          </a:p>
        </p:txBody>
      </p:sp>
      <p:sp>
        <p:nvSpPr>
          <p:cNvPr id="570372" name="Rectangle 1028"/>
          <p:cNvSpPr>
            <a:spLocks noGrp="1" noChangeArrowheads="1"/>
          </p:cNvSpPr>
          <p:nvPr>
            <p:ph type="body" sz="half" idx="2"/>
          </p:nvPr>
        </p:nvSpPr>
        <p:spPr>
          <a:xfrm>
            <a:off x="4648200" y="1193800"/>
            <a:ext cx="4152900" cy="1574800"/>
          </a:xfrm>
        </p:spPr>
        <p:txBody>
          <a:bodyPr/>
          <a:lstStyle/>
          <a:p>
            <a:pPr eaLnBrk="1" hangingPunct="1">
              <a:defRPr/>
            </a:pPr>
            <a:r>
              <a:rPr lang="en-US" sz="2000" smtClean="0"/>
              <a:t>This can be described by the isoscaling parameters </a:t>
            </a:r>
            <a:r>
              <a:rPr lang="en-US" sz="2000" smtClean="0">
                <a:sym typeface="Symbol" pitchFamily="18" charset="2"/>
              </a:rPr>
              <a:t> and </a:t>
            </a:r>
            <a:r>
              <a:rPr lang="en-US" sz="1600" smtClean="0"/>
              <a:t>:</a:t>
            </a:r>
          </a:p>
          <a:p>
            <a:pPr eaLnBrk="1" hangingPunct="1">
              <a:defRPr/>
            </a:pPr>
            <a:endParaRPr lang="en-US" sz="1600" smtClean="0"/>
          </a:p>
        </p:txBody>
      </p:sp>
      <p:graphicFrame>
        <p:nvGraphicFramePr>
          <p:cNvPr id="12290" name="Object 2048"/>
          <p:cNvGraphicFramePr>
            <a:graphicFrameLocks noChangeAspect="1"/>
          </p:cNvGraphicFramePr>
          <p:nvPr/>
        </p:nvGraphicFramePr>
        <p:xfrm>
          <a:off x="5227638" y="1941513"/>
          <a:ext cx="2925762" cy="736600"/>
        </p:xfrm>
        <a:graphic>
          <a:graphicData uri="http://schemas.openxmlformats.org/presentationml/2006/ole">
            <p:oleObj spid="_x0000_s715778" name="Equation" r:id="rId4" imgW="1714320" imgH="431640" progId="Equation.3">
              <p:embed/>
            </p:oleObj>
          </a:graphicData>
        </a:graphic>
      </p:graphicFrame>
      <p:pic>
        <p:nvPicPr>
          <p:cNvPr id="12294" name="Picture 1030" descr="SN_ISODIS_peri"/>
          <p:cNvPicPr>
            <a:picLocks noChangeAspect="1" noChangeArrowheads="1"/>
          </p:cNvPicPr>
          <p:nvPr/>
        </p:nvPicPr>
        <p:blipFill>
          <a:blip r:embed="rId5" cstate="print"/>
          <a:srcRect/>
          <a:stretch>
            <a:fillRect/>
          </a:stretch>
        </p:blipFill>
        <p:spPr bwMode="auto">
          <a:xfrm>
            <a:off x="228600" y="3052763"/>
            <a:ext cx="4133850" cy="3559175"/>
          </a:xfrm>
          <a:prstGeom prst="rect">
            <a:avLst/>
          </a:prstGeom>
          <a:noFill/>
          <a:ln w="9525">
            <a:noFill/>
            <a:miter lim="800000"/>
            <a:headEnd/>
            <a:tailEnd/>
          </a:ln>
        </p:spPr>
      </p:pic>
      <p:sp>
        <p:nvSpPr>
          <p:cNvPr id="12295" name="Text Box 1033"/>
          <p:cNvSpPr txBox="1">
            <a:spLocks noChangeArrowheads="1"/>
          </p:cNvSpPr>
          <p:nvPr/>
        </p:nvSpPr>
        <p:spPr bwMode="auto">
          <a:xfrm>
            <a:off x="5084763" y="3013075"/>
            <a:ext cx="3000375" cy="284163"/>
          </a:xfrm>
          <a:prstGeom prst="rect">
            <a:avLst/>
          </a:prstGeom>
          <a:noFill/>
          <a:ln w="9525">
            <a:noFill/>
            <a:miter lim="800000"/>
            <a:headEnd/>
            <a:tailEnd/>
          </a:ln>
        </p:spPr>
        <p:txBody>
          <a:bodyPr>
            <a:spAutoFit/>
          </a:bodyPr>
          <a:lstStyle/>
          <a:p>
            <a:pPr>
              <a:lnSpc>
                <a:spcPct val="90000"/>
              </a:lnSpc>
              <a:spcBef>
                <a:spcPct val="0"/>
              </a:spcBef>
              <a:buFontTx/>
              <a:buNone/>
            </a:pPr>
            <a:r>
              <a:rPr lang="en-US" sz="1400"/>
              <a:t>Tsang et. al.,PRL 92, 062701 (2004</a:t>
            </a:r>
            <a:r>
              <a:rPr lang="en-US" sz="1400">
                <a:latin typeface="Helvetica" pitchFamily="34" charset="0"/>
              </a:rPr>
              <a:t>)</a:t>
            </a:r>
            <a:endParaRPr lang="en-US"/>
          </a:p>
        </p:txBody>
      </p:sp>
      <p:pic>
        <p:nvPicPr>
          <p:cNvPr id="12296" name="Picture 1034" descr="fig1"/>
          <p:cNvPicPr>
            <a:picLocks noChangeAspect="1" noChangeArrowheads="1"/>
          </p:cNvPicPr>
          <p:nvPr/>
        </p:nvPicPr>
        <p:blipFill>
          <a:blip r:embed="rId6" cstate="print"/>
          <a:srcRect/>
          <a:stretch>
            <a:fillRect/>
          </a:stretch>
        </p:blipFill>
        <p:spPr bwMode="auto">
          <a:xfrm>
            <a:off x="4567238" y="3225800"/>
            <a:ext cx="4024312" cy="3325813"/>
          </a:xfrm>
          <a:prstGeom prst="rect">
            <a:avLst/>
          </a:prstGeom>
          <a:noFill/>
          <a:ln w="9525">
            <a:noFill/>
            <a:miter lim="800000"/>
            <a:headEnd/>
            <a:tailEnd/>
          </a:ln>
        </p:spPr>
      </p:pic>
      <p:grpSp>
        <p:nvGrpSpPr>
          <p:cNvPr id="2" name="Group 1039"/>
          <p:cNvGrpSpPr>
            <a:grpSpLocks/>
          </p:cNvGrpSpPr>
          <p:nvPr/>
        </p:nvGrpSpPr>
        <p:grpSpPr bwMode="auto">
          <a:xfrm>
            <a:off x="8143875" y="3081338"/>
            <a:ext cx="968375" cy="3113087"/>
            <a:chOff x="5144" y="2256"/>
            <a:chExt cx="571" cy="1744"/>
          </a:xfrm>
        </p:grpSpPr>
        <p:sp>
          <p:nvSpPr>
            <p:cNvPr id="12299" name="Rectangle 1040"/>
            <p:cNvSpPr>
              <a:spLocks noChangeArrowheads="1"/>
            </p:cNvSpPr>
            <p:nvPr/>
          </p:nvSpPr>
          <p:spPr bwMode="auto">
            <a:xfrm>
              <a:off x="5168" y="2344"/>
              <a:ext cx="488" cy="1656"/>
            </a:xfrm>
            <a:prstGeom prst="rect">
              <a:avLst/>
            </a:prstGeom>
            <a:solidFill>
              <a:schemeClr val="bg1"/>
            </a:solidFill>
            <a:ln w="9525">
              <a:noFill/>
              <a:miter lim="800000"/>
              <a:headEnd/>
              <a:tailEnd/>
            </a:ln>
          </p:spPr>
          <p:txBody>
            <a:bodyPr wrap="none" anchor="ctr"/>
            <a:lstStyle/>
            <a:p>
              <a:endParaRPr lang="en-US"/>
            </a:p>
          </p:txBody>
        </p:sp>
        <p:sp>
          <p:nvSpPr>
            <p:cNvPr id="12300" name="Text Box 1041"/>
            <p:cNvSpPr txBox="1">
              <a:spLocks noChangeArrowheads="1"/>
            </p:cNvSpPr>
            <p:nvPr/>
          </p:nvSpPr>
          <p:spPr bwMode="auto">
            <a:xfrm>
              <a:off x="5158" y="2256"/>
              <a:ext cx="277" cy="206"/>
            </a:xfrm>
            <a:prstGeom prst="rect">
              <a:avLst/>
            </a:prstGeom>
            <a:noFill/>
            <a:ln w="9525">
              <a:noFill/>
              <a:miter lim="800000"/>
              <a:headEnd/>
              <a:tailEnd/>
            </a:ln>
          </p:spPr>
          <p:txBody>
            <a:bodyPr wrap="none">
              <a:spAutoFit/>
            </a:bodyPr>
            <a:lstStyle/>
            <a:p>
              <a:pPr marL="457200" indent="-457200">
                <a:buFontTx/>
                <a:buNone/>
              </a:pPr>
              <a:r>
                <a:rPr lang="en-US"/>
                <a:t>1.0</a:t>
              </a:r>
            </a:p>
          </p:txBody>
        </p:sp>
        <p:sp>
          <p:nvSpPr>
            <p:cNvPr id="12301" name="Text Box 1042"/>
            <p:cNvSpPr txBox="1">
              <a:spLocks noChangeArrowheads="1"/>
            </p:cNvSpPr>
            <p:nvPr/>
          </p:nvSpPr>
          <p:spPr bwMode="auto">
            <a:xfrm>
              <a:off x="5158" y="2736"/>
              <a:ext cx="345" cy="206"/>
            </a:xfrm>
            <a:prstGeom prst="rect">
              <a:avLst/>
            </a:prstGeom>
            <a:noFill/>
            <a:ln w="9525">
              <a:noFill/>
              <a:miter lim="800000"/>
              <a:headEnd/>
              <a:tailEnd/>
            </a:ln>
          </p:spPr>
          <p:txBody>
            <a:bodyPr wrap="none">
              <a:spAutoFit/>
            </a:bodyPr>
            <a:lstStyle/>
            <a:p>
              <a:pPr marL="457200" indent="-457200">
                <a:buFontTx/>
                <a:buNone/>
              </a:pPr>
              <a:r>
                <a:rPr lang="en-US"/>
                <a:t>0.33</a:t>
              </a:r>
            </a:p>
          </p:txBody>
        </p:sp>
        <p:sp>
          <p:nvSpPr>
            <p:cNvPr id="12302" name="Text Box 1043"/>
            <p:cNvSpPr txBox="1">
              <a:spLocks noChangeArrowheads="1"/>
            </p:cNvSpPr>
            <p:nvPr/>
          </p:nvSpPr>
          <p:spPr bwMode="auto">
            <a:xfrm>
              <a:off x="5144" y="3248"/>
              <a:ext cx="389" cy="205"/>
            </a:xfrm>
            <a:prstGeom prst="rect">
              <a:avLst/>
            </a:prstGeom>
            <a:noFill/>
            <a:ln w="9525">
              <a:noFill/>
              <a:miter lim="800000"/>
              <a:headEnd/>
              <a:tailEnd/>
            </a:ln>
          </p:spPr>
          <p:txBody>
            <a:bodyPr wrap="none">
              <a:spAutoFit/>
            </a:bodyPr>
            <a:lstStyle/>
            <a:p>
              <a:pPr marL="457200" indent="-457200">
                <a:buFontTx/>
                <a:buNone/>
              </a:pPr>
              <a:r>
                <a:rPr lang="en-US"/>
                <a:t>-0.33</a:t>
              </a:r>
            </a:p>
          </p:txBody>
        </p:sp>
        <p:sp>
          <p:nvSpPr>
            <p:cNvPr id="12303" name="Text Box 1044"/>
            <p:cNvSpPr txBox="1">
              <a:spLocks noChangeArrowheads="1"/>
            </p:cNvSpPr>
            <p:nvPr/>
          </p:nvSpPr>
          <p:spPr bwMode="auto">
            <a:xfrm>
              <a:off x="5172" y="3744"/>
              <a:ext cx="322" cy="205"/>
            </a:xfrm>
            <a:prstGeom prst="rect">
              <a:avLst/>
            </a:prstGeom>
            <a:noFill/>
            <a:ln w="9525">
              <a:noFill/>
              <a:miter lim="800000"/>
              <a:headEnd/>
              <a:tailEnd/>
            </a:ln>
          </p:spPr>
          <p:txBody>
            <a:bodyPr wrap="none">
              <a:spAutoFit/>
            </a:bodyPr>
            <a:lstStyle/>
            <a:p>
              <a:pPr marL="457200" indent="-457200">
                <a:buFontTx/>
                <a:buNone/>
              </a:pPr>
              <a:r>
                <a:rPr lang="en-US"/>
                <a:t>-1.0</a:t>
              </a:r>
            </a:p>
          </p:txBody>
        </p:sp>
        <p:sp>
          <p:nvSpPr>
            <p:cNvPr id="12304" name="Text Box 1045"/>
            <p:cNvSpPr txBox="1">
              <a:spLocks noChangeArrowheads="1"/>
            </p:cNvSpPr>
            <p:nvPr/>
          </p:nvSpPr>
          <p:spPr bwMode="auto">
            <a:xfrm>
              <a:off x="5335" y="2973"/>
              <a:ext cx="380" cy="205"/>
            </a:xfrm>
            <a:prstGeom prst="rect">
              <a:avLst/>
            </a:prstGeom>
            <a:noFill/>
            <a:ln w="9525">
              <a:noFill/>
              <a:miter lim="800000"/>
              <a:headEnd/>
              <a:tailEnd/>
            </a:ln>
          </p:spPr>
          <p:txBody>
            <a:bodyPr wrap="none">
              <a:spAutoFit/>
            </a:bodyPr>
            <a:lstStyle/>
            <a:p>
              <a:pPr>
                <a:buFontTx/>
                <a:buNone/>
              </a:pPr>
              <a:r>
                <a:rPr lang="en-US"/>
                <a:t>R</a:t>
              </a:r>
              <a:r>
                <a:rPr lang="en-US" baseline="-25000"/>
                <a:t>i</a:t>
              </a:r>
              <a:r>
                <a:rPr lang="en-US"/>
                <a:t>(</a:t>
              </a:r>
              <a:r>
                <a:rPr lang="en-US">
                  <a:sym typeface="Symbol" pitchFamily="18" charset="2"/>
                </a:rPr>
                <a:t>)</a:t>
              </a:r>
              <a:endParaRPr lang="en-US"/>
            </a:p>
          </p:txBody>
        </p:sp>
      </p:grpSp>
      <p:sp>
        <p:nvSpPr>
          <p:cNvPr id="12298" name="Text Box 1046"/>
          <p:cNvSpPr txBox="1">
            <a:spLocks noChangeArrowheads="1"/>
          </p:cNvSpPr>
          <p:nvPr/>
        </p:nvSpPr>
        <p:spPr bwMode="auto">
          <a:xfrm>
            <a:off x="1362075" y="2801938"/>
            <a:ext cx="2608263" cy="304800"/>
          </a:xfrm>
          <a:prstGeom prst="rect">
            <a:avLst/>
          </a:prstGeom>
          <a:noFill/>
          <a:ln w="9525">
            <a:noFill/>
            <a:miter lim="800000"/>
            <a:headEnd/>
            <a:tailEnd/>
          </a:ln>
        </p:spPr>
        <p:txBody>
          <a:bodyPr wrap="none">
            <a:spAutoFit/>
          </a:bodyPr>
          <a:lstStyle/>
          <a:p>
            <a:pPr>
              <a:buFontTx/>
              <a:buNone/>
            </a:pPr>
            <a:r>
              <a:rPr lang="en-US" sz="1400"/>
              <a:t>Liu et al.PRC 76, 034603 </a:t>
            </a:r>
            <a:r>
              <a:rPr lang="en-US" sz="1400">
                <a:cs typeface="Times New Roman" pitchFamily="18" charset="0"/>
              </a:rPr>
              <a:t>(2007).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609600" y="176213"/>
            <a:ext cx="7772400" cy="865187"/>
          </a:xfrm>
        </p:spPr>
        <p:txBody>
          <a:bodyPr/>
          <a:lstStyle/>
          <a:p>
            <a:pPr eaLnBrk="1" hangingPunct="1">
              <a:defRPr/>
            </a:pPr>
            <a:r>
              <a:rPr lang="en-US" smtClean="0"/>
              <a:t>Quantitative values</a:t>
            </a:r>
          </a:p>
        </p:txBody>
      </p:sp>
      <p:sp>
        <p:nvSpPr>
          <p:cNvPr id="571395" name="Rectangle 3"/>
          <p:cNvSpPr>
            <a:spLocks noGrp="1" noChangeArrowheads="1"/>
          </p:cNvSpPr>
          <p:nvPr>
            <p:ph type="body" sz="half" idx="1"/>
          </p:nvPr>
        </p:nvSpPr>
        <p:spPr>
          <a:xfrm>
            <a:off x="215900" y="1358900"/>
            <a:ext cx="4318000" cy="5232400"/>
          </a:xfrm>
        </p:spPr>
        <p:txBody>
          <a:bodyPr/>
          <a:lstStyle/>
          <a:p>
            <a:pPr eaLnBrk="1" hangingPunct="1">
              <a:defRPr/>
            </a:pPr>
            <a:r>
              <a:rPr lang="en-US" sz="1800" smtClean="0"/>
              <a:t>Reactions:</a:t>
            </a:r>
          </a:p>
          <a:p>
            <a:pPr lvl="1" eaLnBrk="1" hangingPunct="1">
              <a:defRPr/>
            </a:pPr>
            <a:r>
              <a:rPr lang="en-US" sz="1800" baseline="30000" smtClean="0"/>
              <a:t>124</a:t>
            </a:r>
            <a:r>
              <a:rPr lang="en-US" sz="1800" smtClean="0"/>
              <a:t>Sn+</a:t>
            </a:r>
            <a:r>
              <a:rPr lang="en-US" sz="1800" baseline="30000" smtClean="0"/>
              <a:t>112</a:t>
            </a:r>
            <a:r>
              <a:rPr lang="en-US" sz="1800" smtClean="0"/>
              <a:t>Sn: diffusion</a:t>
            </a:r>
          </a:p>
          <a:p>
            <a:pPr lvl="1" eaLnBrk="1" hangingPunct="1">
              <a:defRPr/>
            </a:pPr>
            <a:r>
              <a:rPr lang="en-US" sz="1800" baseline="30000" smtClean="0"/>
              <a:t>124</a:t>
            </a:r>
            <a:r>
              <a:rPr lang="en-US" sz="1800" smtClean="0"/>
              <a:t>Sn+</a:t>
            </a:r>
            <a:r>
              <a:rPr lang="en-US" sz="1800" baseline="30000" smtClean="0"/>
              <a:t>124</a:t>
            </a:r>
            <a:r>
              <a:rPr lang="en-US" sz="1800" smtClean="0"/>
              <a:t>Sn: neutron-rich limit</a:t>
            </a:r>
          </a:p>
          <a:p>
            <a:pPr lvl="1" eaLnBrk="1" hangingPunct="1">
              <a:defRPr/>
            </a:pPr>
            <a:r>
              <a:rPr lang="en-US" sz="1800" baseline="30000" smtClean="0"/>
              <a:t>112</a:t>
            </a:r>
            <a:r>
              <a:rPr lang="en-US" sz="1800" smtClean="0"/>
              <a:t>Sn+</a:t>
            </a:r>
            <a:r>
              <a:rPr lang="en-US" sz="1800" baseline="30000" smtClean="0"/>
              <a:t>112</a:t>
            </a:r>
            <a:r>
              <a:rPr lang="en-US" sz="1800" smtClean="0"/>
              <a:t>Sn: proton-rich limit</a:t>
            </a:r>
            <a:endParaRPr lang="en-US" sz="1800" baseline="30000" smtClean="0"/>
          </a:p>
          <a:p>
            <a:pPr eaLnBrk="1" hangingPunct="1">
              <a:defRPr/>
            </a:pPr>
            <a:r>
              <a:rPr lang="en-US" sz="1800" smtClean="0"/>
              <a:t>Exchanging the target and projectile allowed the full rapidity dependence to be measured.</a:t>
            </a:r>
          </a:p>
          <a:p>
            <a:pPr eaLnBrk="1" hangingPunct="1">
              <a:defRPr/>
            </a:pPr>
            <a:r>
              <a:rPr lang="en-US" sz="1800" smtClean="0"/>
              <a:t>Gates were set on the values for R</a:t>
            </a:r>
            <a:r>
              <a:rPr lang="en-US" sz="1800" baseline="-25000" smtClean="0"/>
              <a:t>i</a:t>
            </a:r>
            <a:r>
              <a:rPr lang="en-US" sz="1800" smtClean="0"/>
              <a:t>(</a:t>
            </a:r>
            <a:r>
              <a:rPr lang="en-US" sz="1800" smtClean="0">
                <a:sym typeface="Symbol" pitchFamily="18" charset="2"/>
              </a:rPr>
              <a:t>) near beam rapidity. </a:t>
            </a:r>
          </a:p>
          <a:p>
            <a:pPr lvl="1" eaLnBrk="1" hangingPunct="1">
              <a:defRPr/>
            </a:pPr>
            <a:r>
              <a:rPr lang="en-US" sz="1800" smtClean="0"/>
              <a:t>R</a:t>
            </a:r>
            <a:r>
              <a:rPr lang="en-US" sz="1800" baseline="-25000" smtClean="0"/>
              <a:t>i</a:t>
            </a:r>
            <a:r>
              <a:rPr lang="en-US" sz="1800" smtClean="0"/>
              <a:t>(</a:t>
            </a:r>
            <a:r>
              <a:rPr lang="en-US" sz="1800" smtClean="0">
                <a:sym typeface="Symbol" pitchFamily="18" charset="2"/>
              </a:rPr>
              <a:t>)  0.470.05 for </a:t>
            </a:r>
            <a:r>
              <a:rPr lang="en-US" sz="1800" baseline="30000" smtClean="0">
                <a:sym typeface="Symbol" pitchFamily="18" charset="2"/>
              </a:rPr>
              <a:t>124</a:t>
            </a:r>
            <a:r>
              <a:rPr lang="en-US" sz="1800" smtClean="0">
                <a:sym typeface="Symbol" pitchFamily="18" charset="2"/>
              </a:rPr>
              <a:t>Sn+</a:t>
            </a:r>
            <a:r>
              <a:rPr lang="en-US" sz="1800" baseline="30000" smtClean="0">
                <a:sym typeface="Symbol" pitchFamily="18" charset="2"/>
              </a:rPr>
              <a:t>112</a:t>
            </a:r>
            <a:r>
              <a:rPr lang="en-US" sz="1800" smtClean="0">
                <a:sym typeface="Symbol" pitchFamily="18" charset="2"/>
              </a:rPr>
              <a:t>Sn</a:t>
            </a:r>
          </a:p>
          <a:p>
            <a:pPr lvl="1" eaLnBrk="1" hangingPunct="1">
              <a:defRPr/>
            </a:pPr>
            <a:r>
              <a:rPr lang="en-US" sz="1800" smtClean="0"/>
              <a:t>R</a:t>
            </a:r>
            <a:r>
              <a:rPr lang="en-US" sz="1800" baseline="-25000" smtClean="0"/>
              <a:t>i</a:t>
            </a:r>
            <a:r>
              <a:rPr lang="en-US" sz="1800" smtClean="0"/>
              <a:t>(</a:t>
            </a:r>
            <a:r>
              <a:rPr lang="en-US" sz="1800" smtClean="0">
                <a:sym typeface="Symbol" pitchFamily="18" charset="2"/>
              </a:rPr>
              <a:t>)  -0.44 0.05 for </a:t>
            </a:r>
            <a:r>
              <a:rPr lang="en-US" sz="1800" baseline="30000" smtClean="0">
                <a:sym typeface="Symbol" pitchFamily="18" charset="2"/>
              </a:rPr>
              <a:t>112</a:t>
            </a:r>
            <a:r>
              <a:rPr lang="en-US" sz="1800" smtClean="0">
                <a:sym typeface="Symbol" pitchFamily="18" charset="2"/>
              </a:rPr>
              <a:t>Sn+</a:t>
            </a:r>
            <a:r>
              <a:rPr lang="en-US" sz="1800" baseline="30000" smtClean="0">
                <a:sym typeface="Symbol" pitchFamily="18" charset="2"/>
              </a:rPr>
              <a:t>124</a:t>
            </a:r>
            <a:r>
              <a:rPr lang="en-US" sz="1800" smtClean="0">
                <a:sym typeface="Symbol" pitchFamily="18" charset="2"/>
              </a:rPr>
              <a:t>Sn</a:t>
            </a:r>
          </a:p>
          <a:p>
            <a:pPr eaLnBrk="1" hangingPunct="1">
              <a:defRPr/>
            </a:pPr>
            <a:r>
              <a:rPr lang="en-US" sz="1800" smtClean="0">
                <a:sym typeface="Symbol" pitchFamily="18" charset="2"/>
              </a:rPr>
              <a:t>Obtained similar values for  R</a:t>
            </a:r>
            <a:r>
              <a:rPr lang="en-US" sz="1800" baseline="-25000" smtClean="0">
                <a:sym typeface="Symbol" pitchFamily="18" charset="2"/>
              </a:rPr>
              <a:t>i</a:t>
            </a:r>
            <a:r>
              <a:rPr lang="en-US" sz="1800" smtClean="0">
                <a:sym typeface="Symbol" pitchFamily="18" charset="2"/>
              </a:rPr>
              <a:t>(ln(Y(</a:t>
            </a:r>
            <a:r>
              <a:rPr lang="en-US" sz="1800" baseline="30000" smtClean="0">
                <a:sym typeface="Symbol" pitchFamily="18" charset="2"/>
              </a:rPr>
              <a:t>7</a:t>
            </a:r>
            <a:r>
              <a:rPr lang="en-US" sz="1800" smtClean="0">
                <a:sym typeface="Symbol" pitchFamily="18" charset="2"/>
              </a:rPr>
              <a:t>Li)/ Y(</a:t>
            </a:r>
            <a:r>
              <a:rPr lang="en-US" sz="1800" baseline="30000" smtClean="0">
                <a:sym typeface="Symbol" pitchFamily="18" charset="2"/>
              </a:rPr>
              <a:t>7</a:t>
            </a:r>
            <a:r>
              <a:rPr lang="en-US" sz="1800" smtClean="0">
                <a:sym typeface="Symbol" pitchFamily="18" charset="2"/>
              </a:rPr>
              <a:t>Be))</a:t>
            </a:r>
          </a:p>
          <a:p>
            <a:pPr lvl="1" eaLnBrk="1" hangingPunct="1">
              <a:defRPr/>
            </a:pPr>
            <a:r>
              <a:rPr lang="en-US" sz="1800" smtClean="0">
                <a:sym typeface="Symbol" pitchFamily="18" charset="2"/>
              </a:rPr>
              <a:t>Allows exploration of dependence on rapidity</a:t>
            </a:r>
          </a:p>
          <a:p>
            <a:pPr lvl="1" eaLnBrk="1" hangingPunct="1">
              <a:defRPr/>
            </a:pPr>
            <a:endParaRPr lang="en-US" sz="1800" smtClean="0">
              <a:sym typeface="Symbol" pitchFamily="18" charset="2"/>
            </a:endParaRPr>
          </a:p>
          <a:p>
            <a:pPr lvl="1" eaLnBrk="1" hangingPunct="1">
              <a:defRPr/>
            </a:pPr>
            <a:endParaRPr lang="en-US" smtClean="0">
              <a:sym typeface="Symbol" pitchFamily="18" charset="2"/>
            </a:endParaRPr>
          </a:p>
          <a:p>
            <a:pPr lvl="1" eaLnBrk="1" hangingPunct="1">
              <a:defRPr/>
            </a:pPr>
            <a:endParaRPr lang="en-US" smtClean="0"/>
          </a:p>
        </p:txBody>
      </p:sp>
      <p:pic>
        <p:nvPicPr>
          <p:cNvPr id="13318" name="Picture 4" descr="diff_rapidity"/>
          <p:cNvPicPr>
            <a:picLocks noChangeAspect="1" noChangeArrowheads="1"/>
          </p:cNvPicPr>
          <p:nvPr/>
        </p:nvPicPr>
        <p:blipFill>
          <a:blip r:embed="rId4" cstate="print"/>
          <a:srcRect/>
          <a:stretch>
            <a:fillRect/>
          </a:stretch>
        </p:blipFill>
        <p:spPr bwMode="auto">
          <a:xfrm>
            <a:off x="4960938" y="2360613"/>
            <a:ext cx="3644900" cy="4021137"/>
          </a:xfrm>
          <a:prstGeom prst="rect">
            <a:avLst/>
          </a:prstGeom>
          <a:noFill/>
          <a:ln w="9525">
            <a:noFill/>
            <a:miter lim="800000"/>
            <a:headEnd/>
            <a:tailEnd/>
          </a:ln>
        </p:spPr>
      </p:pic>
      <p:sp>
        <p:nvSpPr>
          <p:cNvPr id="13319" name="Text Box 5"/>
          <p:cNvSpPr txBox="1">
            <a:spLocks noChangeArrowheads="1"/>
          </p:cNvSpPr>
          <p:nvPr/>
        </p:nvSpPr>
        <p:spPr bwMode="auto">
          <a:xfrm>
            <a:off x="7210425" y="2157413"/>
            <a:ext cx="1382713" cy="304800"/>
          </a:xfrm>
          <a:prstGeom prst="rect">
            <a:avLst/>
          </a:prstGeom>
          <a:noFill/>
          <a:ln w="9525">
            <a:noFill/>
            <a:miter lim="800000"/>
            <a:headEnd/>
            <a:tailEnd/>
          </a:ln>
        </p:spPr>
        <p:txBody>
          <a:bodyPr wrap="none">
            <a:spAutoFit/>
          </a:bodyPr>
          <a:lstStyle/>
          <a:p>
            <a:pPr>
              <a:buFontTx/>
              <a:buNone/>
            </a:pPr>
            <a:r>
              <a:rPr lang="en-US" sz="1400"/>
              <a:t>Liu et al., (2006)</a:t>
            </a:r>
          </a:p>
        </p:txBody>
      </p:sp>
      <p:sp>
        <p:nvSpPr>
          <p:cNvPr id="13321" name="Text Box 7"/>
          <p:cNvSpPr txBox="1">
            <a:spLocks noChangeArrowheads="1"/>
          </p:cNvSpPr>
          <p:nvPr/>
        </p:nvSpPr>
        <p:spPr bwMode="auto">
          <a:xfrm>
            <a:off x="7556500" y="5969000"/>
            <a:ext cx="1244600" cy="366713"/>
          </a:xfrm>
          <a:prstGeom prst="rect">
            <a:avLst/>
          </a:prstGeom>
          <a:noFill/>
          <a:ln w="9525">
            <a:noFill/>
            <a:miter lim="800000"/>
            <a:headEnd/>
            <a:tailEnd/>
          </a:ln>
        </p:spPr>
        <p:txBody>
          <a:bodyPr>
            <a:spAutoFit/>
          </a:bodyPr>
          <a:lstStyle/>
          <a:p>
            <a:pPr>
              <a:spcBef>
                <a:spcPct val="50000"/>
              </a:spcBef>
              <a:buFontTx/>
              <a:buNone/>
            </a:pPr>
            <a:r>
              <a:rPr lang="en-US">
                <a:sym typeface="Symbol" pitchFamily="18" charset="2"/>
              </a:rPr>
              <a:t> v</a:t>
            </a:r>
            <a:r>
              <a:rPr lang="en-US" baseline="-25000">
                <a:sym typeface="Symbol" pitchFamily="18" charset="2"/>
              </a:rPr>
              <a:t></a:t>
            </a:r>
            <a:r>
              <a:rPr lang="en-US">
                <a:sym typeface="Symbol" pitchFamily="18" charset="2"/>
              </a:rPr>
              <a:t>/v</a:t>
            </a:r>
            <a:r>
              <a:rPr lang="en-US" baseline="-25000">
                <a:sym typeface="Symbol" pitchFamily="18" charset="2"/>
              </a:rPr>
              <a:t>beam</a:t>
            </a:r>
            <a:endParaRPr lang="en-US"/>
          </a:p>
        </p:txBody>
      </p:sp>
      <p:sp>
        <p:nvSpPr>
          <p:cNvPr id="13322" name="Text Box 8"/>
          <p:cNvSpPr txBox="1">
            <a:spLocks noChangeArrowheads="1"/>
          </p:cNvSpPr>
          <p:nvPr/>
        </p:nvSpPr>
        <p:spPr bwMode="auto">
          <a:xfrm rot="5400000">
            <a:off x="7433469" y="3728244"/>
            <a:ext cx="2608262" cy="304800"/>
          </a:xfrm>
          <a:prstGeom prst="rect">
            <a:avLst/>
          </a:prstGeom>
          <a:noFill/>
          <a:ln w="9525">
            <a:noFill/>
            <a:miter lim="800000"/>
            <a:headEnd/>
            <a:tailEnd/>
          </a:ln>
        </p:spPr>
        <p:txBody>
          <a:bodyPr wrap="none">
            <a:spAutoFit/>
          </a:bodyPr>
          <a:lstStyle/>
          <a:p>
            <a:pPr>
              <a:buFontTx/>
              <a:buNone/>
            </a:pPr>
            <a:r>
              <a:rPr lang="en-US" sz="1400"/>
              <a:t>Liu et al.PRC 76, 034603 </a:t>
            </a:r>
            <a:r>
              <a:rPr lang="en-US" sz="1400">
                <a:cs typeface="Times New Roman" pitchFamily="18" charset="0"/>
              </a:rPr>
              <a:t>(2007). </a:t>
            </a:r>
          </a:p>
        </p:txBody>
      </p:sp>
      <p:graphicFrame>
        <p:nvGraphicFramePr>
          <p:cNvPr id="13314" name="Object 13"/>
          <p:cNvGraphicFramePr>
            <a:graphicFrameLocks noChangeAspect="1"/>
          </p:cNvGraphicFramePr>
          <p:nvPr/>
        </p:nvGraphicFramePr>
        <p:xfrm>
          <a:off x="1524000" y="1397000"/>
          <a:ext cx="6096000" cy="4064000"/>
        </p:xfrm>
        <a:graphic>
          <a:graphicData uri="http://schemas.openxmlformats.org/presentationml/2006/ole">
            <p:oleObj spid="_x0000_s716802" name="Equation" r:id="rId5" imgW="114120" imgH="215640" progId="Equation.3">
              <p:embed/>
            </p:oleObj>
          </a:graphicData>
        </a:graphic>
      </p:graphicFrame>
      <p:graphicFrame>
        <p:nvGraphicFramePr>
          <p:cNvPr id="13315" name="Object 15"/>
          <p:cNvGraphicFramePr>
            <a:graphicFrameLocks noChangeAspect="1"/>
          </p:cNvGraphicFramePr>
          <p:nvPr>
            <p:ph sz="half" idx="2"/>
          </p:nvPr>
        </p:nvGraphicFramePr>
        <p:xfrm>
          <a:off x="4970463" y="1371600"/>
          <a:ext cx="3881437" cy="673100"/>
        </p:xfrm>
        <a:graphic>
          <a:graphicData uri="http://schemas.openxmlformats.org/presentationml/2006/ole">
            <p:oleObj spid="_x0000_s716803" name="Equation" r:id="rId6" imgW="2489040" imgH="431640" progId="Equation.3">
              <p:embed/>
            </p:oleObj>
          </a:graphicData>
        </a:graphic>
      </p:graphicFrame>
      <p:grpSp>
        <p:nvGrpSpPr>
          <p:cNvPr id="2" name="Group 21"/>
          <p:cNvGrpSpPr>
            <a:grpSpLocks/>
          </p:cNvGrpSpPr>
          <p:nvPr/>
        </p:nvGrpSpPr>
        <p:grpSpPr bwMode="auto">
          <a:xfrm>
            <a:off x="3225800" y="1524000"/>
            <a:ext cx="4356100" cy="965200"/>
            <a:chOff x="2032" y="960"/>
            <a:chExt cx="2744" cy="608"/>
          </a:xfrm>
        </p:grpSpPr>
        <p:sp>
          <p:nvSpPr>
            <p:cNvPr id="13324" name="Line 17"/>
            <p:cNvSpPr>
              <a:spLocks noChangeShapeType="1"/>
            </p:cNvSpPr>
            <p:nvPr/>
          </p:nvSpPr>
          <p:spPr bwMode="auto">
            <a:xfrm flipV="1">
              <a:off x="2032" y="960"/>
              <a:ext cx="1720" cy="224"/>
            </a:xfrm>
            <a:prstGeom prst="line">
              <a:avLst/>
            </a:prstGeom>
            <a:noFill/>
            <a:ln w="25400">
              <a:solidFill>
                <a:srgbClr val="FF0000"/>
              </a:solidFill>
              <a:round/>
              <a:headEnd type="triangle" w="med" len="med"/>
              <a:tailEnd type="triangle" w="med" len="med"/>
            </a:ln>
          </p:spPr>
          <p:txBody>
            <a:bodyPr/>
            <a:lstStyle/>
            <a:p>
              <a:endParaRPr lang="en-US"/>
            </a:p>
          </p:txBody>
        </p:sp>
        <p:sp>
          <p:nvSpPr>
            <p:cNvPr id="13325" name="Line 18"/>
            <p:cNvSpPr>
              <a:spLocks noChangeShapeType="1"/>
            </p:cNvSpPr>
            <p:nvPr/>
          </p:nvSpPr>
          <p:spPr bwMode="auto">
            <a:xfrm flipV="1">
              <a:off x="2336" y="1144"/>
              <a:ext cx="1720" cy="224"/>
            </a:xfrm>
            <a:prstGeom prst="line">
              <a:avLst/>
            </a:prstGeom>
            <a:noFill/>
            <a:ln w="25400">
              <a:solidFill>
                <a:srgbClr val="3366FF"/>
              </a:solidFill>
              <a:round/>
              <a:headEnd type="triangle" w="med" len="med"/>
              <a:tailEnd type="triangle" w="med" len="med"/>
            </a:ln>
          </p:spPr>
          <p:txBody>
            <a:bodyPr/>
            <a:lstStyle/>
            <a:p>
              <a:endParaRPr lang="en-US"/>
            </a:p>
          </p:txBody>
        </p:sp>
        <p:sp>
          <p:nvSpPr>
            <p:cNvPr id="13326" name="Line 20"/>
            <p:cNvSpPr>
              <a:spLocks noChangeShapeType="1"/>
            </p:cNvSpPr>
            <p:nvPr/>
          </p:nvSpPr>
          <p:spPr bwMode="auto">
            <a:xfrm flipV="1">
              <a:off x="2320" y="1224"/>
              <a:ext cx="2456" cy="344"/>
            </a:xfrm>
            <a:prstGeom prst="line">
              <a:avLst/>
            </a:prstGeom>
            <a:noFill/>
            <a:ln w="25400">
              <a:solidFill>
                <a:srgbClr val="3366FF"/>
              </a:solidFill>
              <a:round/>
              <a:headEnd type="triangle" w="med" len="me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8"/>
          <p:cNvGraphicFramePr>
            <a:graphicFrameLocks noChangeAspect="1"/>
          </p:cNvGraphicFramePr>
          <p:nvPr/>
        </p:nvGraphicFramePr>
        <p:xfrm>
          <a:off x="4229100" y="3898900"/>
          <a:ext cx="812800" cy="541338"/>
        </p:xfrm>
        <a:graphic>
          <a:graphicData uri="http://schemas.openxmlformats.org/presentationml/2006/ole">
            <p:oleObj spid="_x0000_s717826" name="Equation" r:id="rId4" imgW="393480" imgH="215640" progId="Equation.3">
              <p:embed/>
            </p:oleObj>
          </a:graphicData>
        </a:graphic>
      </p:graphicFrame>
      <p:pic>
        <p:nvPicPr>
          <p:cNvPr id="14339" name="Picture 7" descr="ri_delta_chisqr"/>
          <p:cNvPicPr>
            <a:picLocks noChangeAspect="1" noChangeArrowheads="1"/>
          </p:cNvPicPr>
          <p:nvPr/>
        </p:nvPicPr>
        <p:blipFill>
          <a:blip r:embed="rId5" cstate="print"/>
          <a:srcRect/>
          <a:stretch>
            <a:fillRect/>
          </a:stretch>
        </p:blipFill>
        <p:spPr bwMode="auto">
          <a:xfrm>
            <a:off x="2973388" y="1784350"/>
            <a:ext cx="5995987" cy="5772150"/>
          </a:xfrm>
          <a:prstGeom prst="rect">
            <a:avLst/>
          </a:prstGeom>
          <a:noFill/>
          <a:ln w="9525">
            <a:noFill/>
            <a:miter lim="800000"/>
            <a:headEnd/>
            <a:tailEnd/>
          </a:ln>
        </p:spPr>
      </p:pic>
      <p:pic>
        <p:nvPicPr>
          <p:cNvPr id="652296" name="Picture 8" descr="ri_rap_chisqr"/>
          <p:cNvPicPr>
            <a:picLocks noChangeAspect="1" noChangeArrowheads="1"/>
          </p:cNvPicPr>
          <p:nvPr/>
        </p:nvPicPr>
        <p:blipFill>
          <a:blip r:embed="rId6" cstate="print"/>
          <a:srcRect l="7922" t="6790" b="19240"/>
          <a:stretch>
            <a:fillRect/>
          </a:stretch>
        </p:blipFill>
        <p:spPr bwMode="auto">
          <a:xfrm>
            <a:off x="3394075" y="2428875"/>
            <a:ext cx="5513388" cy="4429125"/>
          </a:xfrm>
          <a:prstGeom prst="rect">
            <a:avLst/>
          </a:prstGeom>
          <a:solidFill>
            <a:schemeClr val="bg1"/>
          </a:solidFill>
          <a:ln w="9525">
            <a:noFill/>
            <a:miter lim="800000"/>
            <a:headEnd/>
            <a:tailEnd/>
          </a:ln>
        </p:spPr>
      </p:pic>
      <p:sp>
        <p:nvSpPr>
          <p:cNvPr id="652290" name="Rectangle 2"/>
          <p:cNvSpPr>
            <a:spLocks noGrp="1" noChangeArrowheads="1"/>
          </p:cNvSpPr>
          <p:nvPr>
            <p:ph type="title"/>
          </p:nvPr>
        </p:nvSpPr>
        <p:spPr>
          <a:xfrm>
            <a:off x="723900" y="165100"/>
            <a:ext cx="7772400" cy="865188"/>
          </a:xfrm>
        </p:spPr>
        <p:txBody>
          <a:bodyPr/>
          <a:lstStyle/>
          <a:p>
            <a:pPr eaLnBrk="1" hangingPunct="1">
              <a:defRPr/>
            </a:pPr>
            <a:r>
              <a:rPr lang="en-US" smtClean="0"/>
              <a:t>Comparison to QMD calculations</a:t>
            </a:r>
          </a:p>
        </p:txBody>
      </p:sp>
      <p:sp>
        <p:nvSpPr>
          <p:cNvPr id="652291" name="Rectangle 3"/>
          <p:cNvSpPr>
            <a:spLocks noGrp="1" noChangeArrowheads="1"/>
          </p:cNvSpPr>
          <p:nvPr>
            <p:ph type="body" idx="1"/>
          </p:nvPr>
        </p:nvSpPr>
        <p:spPr>
          <a:xfrm>
            <a:off x="711200" y="1206500"/>
            <a:ext cx="7772400" cy="1092200"/>
          </a:xfrm>
        </p:spPr>
        <p:txBody>
          <a:bodyPr/>
          <a:lstStyle/>
          <a:p>
            <a:pPr eaLnBrk="1" hangingPunct="1">
              <a:defRPr/>
            </a:pPr>
            <a:r>
              <a:rPr lang="en-US" smtClean="0"/>
              <a:t>IQMD calculations were performed for </a:t>
            </a:r>
            <a:r>
              <a:rPr lang="en-US" smtClean="0">
                <a:sym typeface="Symbol" pitchFamily="18" charset="2"/>
              </a:rPr>
              <a:t></a:t>
            </a:r>
            <a:r>
              <a:rPr lang="en-US" baseline="-25000" smtClean="0">
                <a:sym typeface="Symbol" pitchFamily="18" charset="2"/>
              </a:rPr>
              <a:t>i</a:t>
            </a:r>
            <a:r>
              <a:rPr lang="en-US" smtClean="0">
                <a:sym typeface="Symbol" pitchFamily="18" charset="2"/>
              </a:rPr>
              <a:t>=0.35-2.0, S</a:t>
            </a:r>
            <a:r>
              <a:rPr lang="en-US" baseline="-25000" smtClean="0">
                <a:sym typeface="Symbol" pitchFamily="18" charset="2"/>
              </a:rPr>
              <a:t>int</a:t>
            </a:r>
            <a:r>
              <a:rPr lang="en-US" smtClean="0">
                <a:sym typeface="Symbol" pitchFamily="18" charset="2"/>
              </a:rPr>
              <a:t>=17.6 MeV.</a:t>
            </a:r>
          </a:p>
          <a:p>
            <a:pPr eaLnBrk="1" hangingPunct="1">
              <a:defRPr/>
            </a:pPr>
            <a:r>
              <a:rPr lang="en-US" smtClean="0">
                <a:sym typeface="Symbol" pitchFamily="18" charset="2"/>
              </a:rPr>
              <a:t>Momentum dependent mean fields with m</a:t>
            </a:r>
            <a:r>
              <a:rPr lang="en-US" baseline="-25000" smtClean="0">
                <a:sym typeface="Symbol" pitchFamily="18" charset="2"/>
              </a:rPr>
              <a:t>n</a:t>
            </a:r>
            <a:r>
              <a:rPr lang="en-US" smtClean="0">
                <a:sym typeface="Symbol" pitchFamily="18" charset="2"/>
              </a:rPr>
              <a:t>*/m</a:t>
            </a:r>
            <a:r>
              <a:rPr lang="en-US" baseline="-25000" smtClean="0">
                <a:sym typeface="Symbol" pitchFamily="18" charset="2"/>
              </a:rPr>
              <a:t>n</a:t>
            </a:r>
            <a:r>
              <a:rPr lang="en-US" smtClean="0">
                <a:sym typeface="Symbol" pitchFamily="18" charset="2"/>
              </a:rPr>
              <a:t> =m</a:t>
            </a:r>
            <a:r>
              <a:rPr lang="en-US" baseline="-25000" smtClean="0">
                <a:sym typeface="Symbol" pitchFamily="18" charset="2"/>
              </a:rPr>
              <a:t>p</a:t>
            </a:r>
            <a:r>
              <a:rPr lang="en-US" smtClean="0">
                <a:sym typeface="Symbol" pitchFamily="18" charset="2"/>
              </a:rPr>
              <a:t>*/m</a:t>
            </a:r>
            <a:r>
              <a:rPr lang="en-US" baseline="-25000" smtClean="0">
                <a:sym typeface="Symbol" pitchFamily="18" charset="2"/>
              </a:rPr>
              <a:t>p</a:t>
            </a:r>
            <a:r>
              <a:rPr lang="en-US" smtClean="0">
                <a:sym typeface="Symbol" pitchFamily="18" charset="2"/>
              </a:rPr>
              <a:t> =0.7 were used. </a:t>
            </a:r>
            <a:r>
              <a:rPr lang="en-US" smtClean="0">
                <a:solidFill>
                  <a:schemeClr val="tx1"/>
                </a:solidFill>
                <a:sym typeface="Symbol" pitchFamily="18" charset="2"/>
              </a:rPr>
              <a:t>Symmetry energies: S()</a:t>
            </a:r>
            <a:r>
              <a:rPr lang="en-US" i="1" smtClean="0">
                <a:solidFill>
                  <a:schemeClr val="tx1"/>
                </a:solidFill>
              </a:rPr>
              <a:t> </a:t>
            </a:r>
            <a:r>
              <a:rPr lang="en-US" smtClean="0">
                <a:solidFill>
                  <a:schemeClr val="tx1"/>
                </a:solidFill>
                <a:sym typeface="Symbol" pitchFamily="18" charset="2"/>
              </a:rPr>
              <a:t></a:t>
            </a:r>
            <a:r>
              <a:rPr lang="en-US" smtClean="0">
                <a:solidFill>
                  <a:schemeClr val="tx1"/>
                </a:solidFill>
              </a:rPr>
              <a:t> 12.3</a:t>
            </a:r>
            <a:r>
              <a:rPr lang="en-US" smtClean="0">
                <a:solidFill>
                  <a:schemeClr val="tx1"/>
                </a:solidFill>
                <a:cs typeface="Times New Roman" pitchFamily="18" charset="0"/>
              </a:rPr>
              <a:t>·(ρ/ρ</a:t>
            </a:r>
            <a:r>
              <a:rPr lang="en-US" baseline="-25000" smtClean="0">
                <a:solidFill>
                  <a:schemeClr val="tx1"/>
                </a:solidFill>
                <a:cs typeface="Times New Roman" pitchFamily="18" charset="0"/>
              </a:rPr>
              <a:t>0</a:t>
            </a:r>
            <a:r>
              <a:rPr lang="en-US" smtClean="0">
                <a:solidFill>
                  <a:schemeClr val="tx1"/>
                </a:solidFill>
                <a:cs typeface="Times New Roman" pitchFamily="18" charset="0"/>
              </a:rPr>
              <a:t>)</a:t>
            </a:r>
            <a:r>
              <a:rPr lang="en-US" baseline="30000" smtClean="0">
                <a:solidFill>
                  <a:schemeClr val="tx1"/>
                </a:solidFill>
                <a:cs typeface="Times New Roman" pitchFamily="18" charset="0"/>
              </a:rPr>
              <a:t>2/3</a:t>
            </a:r>
            <a:r>
              <a:rPr lang="en-US" smtClean="0">
                <a:solidFill>
                  <a:schemeClr val="tx1"/>
                </a:solidFill>
                <a:cs typeface="Times New Roman" pitchFamily="18" charset="0"/>
              </a:rPr>
              <a:t> + 17.6·</a:t>
            </a:r>
            <a:r>
              <a:rPr lang="en-US" baseline="-25000" smtClean="0">
                <a:solidFill>
                  <a:schemeClr val="tx1"/>
                </a:solidFill>
                <a:cs typeface="Times New Roman" pitchFamily="18" charset="0"/>
              </a:rPr>
              <a:t> </a:t>
            </a:r>
            <a:r>
              <a:rPr lang="en-US" smtClean="0">
                <a:solidFill>
                  <a:schemeClr val="tx1"/>
                </a:solidFill>
                <a:cs typeface="Times New Roman" pitchFamily="18" charset="0"/>
              </a:rPr>
              <a:t>(ρ/ρ</a:t>
            </a:r>
            <a:r>
              <a:rPr lang="en-US" baseline="-25000" smtClean="0">
                <a:solidFill>
                  <a:schemeClr val="tx1"/>
                </a:solidFill>
                <a:cs typeface="Times New Roman" pitchFamily="18" charset="0"/>
              </a:rPr>
              <a:t>0</a:t>
            </a:r>
            <a:r>
              <a:rPr lang="en-US" smtClean="0">
                <a:solidFill>
                  <a:schemeClr val="tx1"/>
                </a:solidFill>
                <a:cs typeface="Times New Roman" pitchFamily="18" charset="0"/>
              </a:rPr>
              <a:t>) </a:t>
            </a:r>
            <a:r>
              <a:rPr lang="en-US" baseline="30000" smtClean="0">
                <a:solidFill>
                  <a:schemeClr val="tx1"/>
                </a:solidFill>
                <a:cs typeface="Times New Roman" pitchFamily="18" charset="0"/>
              </a:rPr>
              <a:t>γ</a:t>
            </a:r>
            <a:r>
              <a:rPr lang="en-US" baseline="14000" smtClean="0">
                <a:solidFill>
                  <a:schemeClr val="tx1"/>
                </a:solidFill>
                <a:cs typeface="Times New Roman" pitchFamily="18" charset="0"/>
              </a:rPr>
              <a:t>i</a:t>
            </a:r>
          </a:p>
          <a:p>
            <a:pPr eaLnBrk="1" hangingPunct="1">
              <a:defRPr/>
            </a:pPr>
            <a:endParaRPr lang="en-US" smtClean="0">
              <a:solidFill>
                <a:schemeClr val="tx1"/>
              </a:solidFill>
              <a:sym typeface="Symbol" pitchFamily="18" charset="2"/>
            </a:endParaRPr>
          </a:p>
        </p:txBody>
      </p:sp>
      <p:sp>
        <p:nvSpPr>
          <p:cNvPr id="652297" name="Rectangle 9"/>
          <p:cNvSpPr>
            <a:spLocks noChangeArrowheads="1"/>
          </p:cNvSpPr>
          <p:nvPr/>
        </p:nvSpPr>
        <p:spPr bwMode="auto">
          <a:xfrm>
            <a:off x="254000" y="2921000"/>
            <a:ext cx="3098800" cy="2603500"/>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sz="2000">
                <a:solidFill>
                  <a:schemeClr val="accent2"/>
                </a:solidFill>
              </a:rPr>
              <a:t>Experiment samples a range of impact parameters </a:t>
            </a:r>
          </a:p>
          <a:p>
            <a:pPr marL="742950" lvl="1" indent="-285750">
              <a:buFontTx/>
              <a:buChar char="–"/>
              <a:defRPr/>
            </a:pPr>
            <a:r>
              <a:rPr lang="en-US" sz="2000"/>
              <a:t>b</a:t>
            </a:r>
            <a:r>
              <a:rPr lang="en-US" sz="2000">
                <a:sym typeface="Symbol" pitchFamily="18" charset="2"/>
              </a:rPr>
              <a:t>5.8-7.2 fm.</a:t>
            </a:r>
          </a:p>
          <a:p>
            <a:pPr marL="742950" lvl="1" indent="-285750">
              <a:buFontTx/>
              <a:buChar char="–"/>
              <a:defRPr/>
            </a:pPr>
            <a:r>
              <a:rPr lang="en-US" sz="2000">
                <a:sym typeface="Symbol" pitchFamily="18" charset="2"/>
              </a:rPr>
              <a:t>larger b, smaller </a:t>
            </a:r>
            <a:r>
              <a:rPr lang="en-US" sz="2000" baseline="-25000">
                <a:sym typeface="Symbol" pitchFamily="18" charset="2"/>
              </a:rPr>
              <a:t>i</a:t>
            </a:r>
          </a:p>
          <a:p>
            <a:pPr marL="742950" lvl="1" indent="-285750">
              <a:buFontTx/>
              <a:buChar char="–"/>
              <a:defRPr/>
            </a:pPr>
            <a:r>
              <a:rPr lang="en-US" sz="2000">
                <a:sym typeface="Symbol" pitchFamily="18" charset="2"/>
              </a:rPr>
              <a:t>smaller b, larger </a:t>
            </a:r>
            <a:r>
              <a:rPr lang="en-US" sz="2000" baseline="-25000">
                <a:sym typeface="Symbol" pitchFamily="18" charset="2"/>
              </a:rPr>
              <a:t>i</a:t>
            </a:r>
            <a:endParaRPr lang="en-US" sz="2000">
              <a:sym typeface="Symbol" pitchFamily="18" charset="2"/>
            </a:endParaRPr>
          </a:p>
          <a:p>
            <a:pPr marL="342900" indent="-342900">
              <a:defRPr/>
            </a:pPr>
            <a:endParaRPr lang="en-US" sz="2000">
              <a:solidFill>
                <a:schemeClr val="accent2"/>
              </a:solidFill>
              <a:sym typeface="Symbol" pitchFamily="18" charset="2"/>
            </a:endParaRPr>
          </a:p>
          <a:p>
            <a:pPr marL="342900" indent="-342900">
              <a:defRPr/>
            </a:pPr>
            <a:endParaRPr lang="en-US" sz="2000">
              <a:solidFill>
                <a:schemeClr val="accent2"/>
              </a:solidFill>
              <a:sym typeface="Symbol" pitchFamily="18" charset="2"/>
            </a:endParaRPr>
          </a:p>
          <a:p>
            <a:pPr marL="742950" lvl="1" indent="-285750">
              <a:buFontTx/>
              <a:buChar char="–"/>
              <a:defRPr/>
            </a:pPr>
            <a:endParaRPr lang="en-US" sz="2000">
              <a:sym typeface="Symbol" pitchFamily="18" charset="2"/>
            </a:endParaRPr>
          </a:p>
        </p:txBody>
      </p:sp>
      <p:sp>
        <p:nvSpPr>
          <p:cNvPr id="14344" name="Text Box 22"/>
          <p:cNvSpPr txBox="1">
            <a:spLocks noChangeArrowheads="1"/>
          </p:cNvSpPr>
          <p:nvPr/>
        </p:nvSpPr>
        <p:spPr bwMode="auto">
          <a:xfrm>
            <a:off x="4416425" y="3937000"/>
            <a:ext cx="527050" cy="366713"/>
          </a:xfrm>
          <a:prstGeom prst="rect">
            <a:avLst/>
          </a:prstGeom>
          <a:noFill/>
          <a:ln w="9525">
            <a:noFill/>
            <a:miter lim="800000"/>
            <a:headEnd/>
            <a:tailEnd/>
          </a:ln>
        </p:spPr>
        <p:txBody>
          <a:bodyPr wrap="none">
            <a:spAutoFit/>
          </a:bodyPr>
          <a:lstStyle/>
          <a:p>
            <a:pPr marL="342900" indent="-342900"/>
            <a:endParaRPr lang="en-US"/>
          </a:p>
        </p:txBody>
      </p:sp>
      <p:sp>
        <p:nvSpPr>
          <p:cNvPr id="652312" name="Text Box 24"/>
          <p:cNvSpPr txBox="1">
            <a:spLocks noChangeArrowheads="1"/>
          </p:cNvSpPr>
          <p:nvPr/>
        </p:nvSpPr>
        <p:spPr bwMode="auto">
          <a:xfrm>
            <a:off x="4632325" y="5461000"/>
            <a:ext cx="1384300" cy="366713"/>
          </a:xfrm>
          <a:prstGeom prst="rect">
            <a:avLst/>
          </a:prstGeom>
          <a:noFill/>
          <a:ln w="9525">
            <a:noFill/>
            <a:miter lim="800000"/>
            <a:headEnd/>
            <a:tailEnd/>
          </a:ln>
        </p:spPr>
        <p:txBody>
          <a:bodyPr wrap="none">
            <a:spAutoFit/>
          </a:bodyPr>
          <a:lstStyle/>
          <a:p>
            <a:pPr marL="342900" indent="-342900">
              <a:buFontTx/>
              <a:buNone/>
            </a:pPr>
            <a:r>
              <a:rPr lang="en-US"/>
              <a:t>mirror nuclei</a:t>
            </a:r>
          </a:p>
        </p:txBody>
      </p:sp>
      <p:sp>
        <p:nvSpPr>
          <p:cNvPr id="10" name="TextBox 9"/>
          <p:cNvSpPr txBox="1"/>
          <p:nvPr/>
        </p:nvSpPr>
        <p:spPr>
          <a:xfrm>
            <a:off x="5417127" y="2369127"/>
            <a:ext cx="2889189" cy="307777"/>
          </a:xfrm>
          <a:prstGeom prst="rect">
            <a:avLst/>
          </a:prstGeom>
          <a:noFill/>
        </p:spPr>
        <p:txBody>
          <a:bodyPr wrap="none" rtlCol="0">
            <a:spAutoFit/>
          </a:bodyPr>
          <a:lstStyle/>
          <a:p>
            <a:pPr>
              <a:buNone/>
            </a:pPr>
            <a:r>
              <a:rPr lang="en-US" sz="1400" dirty="0" smtClean="0"/>
              <a:t>Tsang et al, PRL. </a:t>
            </a:r>
            <a:r>
              <a:rPr lang="en-US" sz="1400" b="1" dirty="0" smtClean="0"/>
              <a:t>102</a:t>
            </a:r>
            <a:r>
              <a:rPr lang="en-US" sz="1400" dirty="0" smtClean="0"/>
              <a:t>, 122701 (2009)</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2296"/>
                                        </p:tgtEl>
                                        <p:attrNameLst>
                                          <p:attrName>style.visibility</p:attrName>
                                        </p:attrNameLst>
                                      </p:cBhvr>
                                      <p:to>
                                        <p:strVal val="visible"/>
                                      </p:to>
                                    </p:set>
                                    <p:animEffect transition="in" filter="dissolve">
                                      <p:cBhvr>
                                        <p:cTn id="7" dur="500"/>
                                        <p:tgtEl>
                                          <p:spTgt spid="6522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52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3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a:xfrm>
            <a:off x="595313" y="176213"/>
            <a:ext cx="7772400" cy="865187"/>
          </a:xfrm>
        </p:spPr>
        <p:txBody>
          <a:bodyPr/>
          <a:lstStyle/>
          <a:p>
            <a:pPr eaLnBrk="1" hangingPunct="1">
              <a:defRPr/>
            </a:pPr>
            <a:r>
              <a:rPr lang="en-US" sz="2400" smtClean="0"/>
              <a:t>Measurement of n/p spectral ratios: probes  the pressure due to asymmetry term at </a:t>
            </a:r>
            <a:r>
              <a:rPr lang="en-US" sz="2400" smtClean="0">
                <a:sym typeface="Symbol" pitchFamily="18" charset="2"/>
              </a:rPr>
              <a:t></a:t>
            </a:r>
            <a:r>
              <a:rPr lang="en-US" sz="2400" baseline="-25000" smtClean="0">
                <a:sym typeface="Symbol" pitchFamily="18" charset="2"/>
              </a:rPr>
              <a:t>0</a:t>
            </a:r>
            <a:r>
              <a:rPr lang="en-US" sz="2400" smtClean="0">
                <a:sym typeface="Symbol" pitchFamily="18" charset="2"/>
              </a:rPr>
              <a:t>.</a:t>
            </a:r>
            <a:endParaRPr lang="en-US" sz="2400" smtClean="0"/>
          </a:p>
        </p:txBody>
      </p:sp>
      <p:sp>
        <p:nvSpPr>
          <p:cNvPr id="734211" name="Rectangle 3"/>
          <p:cNvSpPr>
            <a:spLocks noGrp="1" noChangeArrowheads="1"/>
          </p:cNvSpPr>
          <p:nvPr>
            <p:ph type="body" idx="1"/>
          </p:nvPr>
        </p:nvSpPr>
        <p:spPr>
          <a:xfrm>
            <a:off x="650875" y="1206500"/>
            <a:ext cx="7785100" cy="1176338"/>
          </a:xfrm>
        </p:spPr>
        <p:txBody>
          <a:bodyPr/>
          <a:lstStyle/>
          <a:p>
            <a:pPr eaLnBrk="1" hangingPunct="1">
              <a:defRPr/>
            </a:pPr>
            <a:r>
              <a:rPr lang="en-US" smtClean="0"/>
              <a:t>Isospin fractionation: </a:t>
            </a:r>
            <a:r>
              <a:rPr lang="en-US" smtClean="0">
                <a:solidFill>
                  <a:schemeClr val="tx1"/>
                </a:solidFill>
              </a:rPr>
              <a:t>Expulsion of  neutrons from bound neutron-rich system by symmetry energy. </a:t>
            </a:r>
          </a:p>
          <a:p>
            <a:pPr eaLnBrk="1" hangingPunct="1">
              <a:defRPr/>
            </a:pPr>
            <a:r>
              <a:rPr lang="en-US" smtClean="0"/>
              <a:t>Has been probed by direct measurements of n vs. proton emission rates</a:t>
            </a:r>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p:txBody>
      </p:sp>
      <p:sp>
        <p:nvSpPr>
          <p:cNvPr id="734223" name="Text Box 15"/>
          <p:cNvSpPr txBox="1">
            <a:spLocks noChangeArrowheads="1"/>
          </p:cNvSpPr>
          <p:nvPr/>
        </p:nvSpPr>
        <p:spPr bwMode="auto">
          <a:xfrm>
            <a:off x="604838" y="6261100"/>
            <a:ext cx="7953375" cy="3667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defRPr/>
            </a:pPr>
            <a:r>
              <a:rPr lang="en-US">
                <a:solidFill>
                  <a:schemeClr val="accent2"/>
                </a:solidFill>
              </a:rPr>
              <a:t>Double ratio removes the sensitivity to neutron efficiency and energy calibration. </a:t>
            </a:r>
          </a:p>
        </p:txBody>
      </p:sp>
      <p:grpSp>
        <p:nvGrpSpPr>
          <p:cNvPr id="2" name="Group 21"/>
          <p:cNvGrpSpPr>
            <a:grpSpLocks/>
          </p:cNvGrpSpPr>
          <p:nvPr/>
        </p:nvGrpSpPr>
        <p:grpSpPr bwMode="auto">
          <a:xfrm>
            <a:off x="63500" y="2500313"/>
            <a:ext cx="8899525" cy="3595687"/>
            <a:chOff x="40" y="1737"/>
            <a:chExt cx="5606" cy="2265"/>
          </a:xfrm>
        </p:grpSpPr>
        <p:pic>
          <p:nvPicPr>
            <p:cNvPr id="47110" name="Picture 17" descr="bao_DR"/>
            <p:cNvPicPr>
              <a:picLocks noChangeAspect="1" noChangeArrowheads="1"/>
            </p:cNvPicPr>
            <p:nvPr/>
          </p:nvPicPr>
          <p:blipFill>
            <a:blip r:embed="rId3" cstate="print"/>
            <a:srcRect/>
            <a:stretch>
              <a:fillRect/>
            </a:stretch>
          </p:blipFill>
          <p:spPr bwMode="auto">
            <a:xfrm>
              <a:off x="40" y="2091"/>
              <a:ext cx="5606" cy="1692"/>
            </a:xfrm>
            <a:prstGeom prst="rect">
              <a:avLst/>
            </a:prstGeom>
            <a:noFill/>
            <a:ln w="9525">
              <a:noFill/>
              <a:miter lim="800000"/>
              <a:headEnd/>
              <a:tailEnd/>
            </a:ln>
          </p:spPr>
        </p:pic>
        <p:sp>
          <p:nvSpPr>
            <p:cNvPr id="47111" name="Line 8"/>
            <p:cNvSpPr>
              <a:spLocks noChangeShapeType="1"/>
            </p:cNvSpPr>
            <p:nvPr/>
          </p:nvSpPr>
          <p:spPr bwMode="auto">
            <a:xfrm flipH="1" flipV="1">
              <a:off x="1522" y="3369"/>
              <a:ext cx="881" cy="456"/>
            </a:xfrm>
            <a:prstGeom prst="line">
              <a:avLst/>
            </a:prstGeom>
            <a:noFill/>
            <a:ln w="9525">
              <a:solidFill>
                <a:srgbClr val="FF0000"/>
              </a:solidFill>
              <a:round/>
              <a:headEnd/>
              <a:tailEnd type="triangle" w="med" len="med"/>
            </a:ln>
          </p:spPr>
          <p:txBody>
            <a:bodyPr/>
            <a:lstStyle/>
            <a:p>
              <a:endParaRPr lang="en-US"/>
            </a:p>
          </p:txBody>
        </p:sp>
        <p:sp>
          <p:nvSpPr>
            <p:cNvPr id="47112" name="Line 9"/>
            <p:cNvSpPr>
              <a:spLocks noChangeShapeType="1"/>
            </p:cNvSpPr>
            <p:nvPr/>
          </p:nvSpPr>
          <p:spPr bwMode="auto">
            <a:xfrm flipV="1">
              <a:off x="3185" y="3138"/>
              <a:ext cx="870" cy="653"/>
            </a:xfrm>
            <a:prstGeom prst="line">
              <a:avLst/>
            </a:prstGeom>
            <a:noFill/>
            <a:ln w="9525">
              <a:solidFill>
                <a:srgbClr val="FF0000"/>
              </a:solidFill>
              <a:round/>
              <a:headEnd/>
              <a:tailEnd type="triangle" w="med" len="med"/>
            </a:ln>
          </p:spPr>
          <p:txBody>
            <a:bodyPr/>
            <a:lstStyle/>
            <a:p>
              <a:endParaRPr lang="en-US"/>
            </a:p>
          </p:txBody>
        </p:sp>
        <p:sp>
          <p:nvSpPr>
            <p:cNvPr id="47113" name="Line 11"/>
            <p:cNvSpPr>
              <a:spLocks noChangeShapeType="1"/>
            </p:cNvSpPr>
            <p:nvPr/>
          </p:nvSpPr>
          <p:spPr bwMode="auto">
            <a:xfrm flipH="1">
              <a:off x="1747" y="1886"/>
              <a:ext cx="1375" cy="416"/>
            </a:xfrm>
            <a:prstGeom prst="line">
              <a:avLst/>
            </a:prstGeom>
            <a:noFill/>
            <a:ln w="9525">
              <a:solidFill>
                <a:srgbClr val="3366FF"/>
              </a:solidFill>
              <a:round/>
              <a:headEnd/>
              <a:tailEnd type="triangle" w="med" len="med"/>
            </a:ln>
          </p:spPr>
          <p:txBody>
            <a:bodyPr/>
            <a:lstStyle/>
            <a:p>
              <a:endParaRPr lang="en-US"/>
            </a:p>
          </p:txBody>
        </p:sp>
        <p:sp>
          <p:nvSpPr>
            <p:cNvPr id="47114" name="Line 12"/>
            <p:cNvSpPr>
              <a:spLocks noChangeShapeType="1"/>
            </p:cNvSpPr>
            <p:nvPr/>
          </p:nvSpPr>
          <p:spPr bwMode="auto">
            <a:xfrm flipH="1">
              <a:off x="3233" y="1953"/>
              <a:ext cx="181" cy="1137"/>
            </a:xfrm>
            <a:prstGeom prst="line">
              <a:avLst/>
            </a:prstGeom>
            <a:noFill/>
            <a:ln w="9525">
              <a:solidFill>
                <a:srgbClr val="3366FF"/>
              </a:solidFill>
              <a:round/>
              <a:headEnd/>
              <a:tailEnd type="triangle" w="med" len="med"/>
            </a:ln>
          </p:spPr>
          <p:txBody>
            <a:bodyPr/>
            <a:lstStyle/>
            <a:p>
              <a:endParaRPr lang="en-US"/>
            </a:p>
          </p:txBody>
        </p:sp>
        <p:sp>
          <p:nvSpPr>
            <p:cNvPr id="47115" name="Text Box 13"/>
            <p:cNvSpPr txBox="1">
              <a:spLocks noChangeArrowheads="1"/>
            </p:cNvSpPr>
            <p:nvPr/>
          </p:nvSpPr>
          <p:spPr bwMode="auto">
            <a:xfrm>
              <a:off x="3107" y="1737"/>
              <a:ext cx="1378" cy="237"/>
            </a:xfrm>
            <a:prstGeom prst="rect">
              <a:avLst/>
            </a:prstGeom>
            <a:solidFill>
              <a:srgbClr val="CCFFCC"/>
            </a:solidFill>
            <a:ln w="9525">
              <a:solidFill>
                <a:schemeClr val="tx1"/>
              </a:solidFill>
              <a:miter lim="800000"/>
              <a:headEnd/>
              <a:tailEnd/>
            </a:ln>
          </p:spPr>
          <p:txBody>
            <a:bodyPr wrap="none">
              <a:spAutoFit/>
            </a:bodyPr>
            <a:lstStyle/>
            <a:p>
              <a:pPr>
                <a:spcBef>
                  <a:spcPct val="0"/>
                </a:spcBef>
                <a:buFontTx/>
                <a:buNone/>
              </a:pPr>
              <a:r>
                <a:rPr lang="en-US">
                  <a:solidFill>
                    <a:schemeClr val="accent2"/>
                  </a:solidFill>
                </a:rPr>
                <a:t>soft symmetry energy</a:t>
              </a:r>
            </a:p>
          </p:txBody>
        </p:sp>
        <p:sp>
          <p:nvSpPr>
            <p:cNvPr id="47116" name="Text Box 14"/>
            <p:cNvSpPr txBox="1">
              <a:spLocks noChangeArrowheads="1"/>
            </p:cNvSpPr>
            <p:nvPr/>
          </p:nvSpPr>
          <p:spPr bwMode="auto">
            <a:xfrm>
              <a:off x="398" y="1914"/>
              <a:ext cx="1879" cy="192"/>
            </a:xfrm>
            <a:prstGeom prst="rect">
              <a:avLst/>
            </a:prstGeom>
            <a:noFill/>
            <a:ln w="9525">
              <a:noFill/>
              <a:miter lim="800000"/>
              <a:headEnd/>
              <a:tailEnd/>
            </a:ln>
          </p:spPr>
          <p:txBody>
            <a:bodyPr wrap="none">
              <a:spAutoFit/>
            </a:bodyPr>
            <a:lstStyle/>
            <a:p>
              <a:pPr>
                <a:spcBef>
                  <a:spcPct val="0"/>
                </a:spcBef>
                <a:buFontTx/>
                <a:buNone/>
              </a:pPr>
              <a:r>
                <a:rPr lang="en-US" sz="1400" dirty="0"/>
                <a:t>Bao-An Li et al., PRL 78, 1644 (1997).</a:t>
              </a:r>
              <a:endParaRPr lang="en-US" sz="2400" dirty="0"/>
            </a:p>
          </p:txBody>
        </p:sp>
        <p:sp>
          <p:nvSpPr>
            <p:cNvPr id="47117" name="Line 19"/>
            <p:cNvSpPr>
              <a:spLocks noChangeShapeType="1"/>
            </p:cNvSpPr>
            <p:nvPr/>
          </p:nvSpPr>
          <p:spPr bwMode="auto">
            <a:xfrm>
              <a:off x="3821" y="1902"/>
              <a:ext cx="779" cy="671"/>
            </a:xfrm>
            <a:prstGeom prst="line">
              <a:avLst/>
            </a:prstGeom>
            <a:noFill/>
            <a:ln w="9525">
              <a:solidFill>
                <a:srgbClr val="3366FF"/>
              </a:solidFill>
              <a:round/>
              <a:headEnd/>
              <a:tailEnd type="triangle" w="med" len="med"/>
            </a:ln>
          </p:spPr>
          <p:txBody>
            <a:bodyPr/>
            <a:lstStyle/>
            <a:p>
              <a:endParaRPr lang="en-US"/>
            </a:p>
          </p:txBody>
        </p:sp>
        <p:sp>
          <p:nvSpPr>
            <p:cNvPr id="47118" name="Line 20"/>
            <p:cNvSpPr>
              <a:spLocks noChangeShapeType="1"/>
            </p:cNvSpPr>
            <p:nvPr/>
          </p:nvSpPr>
          <p:spPr bwMode="auto">
            <a:xfrm flipH="1" flipV="1">
              <a:off x="2715" y="3389"/>
              <a:ext cx="383" cy="397"/>
            </a:xfrm>
            <a:prstGeom prst="line">
              <a:avLst/>
            </a:prstGeom>
            <a:noFill/>
            <a:ln w="9525">
              <a:solidFill>
                <a:srgbClr val="FF0000"/>
              </a:solidFill>
              <a:round/>
              <a:headEnd/>
              <a:tailEnd type="triangle" w="med" len="med"/>
            </a:ln>
          </p:spPr>
          <p:txBody>
            <a:bodyPr/>
            <a:lstStyle/>
            <a:p>
              <a:endParaRPr lang="en-US"/>
            </a:p>
          </p:txBody>
        </p:sp>
        <p:sp>
          <p:nvSpPr>
            <p:cNvPr id="47119" name="Text Box 10"/>
            <p:cNvSpPr txBox="1">
              <a:spLocks noChangeArrowheads="1"/>
            </p:cNvSpPr>
            <p:nvPr/>
          </p:nvSpPr>
          <p:spPr bwMode="auto">
            <a:xfrm>
              <a:off x="2187" y="3765"/>
              <a:ext cx="1395" cy="237"/>
            </a:xfrm>
            <a:prstGeom prst="rect">
              <a:avLst/>
            </a:prstGeom>
            <a:solidFill>
              <a:srgbClr val="FFFF99"/>
            </a:solidFill>
            <a:ln w="9525">
              <a:solidFill>
                <a:schemeClr val="tx1"/>
              </a:solidFill>
              <a:miter lim="800000"/>
              <a:headEnd/>
              <a:tailEnd/>
            </a:ln>
          </p:spPr>
          <p:txBody>
            <a:bodyPr wrap="none">
              <a:spAutoFit/>
            </a:bodyPr>
            <a:lstStyle/>
            <a:p>
              <a:pPr>
                <a:spcBef>
                  <a:spcPct val="0"/>
                </a:spcBef>
                <a:buFontTx/>
                <a:buNone/>
              </a:pPr>
              <a:r>
                <a:rPr lang="en-US">
                  <a:solidFill>
                    <a:srgbClr val="FF0066"/>
                  </a:solidFill>
                </a:rPr>
                <a:t>stiff symmetry energy</a:t>
              </a: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0-0063_IMG_imp"/>
          <p:cNvPicPr>
            <a:picLocks noChangeAspect="1" noChangeArrowheads="1"/>
          </p:cNvPicPr>
          <p:nvPr/>
        </p:nvPicPr>
        <p:blipFill>
          <a:blip r:embed="rId3" cstate="print"/>
          <a:srcRect l="2534" t="2534" b="5914"/>
          <a:stretch>
            <a:fillRect/>
          </a:stretch>
        </p:blipFill>
        <p:spPr bwMode="auto">
          <a:xfrm>
            <a:off x="527050" y="711200"/>
            <a:ext cx="8326438" cy="5865813"/>
          </a:xfrm>
          <a:prstGeom prst="rect">
            <a:avLst/>
          </a:prstGeom>
          <a:noFill/>
          <a:ln w="9525">
            <a:noFill/>
            <a:miter lim="800000"/>
            <a:headEnd/>
            <a:tailEnd/>
          </a:ln>
        </p:spPr>
      </p:pic>
      <p:grpSp>
        <p:nvGrpSpPr>
          <p:cNvPr id="2" name="Group 3"/>
          <p:cNvGrpSpPr>
            <a:grpSpLocks/>
          </p:cNvGrpSpPr>
          <p:nvPr/>
        </p:nvGrpSpPr>
        <p:grpSpPr bwMode="auto">
          <a:xfrm>
            <a:off x="711200" y="885825"/>
            <a:ext cx="5910263" cy="4224338"/>
            <a:chOff x="448" y="558"/>
            <a:chExt cx="3723" cy="2661"/>
          </a:xfrm>
        </p:grpSpPr>
        <p:sp>
          <p:nvSpPr>
            <p:cNvPr id="48142" name="Line 4"/>
            <p:cNvSpPr>
              <a:spLocks noChangeShapeType="1"/>
            </p:cNvSpPr>
            <p:nvPr/>
          </p:nvSpPr>
          <p:spPr bwMode="auto">
            <a:xfrm flipH="1">
              <a:off x="2248" y="2080"/>
              <a:ext cx="1923" cy="1019"/>
            </a:xfrm>
            <a:prstGeom prst="line">
              <a:avLst/>
            </a:prstGeom>
            <a:noFill/>
            <a:ln w="25400">
              <a:solidFill>
                <a:srgbClr val="FFFF00"/>
              </a:solidFill>
              <a:round/>
              <a:headEnd type="none" w="sm" len="sm"/>
              <a:tailEnd type="triangle" w="sm" len="sm"/>
            </a:ln>
          </p:spPr>
          <p:txBody>
            <a:bodyPr wrap="none"/>
            <a:lstStyle/>
            <a:p>
              <a:endParaRPr lang="en-US"/>
            </a:p>
          </p:txBody>
        </p:sp>
        <p:sp>
          <p:nvSpPr>
            <p:cNvPr id="48143" name="Line 5"/>
            <p:cNvSpPr>
              <a:spLocks noChangeShapeType="1"/>
            </p:cNvSpPr>
            <p:nvPr/>
          </p:nvSpPr>
          <p:spPr bwMode="auto">
            <a:xfrm rot="89518" flipH="1">
              <a:off x="1685" y="2008"/>
              <a:ext cx="2474" cy="3"/>
            </a:xfrm>
            <a:prstGeom prst="line">
              <a:avLst/>
            </a:prstGeom>
            <a:noFill/>
            <a:ln w="25400">
              <a:solidFill>
                <a:srgbClr val="FFFF00"/>
              </a:solidFill>
              <a:round/>
              <a:headEnd type="none" w="sm" len="sm"/>
              <a:tailEnd type="triangle" w="sm" len="sm"/>
            </a:ln>
          </p:spPr>
          <p:txBody>
            <a:bodyPr wrap="none"/>
            <a:lstStyle/>
            <a:p>
              <a:endParaRPr lang="en-US"/>
            </a:p>
          </p:txBody>
        </p:sp>
        <p:sp>
          <p:nvSpPr>
            <p:cNvPr id="48144" name="Line 6"/>
            <p:cNvSpPr>
              <a:spLocks noChangeShapeType="1"/>
            </p:cNvSpPr>
            <p:nvPr/>
          </p:nvSpPr>
          <p:spPr bwMode="auto">
            <a:xfrm flipH="1" flipV="1">
              <a:off x="719" y="1767"/>
              <a:ext cx="3393" cy="273"/>
            </a:xfrm>
            <a:prstGeom prst="line">
              <a:avLst/>
            </a:prstGeom>
            <a:noFill/>
            <a:ln w="25400">
              <a:solidFill>
                <a:srgbClr val="FFFF00"/>
              </a:solidFill>
              <a:round/>
              <a:headEnd type="none" w="sm" len="sm"/>
              <a:tailEnd type="triangle" w="sm" len="sm"/>
            </a:ln>
          </p:spPr>
          <p:txBody>
            <a:bodyPr wrap="none"/>
            <a:lstStyle/>
            <a:p>
              <a:endParaRPr lang="en-US"/>
            </a:p>
          </p:txBody>
        </p:sp>
        <p:sp>
          <p:nvSpPr>
            <p:cNvPr id="48145" name="Line 7"/>
            <p:cNvSpPr>
              <a:spLocks noChangeShapeType="1"/>
            </p:cNvSpPr>
            <p:nvPr/>
          </p:nvSpPr>
          <p:spPr bwMode="auto">
            <a:xfrm flipH="1" flipV="1">
              <a:off x="951" y="1001"/>
              <a:ext cx="3220" cy="1039"/>
            </a:xfrm>
            <a:prstGeom prst="line">
              <a:avLst/>
            </a:prstGeom>
            <a:noFill/>
            <a:ln w="25400">
              <a:solidFill>
                <a:srgbClr val="FFFF00"/>
              </a:solidFill>
              <a:round/>
              <a:headEnd type="none" w="sm" len="sm"/>
              <a:tailEnd type="triangle" w="sm" len="sm"/>
            </a:ln>
          </p:spPr>
          <p:txBody>
            <a:bodyPr wrap="none"/>
            <a:lstStyle/>
            <a:p>
              <a:endParaRPr lang="en-US"/>
            </a:p>
          </p:txBody>
        </p:sp>
        <p:sp>
          <p:nvSpPr>
            <p:cNvPr id="48146" name="Text Box 8"/>
            <p:cNvSpPr txBox="1">
              <a:spLocks noChangeArrowheads="1"/>
            </p:cNvSpPr>
            <p:nvPr/>
          </p:nvSpPr>
          <p:spPr bwMode="auto">
            <a:xfrm>
              <a:off x="2653" y="2165"/>
              <a:ext cx="596" cy="288"/>
            </a:xfrm>
            <a:prstGeom prst="rect">
              <a:avLst/>
            </a:prstGeom>
            <a:noFill/>
            <a:ln w="12700">
              <a:noFill/>
              <a:miter lim="800000"/>
              <a:headEnd type="none" w="sm" len="sm"/>
              <a:tailEnd type="none" w="sm" len="sm"/>
            </a:ln>
          </p:spPr>
          <p:txBody>
            <a:bodyPr wrap="none">
              <a:spAutoFit/>
            </a:bodyPr>
            <a:lstStyle/>
            <a:p>
              <a:pPr>
                <a:spcBef>
                  <a:spcPct val="0"/>
                </a:spcBef>
                <a:buFontTx/>
                <a:buNone/>
              </a:pPr>
              <a:r>
                <a:rPr lang="en-US" sz="2400">
                  <a:solidFill>
                    <a:srgbClr val="FFFF00"/>
                  </a:solidFill>
                </a:rPr>
                <a:t>8</a:t>
              </a:r>
              <a:r>
                <a:rPr lang="en-US" sz="2400" baseline="30000">
                  <a:solidFill>
                    <a:srgbClr val="FFFF00"/>
                  </a:solidFill>
                </a:rPr>
                <a:t>0</a:t>
              </a:r>
              <a:r>
                <a:rPr lang="en-US" sz="2400">
                  <a:solidFill>
                    <a:srgbClr val="FFFF00"/>
                  </a:solidFill>
                </a:rPr>
                <a:t>-38</a:t>
              </a:r>
              <a:r>
                <a:rPr lang="en-US" sz="2400" baseline="30000">
                  <a:solidFill>
                    <a:srgbClr val="FFFF00"/>
                  </a:solidFill>
                </a:rPr>
                <a:t>0</a:t>
              </a:r>
            </a:p>
          </p:txBody>
        </p:sp>
        <p:sp>
          <p:nvSpPr>
            <p:cNvPr id="48147" name="Text Box 9"/>
            <p:cNvSpPr txBox="1">
              <a:spLocks noChangeArrowheads="1"/>
            </p:cNvSpPr>
            <p:nvPr/>
          </p:nvSpPr>
          <p:spPr bwMode="auto">
            <a:xfrm>
              <a:off x="2066" y="1539"/>
              <a:ext cx="692" cy="288"/>
            </a:xfrm>
            <a:prstGeom prst="rect">
              <a:avLst/>
            </a:prstGeom>
            <a:noFill/>
            <a:ln w="12700">
              <a:noFill/>
              <a:miter lim="800000"/>
              <a:headEnd type="none" w="sm" len="sm"/>
              <a:tailEnd type="none" w="sm" len="sm"/>
            </a:ln>
          </p:spPr>
          <p:txBody>
            <a:bodyPr wrap="none">
              <a:spAutoFit/>
            </a:bodyPr>
            <a:lstStyle/>
            <a:p>
              <a:pPr>
                <a:spcBef>
                  <a:spcPct val="0"/>
                </a:spcBef>
                <a:buFontTx/>
                <a:buNone/>
              </a:pPr>
              <a:r>
                <a:rPr lang="en-US" sz="2400">
                  <a:solidFill>
                    <a:srgbClr val="FFFF00"/>
                  </a:solidFill>
                </a:rPr>
                <a:t>42</a:t>
              </a:r>
              <a:r>
                <a:rPr lang="en-US" sz="2400" baseline="30000">
                  <a:solidFill>
                    <a:srgbClr val="FFFF00"/>
                  </a:solidFill>
                </a:rPr>
                <a:t>0</a:t>
              </a:r>
              <a:r>
                <a:rPr lang="en-US" sz="2400">
                  <a:solidFill>
                    <a:srgbClr val="FFFF00"/>
                  </a:solidFill>
                </a:rPr>
                <a:t>-62</a:t>
              </a:r>
              <a:r>
                <a:rPr lang="en-US" sz="2400" baseline="30000">
                  <a:solidFill>
                    <a:srgbClr val="FFFF00"/>
                  </a:solidFill>
                </a:rPr>
                <a:t>0</a:t>
              </a:r>
            </a:p>
          </p:txBody>
        </p:sp>
        <p:sp>
          <p:nvSpPr>
            <p:cNvPr id="48148" name="Text Box 10"/>
            <p:cNvSpPr txBox="1">
              <a:spLocks noChangeArrowheads="1"/>
            </p:cNvSpPr>
            <p:nvPr/>
          </p:nvSpPr>
          <p:spPr bwMode="auto">
            <a:xfrm rot="-6991697">
              <a:off x="1139" y="2493"/>
              <a:ext cx="1165" cy="288"/>
            </a:xfrm>
            <a:prstGeom prst="rect">
              <a:avLst/>
            </a:prstGeom>
            <a:noFill/>
            <a:ln w="12700">
              <a:noFill/>
              <a:miter lim="800000"/>
              <a:headEnd type="none" w="sm" len="sm"/>
              <a:tailEnd type="none" w="sm" len="sm"/>
            </a:ln>
          </p:spPr>
          <p:txBody>
            <a:bodyPr wrap="none">
              <a:spAutoFit/>
            </a:bodyPr>
            <a:lstStyle/>
            <a:p>
              <a:pPr>
                <a:spcBef>
                  <a:spcPct val="0"/>
                </a:spcBef>
                <a:buFontTx/>
                <a:buNone/>
              </a:pPr>
              <a:r>
                <a:rPr lang="en-US" sz="2400">
                  <a:solidFill>
                    <a:srgbClr val="FFFF00"/>
                  </a:solidFill>
                </a:rPr>
                <a:t>Neutron Wall</a:t>
              </a:r>
            </a:p>
          </p:txBody>
        </p:sp>
        <p:sp>
          <p:nvSpPr>
            <p:cNvPr id="48149" name="Text Box 11"/>
            <p:cNvSpPr txBox="1">
              <a:spLocks noChangeArrowheads="1"/>
            </p:cNvSpPr>
            <p:nvPr/>
          </p:nvSpPr>
          <p:spPr bwMode="auto">
            <a:xfrm rot="-4262281">
              <a:off x="9" y="997"/>
              <a:ext cx="1165" cy="288"/>
            </a:xfrm>
            <a:prstGeom prst="rect">
              <a:avLst/>
            </a:prstGeom>
            <a:noFill/>
            <a:ln w="12700">
              <a:noFill/>
              <a:miter lim="800000"/>
              <a:headEnd type="none" w="sm" len="sm"/>
              <a:tailEnd type="none" w="sm" len="sm"/>
            </a:ln>
          </p:spPr>
          <p:txBody>
            <a:bodyPr wrap="none">
              <a:spAutoFit/>
            </a:bodyPr>
            <a:lstStyle/>
            <a:p>
              <a:pPr>
                <a:spcBef>
                  <a:spcPct val="0"/>
                </a:spcBef>
                <a:buFontTx/>
                <a:buNone/>
              </a:pPr>
              <a:r>
                <a:rPr lang="en-US" sz="2400">
                  <a:solidFill>
                    <a:srgbClr val="FFFF00"/>
                  </a:solidFill>
                </a:rPr>
                <a:t>Neutron Wall</a:t>
              </a:r>
            </a:p>
          </p:txBody>
        </p:sp>
      </p:grpSp>
      <p:grpSp>
        <p:nvGrpSpPr>
          <p:cNvPr id="3" name="Group 12"/>
          <p:cNvGrpSpPr>
            <a:grpSpLocks/>
          </p:cNvGrpSpPr>
          <p:nvPr/>
        </p:nvGrpSpPr>
        <p:grpSpPr bwMode="auto">
          <a:xfrm>
            <a:off x="6116638" y="3403600"/>
            <a:ext cx="2609850" cy="2582863"/>
            <a:chOff x="3696" y="2064"/>
            <a:chExt cx="1684" cy="1691"/>
          </a:xfrm>
        </p:grpSpPr>
        <p:sp>
          <p:nvSpPr>
            <p:cNvPr id="48140" name="Text Box 13"/>
            <p:cNvSpPr txBox="1">
              <a:spLocks noChangeArrowheads="1"/>
            </p:cNvSpPr>
            <p:nvPr/>
          </p:nvSpPr>
          <p:spPr bwMode="auto">
            <a:xfrm>
              <a:off x="3696" y="3456"/>
              <a:ext cx="1684" cy="299"/>
            </a:xfrm>
            <a:prstGeom prst="rect">
              <a:avLst/>
            </a:prstGeom>
            <a:noFill/>
            <a:ln w="12700">
              <a:noFill/>
              <a:miter lim="800000"/>
              <a:headEnd type="none" w="sm" len="sm"/>
              <a:tailEnd type="none" w="sm" len="sm"/>
            </a:ln>
          </p:spPr>
          <p:txBody>
            <a:bodyPr wrap="none">
              <a:spAutoFit/>
            </a:bodyPr>
            <a:lstStyle/>
            <a:p>
              <a:pPr>
                <a:spcBef>
                  <a:spcPct val="0"/>
                </a:spcBef>
                <a:buFontTx/>
                <a:buNone/>
              </a:pPr>
              <a:r>
                <a:rPr lang="en-US" sz="2400">
                  <a:solidFill>
                    <a:srgbClr val="66FFFF"/>
                  </a:solidFill>
                </a:rPr>
                <a:t>Scattering Chamber</a:t>
              </a:r>
            </a:p>
          </p:txBody>
        </p:sp>
        <p:sp>
          <p:nvSpPr>
            <p:cNvPr id="48141" name="Line 14"/>
            <p:cNvSpPr>
              <a:spLocks noChangeShapeType="1"/>
            </p:cNvSpPr>
            <p:nvPr/>
          </p:nvSpPr>
          <p:spPr bwMode="auto">
            <a:xfrm flipH="1" flipV="1">
              <a:off x="4128" y="2064"/>
              <a:ext cx="144" cy="1488"/>
            </a:xfrm>
            <a:prstGeom prst="line">
              <a:avLst/>
            </a:prstGeom>
            <a:noFill/>
            <a:ln w="25400">
              <a:solidFill>
                <a:srgbClr val="66FFFF"/>
              </a:solidFill>
              <a:round/>
              <a:headEnd type="none" w="sm" len="sm"/>
              <a:tailEnd type="triangle" w="med" len="med"/>
            </a:ln>
          </p:spPr>
          <p:txBody>
            <a:bodyPr wrap="none"/>
            <a:lstStyle/>
            <a:p>
              <a:endParaRPr lang="en-US"/>
            </a:p>
          </p:txBody>
        </p:sp>
      </p:grpSp>
      <p:sp>
        <p:nvSpPr>
          <p:cNvPr id="48133" name="Text Box 15"/>
          <p:cNvSpPr txBox="1">
            <a:spLocks noChangeArrowheads="1"/>
          </p:cNvSpPr>
          <p:nvPr/>
        </p:nvSpPr>
        <p:spPr bwMode="auto">
          <a:xfrm>
            <a:off x="7239000" y="6477000"/>
            <a:ext cx="1981200" cy="396875"/>
          </a:xfrm>
          <a:prstGeom prst="rect">
            <a:avLst/>
          </a:prstGeom>
          <a:noFill/>
          <a:ln w="9525">
            <a:noFill/>
            <a:miter lim="800000"/>
            <a:headEnd/>
            <a:tailEnd/>
          </a:ln>
        </p:spPr>
        <p:txBody>
          <a:bodyPr>
            <a:spAutoFit/>
          </a:bodyPr>
          <a:lstStyle/>
          <a:p>
            <a:pPr>
              <a:spcBef>
                <a:spcPct val="50000"/>
              </a:spcBef>
              <a:buFontTx/>
              <a:buNone/>
            </a:pPr>
            <a:r>
              <a:rPr lang="en-US" sz="2000"/>
              <a:t>Famiano et al</a:t>
            </a:r>
          </a:p>
        </p:txBody>
      </p:sp>
      <p:grpSp>
        <p:nvGrpSpPr>
          <p:cNvPr id="4" name="Group 16"/>
          <p:cNvGrpSpPr>
            <a:grpSpLocks/>
          </p:cNvGrpSpPr>
          <p:nvPr/>
        </p:nvGrpSpPr>
        <p:grpSpPr bwMode="auto">
          <a:xfrm rot="-61276">
            <a:off x="3763963" y="2941638"/>
            <a:ext cx="3424237" cy="3684587"/>
            <a:chOff x="2304" y="1680"/>
            <a:chExt cx="2208" cy="2413"/>
          </a:xfrm>
        </p:grpSpPr>
        <p:grpSp>
          <p:nvGrpSpPr>
            <p:cNvPr id="5" name="Group 17"/>
            <p:cNvGrpSpPr>
              <a:grpSpLocks/>
            </p:cNvGrpSpPr>
            <p:nvPr/>
          </p:nvGrpSpPr>
          <p:grpSpPr bwMode="auto">
            <a:xfrm>
              <a:off x="2304" y="2160"/>
              <a:ext cx="1826" cy="1933"/>
              <a:chOff x="2304" y="2160"/>
              <a:chExt cx="1826" cy="1933"/>
            </a:xfrm>
          </p:grpSpPr>
          <p:sp>
            <p:nvSpPr>
              <p:cNvPr id="48138" name="Line 18"/>
              <p:cNvSpPr>
                <a:spLocks noChangeShapeType="1"/>
              </p:cNvSpPr>
              <p:nvPr/>
            </p:nvSpPr>
            <p:spPr bwMode="auto">
              <a:xfrm flipH="1">
                <a:off x="2304" y="2160"/>
                <a:ext cx="1826" cy="1933"/>
              </a:xfrm>
              <a:prstGeom prst="line">
                <a:avLst/>
              </a:prstGeom>
              <a:noFill/>
              <a:ln w="127000">
                <a:solidFill>
                  <a:srgbClr val="FFCCFF"/>
                </a:solidFill>
                <a:round/>
                <a:headEnd type="none" w="sm" len="sm"/>
                <a:tailEnd type="triangle" w="med" len="med"/>
              </a:ln>
            </p:spPr>
            <p:txBody>
              <a:bodyPr wrap="none"/>
              <a:lstStyle/>
              <a:p>
                <a:endParaRPr lang="en-US"/>
              </a:p>
            </p:txBody>
          </p:sp>
          <p:sp>
            <p:nvSpPr>
              <p:cNvPr id="48139" name="Text Box 19"/>
              <p:cNvSpPr txBox="1">
                <a:spLocks noChangeArrowheads="1"/>
              </p:cNvSpPr>
              <p:nvPr/>
            </p:nvSpPr>
            <p:spPr bwMode="auto">
              <a:xfrm rot="-2829575">
                <a:off x="2642" y="2942"/>
                <a:ext cx="912" cy="295"/>
              </a:xfrm>
              <a:prstGeom prst="rect">
                <a:avLst/>
              </a:prstGeom>
              <a:noFill/>
              <a:ln w="127000">
                <a:noFill/>
                <a:miter lim="800000"/>
                <a:headEnd/>
                <a:tailEnd/>
              </a:ln>
            </p:spPr>
            <p:txBody>
              <a:bodyPr>
                <a:spAutoFit/>
              </a:bodyPr>
              <a:lstStyle/>
              <a:p>
                <a:pPr>
                  <a:spcBef>
                    <a:spcPct val="50000"/>
                  </a:spcBef>
                  <a:buFontTx/>
                  <a:buNone/>
                </a:pPr>
                <a:r>
                  <a:rPr lang="en-US" sz="2400" b="1">
                    <a:solidFill>
                      <a:srgbClr val="FFCCFF"/>
                    </a:solidFill>
                  </a:rPr>
                  <a:t>Beam</a:t>
                </a:r>
              </a:p>
            </p:txBody>
          </p:sp>
        </p:grpSp>
        <p:sp>
          <p:nvSpPr>
            <p:cNvPr id="48137" name="Line 20"/>
            <p:cNvSpPr>
              <a:spLocks noChangeShapeType="1"/>
            </p:cNvSpPr>
            <p:nvPr/>
          </p:nvSpPr>
          <p:spPr bwMode="auto">
            <a:xfrm flipH="1">
              <a:off x="4272" y="1680"/>
              <a:ext cx="240" cy="288"/>
            </a:xfrm>
            <a:prstGeom prst="line">
              <a:avLst/>
            </a:prstGeom>
            <a:noFill/>
            <a:ln w="76200">
              <a:solidFill>
                <a:srgbClr val="FFCCFF"/>
              </a:solidFill>
              <a:round/>
              <a:headEnd/>
              <a:tailEnd type="triangle" w="med" len="med"/>
            </a:ln>
          </p:spPr>
          <p:txBody>
            <a:bodyPr/>
            <a:lstStyle/>
            <a:p>
              <a:endParaRPr lang="en-US"/>
            </a:p>
          </p:txBody>
        </p:sp>
      </p:grpSp>
      <p:sp>
        <p:nvSpPr>
          <p:cNvPr id="753685" name="Rectangle 21"/>
          <p:cNvSpPr>
            <a:spLocks noGrp="1" noChangeArrowheads="1"/>
          </p:cNvSpPr>
          <p:nvPr>
            <p:ph type="title"/>
          </p:nvPr>
        </p:nvSpPr>
        <p:spPr>
          <a:xfrm>
            <a:off x="546100" y="38100"/>
            <a:ext cx="7797800" cy="533400"/>
          </a:xfrm>
        </p:spPr>
        <p:txBody>
          <a:bodyPr/>
          <a:lstStyle/>
          <a:p>
            <a:pPr eaLnBrk="1" hangingPunct="1">
              <a:defRPr/>
            </a:pPr>
            <a:r>
              <a:rPr lang="en-US" sz="2400" smtClean="0">
                <a:solidFill>
                  <a:srgbClr val="FF0000"/>
                </a:solidFill>
              </a:rPr>
              <a:t>n/p Experiment </a:t>
            </a:r>
            <a:r>
              <a:rPr lang="en-US" sz="2400" baseline="30000" smtClean="0">
                <a:solidFill>
                  <a:srgbClr val="A50021"/>
                </a:solidFill>
              </a:rPr>
              <a:t>124</a:t>
            </a:r>
            <a:r>
              <a:rPr lang="en-US" sz="2400" smtClean="0">
                <a:solidFill>
                  <a:srgbClr val="A50021"/>
                </a:solidFill>
              </a:rPr>
              <a:t>Sn+</a:t>
            </a:r>
            <a:r>
              <a:rPr lang="en-US" sz="2400" baseline="30000" smtClean="0">
                <a:solidFill>
                  <a:srgbClr val="A50021"/>
                </a:solidFill>
              </a:rPr>
              <a:t>124</a:t>
            </a:r>
            <a:r>
              <a:rPr lang="en-US" sz="2400" smtClean="0">
                <a:solidFill>
                  <a:srgbClr val="A50021"/>
                </a:solidFill>
              </a:rPr>
              <a:t>Sn; </a:t>
            </a:r>
            <a:r>
              <a:rPr lang="en-US" sz="2400" baseline="30000" smtClean="0">
                <a:solidFill>
                  <a:srgbClr val="A50021"/>
                </a:solidFill>
              </a:rPr>
              <a:t>112</a:t>
            </a:r>
            <a:r>
              <a:rPr lang="en-US" sz="2400" smtClean="0">
                <a:solidFill>
                  <a:srgbClr val="A50021"/>
                </a:solidFill>
              </a:rPr>
              <a:t>Sn+</a:t>
            </a:r>
            <a:r>
              <a:rPr lang="en-US" sz="2400" baseline="30000" smtClean="0">
                <a:solidFill>
                  <a:srgbClr val="A50021"/>
                </a:solidFill>
              </a:rPr>
              <a:t>112</a:t>
            </a:r>
            <a:r>
              <a:rPr lang="en-US" sz="2400" smtClean="0">
                <a:solidFill>
                  <a:srgbClr val="A50021"/>
                </a:solidFill>
              </a:rPr>
              <a:t>Sn; E/A=50 MeV</a:t>
            </a:r>
            <a:r>
              <a:rPr lang="en-US" sz="1400" smtClean="0">
                <a:solidFill>
                  <a:srgbClr val="A50021"/>
                </a:solidFill>
              </a:rPr>
              <a:t> </a:t>
            </a:r>
            <a:br>
              <a:rPr lang="en-US" sz="1400" smtClean="0">
                <a:solidFill>
                  <a:srgbClr val="A50021"/>
                </a:solidFill>
              </a:rPr>
            </a:br>
            <a:endParaRPr lang="en-US" sz="1400" smtClean="0">
              <a:solidFill>
                <a:srgbClr val="A5002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457200" y="76200"/>
            <a:ext cx="8305800" cy="762000"/>
          </a:xfrm>
        </p:spPr>
        <p:txBody>
          <a:bodyPr/>
          <a:lstStyle/>
          <a:p>
            <a:r>
              <a:rPr lang="en-US" sz="1800">
                <a:solidFill>
                  <a:srgbClr val="FF3300"/>
                </a:solidFill>
              </a:rPr>
              <a:t>P-detection: Scattering Chamber</a:t>
            </a:r>
          </a:p>
        </p:txBody>
      </p:sp>
      <p:pic>
        <p:nvPicPr>
          <p:cNvPr id="361475" name="Picture 3" descr="G:\rogers\pictures\100-0092_IMG.JPG"/>
          <p:cNvPicPr>
            <a:picLocks noChangeAspect="1" noChangeArrowheads="1"/>
          </p:cNvPicPr>
          <p:nvPr/>
        </p:nvPicPr>
        <p:blipFill>
          <a:blip r:embed="rId4" cstate="print"/>
          <a:srcRect/>
          <a:stretch>
            <a:fillRect/>
          </a:stretch>
        </p:blipFill>
        <p:spPr bwMode="auto">
          <a:xfrm>
            <a:off x="533400" y="762000"/>
            <a:ext cx="8077200" cy="6059488"/>
          </a:xfrm>
          <a:prstGeom prst="rect">
            <a:avLst/>
          </a:prstGeom>
          <a:noFill/>
        </p:spPr>
      </p:pic>
      <p:grpSp>
        <p:nvGrpSpPr>
          <p:cNvPr id="2" name="Group 4"/>
          <p:cNvGrpSpPr>
            <a:grpSpLocks/>
          </p:cNvGrpSpPr>
          <p:nvPr/>
        </p:nvGrpSpPr>
        <p:grpSpPr bwMode="auto">
          <a:xfrm>
            <a:off x="2667000" y="4800600"/>
            <a:ext cx="2971800" cy="2019300"/>
            <a:chOff x="1344" y="3048"/>
            <a:chExt cx="1872" cy="1272"/>
          </a:xfrm>
        </p:grpSpPr>
        <p:sp>
          <p:nvSpPr>
            <p:cNvPr id="361477" name="Line 5"/>
            <p:cNvSpPr>
              <a:spLocks noChangeShapeType="1"/>
            </p:cNvSpPr>
            <p:nvPr/>
          </p:nvSpPr>
          <p:spPr bwMode="auto">
            <a:xfrm rot="7381230" flipH="1">
              <a:off x="2204" y="3045"/>
              <a:ext cx="650" cy="656"/>
            </a:xfrm>
            <a:prstGeom prst="line">
              <a:avLst/>
            </a:prstGeom>
            <a:noFill/>
            <a:ln w="76200">
              <a:solidFill>
                <a:srgbClr val="FFFF00"/>
              </a:solidFill>
              <a:round/>
              <a:headEnd type="none" w="sm" len="sm"/>
              <a:tailEnd type="triangle" w="med" len="med"/>
            </a:ln>
            <a:effectLst/>
          </p:spPr>
          <p:txBody>
            <a:bodyPr wrap="none"/>
            <a:lstStyle/>
            <a:p>
              <a:endParaRPr lang="en-US"/>
            </a:p>
          </p:txBody>
        </p:sp>
        <p:sp>
          <p:nvSpPr>
            <p:cNvPr id="361478" name="Text Box 6"/>
            <p:cNvSpPr txBox="1">
              <a:spLocks noChangeArrowheads="1"/>
            </p:cNvSpPr>
            <p:nvPr/>
          </p:nvSpPr>
          <p:spPr bwMode="auto">
            <a:xfrm>
              <a:off x="1344" y="3802"/>
              <a:ext cx="1872" cy="518"/>
            </a:xfrm>
            <a:prstGeom prst="rect">
              <a:avLst/>
            </a:prstGeom>
            <a:solidFill>
              <a:schemeClr val="bg1"/>
            </a:solidFill>
            <a:ln w="12700">
              <a:noFill/>
              <a:miter lim="800000"/>
              <a:headEnd type="none" w="sm" len="sm"/>
              <a:tailEnd type="none" w="sm" len="sm"/>
            </a:ln>
            <a:effectLst/>
          </p:spPr>
          <p:txBody>
            <a:bodyPr>
              <a:spAutoFit/>
            </a:bodyPr>
            <a:lstStyle/>
            <a:p>
              <a:pPr algn="ctr"/>
              <a:r>
                <a:rPr lang="en-US">
                  <a:solidFill>
                    <a:srgbClr val="009900"/>
                  </a:solidFill>
                </a:rPr>
                <a:t>3 particle telescopes</a:t>
              </a:r>
            </a:p>
            <a:p>
              <a:pPr algn="ctr"/>
              <a:r>
                <a:rPr lang="en-US">
                  <a:solidFill>
                    <a:srgbClr val="009900"/>
                  </a:solidFill>
                </a:rPr>
                <a:t>(p, t, </a:t>
              </a:r>
              <a:r>
                <a:rPr lang="en-US" baseline="30000">
                  <a:solidFill>
                    <a:srgbClr val="009900"/>
                  </a:solidFill>
                </a:rPr>
                <a:t>3</a:t>
              </a:r>
              <a:r>
                <a:rPr lang="en-US">
                  <a:solidFill>
                    <a:srgbClr val="009900"/>
                  </a:solidFill>
                </a:rPr>
                <a:t>He, …)</a:t>
              </a:r>
            </a:p>
          </p:txBody>
        </p:sp>
      </p:grpSp>
      <p:grpSp>
        <p:nvGrpSpPr>
          <p:cNvPr id="3" name="Group 7"/>
          <p:cNvGrpSpPr>
            <a:grpSpLocks/>
          </p:cNvGrpSpPr>
          <p:nvPr/>
        </p:nvGrpSpPr>
        <p:grpSpPr bwMode="auto">
          <a:xfrm>
            <a:off x="4572000" y="685800"/>
            <a:ext cx="4724400" cy="2930525"/>
            <a:chOff x="2880" y="432"/>
            <a:chExt cx="2976" cy="1846"/>
          </a:xfrm>
        </p:grpSpPr>
        <p:sp>
          <p:nvSpPr>
            <p:cNvPr id="361480" name="Text Box 8"/>
            <p:cNvSpPr txBox="1">
              <a:spLocks noChangeArrowheads="1"/>
            </p:cNvSpPr>
            <p:nvPr/>
          </p:nvSpPr>
          <p:spPr bwMode="auto">
            <a:xfrm>
              <a:off x="4224" y="432"/>
              <a:ext cx="1632" cy="269"/>
            </a:xfrm>
            <a:prstGeom prst="rect">
              <a:avLst/>
            </a:prstGeom>
            <a:solidFill>
              <a:schemeClr val="bg1"/>
            </a:solidFill>
            <a:ln w="12700">
              <a:noFill/>
              <a:miter lim="800000"/>
              <a:headEnd type="none" w="sm" len="sm"/>
              <a:tailEnd type="none" w="sm" len="sm"/>
            </a:ln>
            <a:effectLst/>
          </p:spPr>
          <p:txBody>
            <a:bodyPr>
              <a:spAutoFit/>
            </a:bodyPr>
            <a:lstStyle/>
            <a:p>
              <a:r>
                <a:rPr lang="en-US" sz="2200">
                  <a:solidFill>
                    <a:schemeClr val="accent2"/>
                  </a:solidFill>
                </a:rPr>
                <a:t>n-TOF start detector</a:t>
              </a:r>
            </a:p>
          </p:txBody>
        </p:sp>
        <p:sp>
          <p:nvSpPr>
            <p:cNvPr id="361481" name="Line 9"/>
            <p:cNvSpPr>
              <a:spLocks noChangeShapeType="1"/>
            </p:cNvSpPr>
            <p:nvPr/>
          </p:nvSpPr>
          <p:spPr bwMode="auto">
            <a:xfrm rot="20692962" flipH="1">
              <a:off x="2880" y="2038"/>
              <a:ext cx="1536" cy="240"/>
            </a:xfrm>
            <a:prstGeom prst="line">
              <a:avLst/>
            </a:prstGeom>
            <a:noFill/>
            <a:ln w="76200">
              <a:solidFill>
                <a:srgbClr val="FFFF00"/>
              </a:solidFill>
              <a:round/>
              <a:headEnd type="none" w="sm" len="sm"/>
              <a:tailEnd type="triangle" w="med" len="med"/>
            </a:ln>
            <a:effectLst/>
          </p:spPr>
          <p:txBody>
            <a:bodyPr wrap="none"/>
            <a:lstStyle/>
            <a:p>
              <a:endParaRPr lang="en-US"/>
            </a:p>
          </p:txBody>
        </p:sp>
        <p:pic>
          <p:nvPicPr>
            <p:cNvPr id="361482" name="Picture 10" descr="G:\rogers\pictures\100-0085_IMG.JPG"/>
            <p:cNvPicPr>
              <a:picLocks noChangeAspect="1" noChangeArrowheads="1"/>
            </p:cNvPicPr>
            <p:nvPr/>
          </p:nvPicPr>
          <p:blipFill>
            <a:blip r:embed="rId5" cstate="print"/>
            <a:srcRect l="18098" t="14217" r="17551" b="19496"/>
            <a:stretch>
              <a:fillRect/>
            </a:stretch>
          </p:blipFill>
          <p:spPr bwMode="auto">
            <a:xfrm>
              <a:off x="4224" y="672"/>
              <a:ext cx="1632" cy="1261"/>
            </a:xfrm>
            <a:prstGeom prst="rect">
              <a:avLst/>
            </a:prstGeom>
            <a:noFill/>
          </p:spPr>
        </p:pic>
      </p:grpSp>
      <p:grpSp>
        <p:nvGrpSpPr>
          <p:cNvPr id="4" name="Group 11"/>
          <p:cNvGrpSpPr>
            <a:grpSpLocks/>
          </p:cNvGrpSpPr>
          <p:nvPr/>
        </p:nvGrpSpPr>
        <p:grpSpPr bwMode="auto">
          <a:xfrm>
            <a:off x="0" y="762000"/>
            <a:ext cx="5334000" cy="2763838"/>
            <a:chOff x="0" y="480"/>
            <a:chExt cx="3360" cy="1741"/>
          </a:xfrm>
        </p:grpSpPr>
        <p:sp>
          <p:nvSpPr>
            <p:cNvPr id="361484" name="Line 12"/>
            <p:cNvSpPr>
              <a:spLocks noChangeShapeType="1"/>
            </p:cNvSpPr>
            <p:nvPr/>
          </p:nvSpPr>
          <p:spPr bwMode="auto">
            <a:xfrm rot="166003">
              <a:off x="1771" y="1300"/>
              <a:ext cx="1107" cy="765"/>
            </a:xfrm>
            <a:prstGeom prst="line">
              <a:avLst/>
            </a:prstGeom>
            <a:noFill/>
            <a:ln w="76200">
              <a:solidFill>
                <a:srgbClr val="FFFF00"/>
              </a:solidFill>
              <a:round/>
              <a:headEnd/>
              <a:tailEnd type="triangle" w="med" len="med"/>
            </a:ln>
            <a:effectLst/>
          </p:spPr>
          <p:txBody>
            <a:bodyPr/>
            <a:lstStyle/>
            <a:p>
              <a:endParaRPr lang="en-US"/>
            </a:p>
          </p:txBody>
        </p:sp>
        <p:grpSp>
          <p:nvGrpSpPr>
            <p:cNvPr id="5" name="Group 13"/>
            <p:cNvGrpSpPr>
              <a:grpSpLocks/>
            </p:cNvGrpSpPr>
            <p:nvPr/>
          </p:nvGrpSpPr>
          <p:grpSpPr bwMode="auto">
            <a:xfrm>
              <a:off x="0" y="480"/>
              <a:ext cx="3360" cy="1741"/>
              <a:chOff x="0" y="480"/>
              <a:chExt cx="3360" cy="1741"/>
            </a:xfrm>
          </p:grpSpPr>
          <p:sp>
            <p:nvSpPr>
              <p:cNvPr id="361486" name="Text Box 14"/>
              <p:cNvSpPr txBox="1">
                <a:spLocks noChangeArrowheads="1"/>
              </p:cNvSpPr>
              <p:nvPr/>
            </p:nvSpPr>
            <p:spPr bwMode="auto">
              <a:xfrm>
                <a:off x="1824" y="672"/>
                <a:ext cx="1536" cy="518"/>
              </a:xfrm>
              <a:prstGeom prst="rect">
                <a:avLst/>
              </a:prstGeom>
              <a:solidFill>
                <a:schemeClr val="bg1"/>
              </a:solidFill>
              <a:ln w="12700">
                <a:noFill/>
                <a:miter lim="800000"/>
                <a:headEnd type="none" w="sm" len="sm"/>
                <a:tailEnd type="none" w="sm" len="sm"/>
              </a:ln>
              <a:effectLst/>
            </p:spPr>
            <p:txBody>
              <a:bodyPr>
                <a:spAutoFit/>
              </a:bodyPr>
              <a:lstStyle/>
              <a:p>
                <a:r>
                  <a:rPr lang="en-US">
                    <a:solidFill>
                      <a:srgbClr val="FF3300"/>
                    </a:solidFill>
                  </a:rPr>
                  <a:t>WU MicroBall</a:t>
                </a:r>
              </a:p>
              <a:p>
                <a:r>
                  <a:rPr lang="en-US">
                    <a:solidFill>
                      <a:srgbClr val="FF3300"/>
                    </a:solidFill>
                  </a:rPr>
                  <a:t>(b determination)</a:t>
                </a:r>
              </a:p>
            </p:txBody>
          </p:sp>
          <p:grpSp>
            <p:nvGrpSpPr>
              <p:cNvPr id="6" name="Group 15"/>
              <p:cNvGrpSpPr>
                <a:grpSpLocks/>
              </p:cNvGrpSpPr>
              <p:nvPr/>
            </p:nvGrpSpPr>
            <p:grpSpPr bwMode="auto">
              <a:xfrm>
                <a:off x="0" y="480"/>
                <a:ext cx="1824" cy="1741"/>
                <a:chOff x="624" y="1104"/>
                <a:chExt cx="4416" cy="3476"/>
              </a:xfrm>
            </p:grpSpPr>
            <p:pic>
              <p:nvPicPr>
                <p:cNvPr id="361488" name="Picture 16" descr="C:\mball-b_sm.gif"/>
                <p:cNvPicPr>
                  <a:picLocks noChangeAspect="1" noChangeArrowheads="1"/>
                </p:cNvPicPr>
                <p:nvPr/>
              </p:nvPicPr>
              <p:blipFill>
                <a:blip r:embed="rId6"/>
                <a:srcRect/>
                <a:stretch>
                  <a:fillRect/>
                </a:stretch>
              </p:blipFill>
              <p:spPr bwMode="auto">
                <a:xfrm>
                  <a:off x="624" y="1104"/>
                  <a:ext cx="4416" cy="3216"/>
                </a:xfrm>
                <a:prstGeom prst="rect">
                  <a:avLst/>
                </a:prstGeom>
                <a:solidFill>
                  <a:schemeClr val="tx1"/>
                </a:solidFill>
              </p:spPr>
            </p:pic>
            <p:sp>
              <p:nvSpPr>
                <p:cNvPr id="361489" name="Line 17"/>
                <p:cNvSpPr>
                  <a:spLocks noChangeShapeType="1"/>
                </p:cNvSpPr>
                <p:nvPr/>
              </p:nvSpPr>
              <p:spPr bwMode="auto">
                <a:xfrm>
                  <a:off x="1008" y="4032"/>
                  <a:ext cx="3408" cy="0"/>
                </a:xfrm>
                <a:prstGeom prst="line">
                  <a:avLst/>
                </a:prstGeom>
                <a:noFill/>
                <a:ln w="31750">
                  <a:solidFill>
                    <a:srgbClr val="FF0000"/>
                  </a:solidFill>
                  <a:round/>
                  <a:headEnd type="triangle" w="med" len="med"/>
                  <a:tailEnd type="triangle" w="med" len="med"/>
                </a:ln>
                <a:effectLst/>
              </p:spPr>
              <p:txBody>
                <a:bodyPr wrap="none"/>
                <a:lstStyle/>
                <a:p>
                  <a:endParaRPr lang="en-US"/>
                </a:p>
              </p:txBody>
            </p:sp>
            <p:sp>
              <p:nvSpPr>
                <p:cNvPr id="361490" name="Text Box 18"/>
                <p:cNvSpPr txBox="1">
                  <a:spLocks noChangeArrowheads="1"/>
                </p:cNvSpPr>
                <p:nvPr/>
              </p:nvSpPr>
              <p:spPr bwMode="auto">
                <a:xfrm>
                  <a:off x="2006" y="4005"/>
                  <a:ext cx="1126" cy="575"/>
                </a:xfrm>
                <a:prstGeom prst="rect">
                  <a:avLst/>
                </a:prstGeom>
                <a:solidFill>
                  <a:schemeClr val="tx1"/>
                </a:solidFill>
                <a:ln w="12700">
                  <a:noFill/>
                  <a:miter lim="800000"/>
                  <a:headEnd type="none" w="sm" len="sm"/>
                  <a:tailEnd type="none" w="sm" len="sm"/>
                </a:ln>
                <a:effectLst/>
              </p:spPr>
              <p:txBody>
                <a:bodyPr wrap="none">
                  <a:spAutoFit/>
                </a:bodyPr>
                <a:lstStyle/>
                <a:p>
                  <a:r>
                    <a:rPr lang="en-US">
                      <a:solidFill>
                        <a:schemeClr val="bg1"/>
                      </a:solidFill>
                    </a:rPr>
                    <a:t>~6in</a:t>
                  </a:r>
                </a:p>
              </p:txBody>
            </p:sp>
          </p:grpSp>
        </p:grpSp>
      </p:grpSp>
      <p:grpSp>
        <p:nvGrpSpPr>
          <p:cNvPr id="7" name="Group 41"/>
          <p:cNvGrpSpPr>
            <a:grpSpLocks/>
          </p:cNvGrpSpPr>
          <p:nvPr/>
        </p:nvGrpSpPr>
        <p:grpSpPr bwMode="auto">
          <a:xfrm>
            <a:off x="0" y="3519488"/>
            <a:ext cx="3097213" cy="2381250"/>
            <a:chOff x="0" y="2217"/>
            <a:chExt cx="1951" cy="1500"/>
          </a:xfrm>
        </p:grpSpPr>
        <p:grpSp>
          <p:nvGrpSpPr>
            <p:cNvPr id="8" name="Group 19"/>
            <p:cNvGrpSpPr>
              <a:grpSpLocks/>
            </p:cNvGrpSpPr>
            <p:nvPr/>
          </p:nvGrpSpPr>
          <p:grpSpPr bwMode="auto">
            <a:xfrm>
              <a:off x="0" y="2217"/>
              <a:ext cx="1951" cy="1500"/>
              <a:chOff x="48" y="480"/>
              <a:chExt cx="4100" cy="3429"/>
            </a:xfrm>
          </p:grpSpPr>
          <p:pic>
            <p:nvPicPr>
              <p:cNvPr id="361492" name="Picture 20" descr="H:\Tsang\ppt\WMF\Famiano_Nc.eps"/>
              <p:cNvPicPr>
                <a:picLocks noChangeAspect="1" noChangeArrowheads="1"/>
              </p:cNvPicPr>
              <p:nvPr/>
            </p:nvPicPr>
            <p:blipFill>
              <a:blip r:embed="rId7"/>
              <a:srcRect/>
              <a:stretch>
                <a:fillRect/>
              </a:stretch>
            </p:blipFill>
            <p:spPr bwMode="auto">
              <a:xfrm>
                <a:off x="48" y="480"/>
                <a:ext cx="4100" cy="3429"/>
              </a:xfrm>
              <a:prstGeom prst="rect">
                <a:avLst/>
              </a:prstGeom>
              <a:noFill/>
            </p:spPr>
          </p:pic>
          <p:grpSp>
            <p:nvGrpSpPr>
              <p:cNvPr id="9" name="Group 21"/>
              <p:cNvGrpSpPr>
                <a:grpSpLocks/>
              </p:cNvGrpSpPr>
              <p:nvPr/>
            </p:nvGrpSpPr>
            <p:grpSpPr bwMode="auto">
              <a:xfrm>
                <a:off x="2468" y="1365"/>
                <a:ext cx="816" cy="1104"/>
                <a:chOff x="3456" y="1968"/>
                <a:chExt cx="816" cy="1104"/>
              </a:xfrm>
            </p:grpSpPr>
            <p:sp>
              <p:nvSpPr>
                <p:cNvPr id="361494" name="Line 22"/>
                <p:cNvSpPr>
                  <a:spLocks noChangeShapeType="1"/>
                </p:cNvSpPr>
                <p:nvPr/>
              </p:nvSpPr>
              <p:spPr bwMode="auto">
                <a:xfrm>
                  <a:off x="3456" y="1968"/>
                  <a:ext cx="816" cy="0"/>
                </a:xfrm>
                <a:prstGeom prst="line">
                  <a:avLst/>
                </a:prstGeom>
                <a:noFill/>
                <a:ln w="28575">
                  <a:solidFill>
                    <a:srgbClr val="FF0000"/>
                  </a:solidFill>
                  <a:round/>
                  <a:headEnd type="none" w="sm" len="sm"/>
                  <a:tailEnd type="triangle" w="med" len="med"/>
                </a:ln>
                <a:effectLst/>
              </p:spPr>
              <p:txBody>
                <a:bodyPr wrap="none"/>
                <a:lstStyle/>
                <a:p>
                  <a:endParaRPr lang="en-US"/>
                </a:p>
              </p:txBody>
            </p:sp>
            <p:sp>
              <p:nvSpPr>
                <p:cNvPr id="361495" name="Line 23"/>
                <p:cNvSpPr>
                  <a:spLocks noChangeShapeType="1"/>
                </p:cNvSpPr>
                <p:nvPr/>
              </p:nvSpPr>
              <p:spPr bwMode="auto">
                <a:xfrm>
                  <a:off x="3456" y="1968"/>
                  <a:ext cx="0" cy="1104"/>
                </a:xfrm>
                <a:prstGeom prst="line">
                  <a:avLst/>
                </a:prstGeom>
                <a:noFill/>
                <a:ln w="28575">
                  <a:solidFill>
                    <a:srgbClr val="FF0000"/>
                  </a:solidFill>
                  <a:round/>
                  <a:headEnd type="none" w="sm" len="sm"/>
                  <a:tailEnd type="triangle" w="med" len="med"/>
                </a:ln>
                <a:effectLst/>
              </p:spPr>
              <p:txBody>
                <a:bodyPr wrap="none"/>
                <a:lstStyle/>
                <a:p>
                  <a:endParaRPr lang="en-US"/>
                </a:p>
              </p:txBody>
            </p:sp>
          </p:grpSp>
          <p:graphicFrame>
            <p:nvGraphicFramePr>
              <p:cNvPr id="361496" name="Object 24"/>
              <p:cNvGraphicFramePr>
                <a:graphicFrameLocks noChangeAspect="1"/>
              </p:cNvGraphicFramePr>
              <p:nvPr/>
            </p:nvGraphicFramePr>
            <p:xfrm>
              <a:off x="2228" y="2517"/>
              <a:ext cx="576" cy="272"/>
            </p:xfrm>
            <a:graphic>
              <a:graphicData uri="http://schemas.openxmlformats.org/presentationml/2006/ole">
                <p:oleObj spid="_x0000_s1065986" name="Equation" r:id="rId8" imgW="457200" imgH="215640" progId="Equation.3">
                  <p:embed/>
                </p:oleObj>
              </a:graphicData>
            </a:graphic>
          </p:graphicFrame>
        </p:grpSp>
        <p:sp>
          <p:nvSpPr>
            <p:cNvPr id="361512" name="Text Box 40"/>
            <p:cNvSpPr txBox="1">
              <a:spLocks noChangeArrowheads="1"/>
            </p:cNvSpPr>
            <p:nvPr/>
          </p:nvSpPr>
          <p:spPr bwMode="auto">
            <a:xfrm>
              <a:off x="1259" y="2873"/>
              <a:ext cx="609" cy="366"/>
            </a:xfrm>
            <a:prstGeom prst="rect">
              <a:avLst/>
            </a:prstGeom>
            <a:noFill/>
            <a:ln w="9525">
              <a:noFill/>
              <a:miter lim="800000"/>
              <a:headEnd/>
              <a:tailEnd/>
            </a:ln>
            <a:effectLst/>
          </p:spPr>
          <p:txBody>
            <a:bodyPr wrap="none">
              <a:spAutoFit/>
            </a:bodyPr>
            <a:lstStyle/>
            <a:p>
              <a:r>
                <a:rPr lang="en-US" sz="1600">
                  <a:solidFill>
                    <a:srgbClr val="FF3300"/>
                  </a:solidFill>
                </a:rPr>
                <a:t>Central </a:t>
              </a:r>
            </a:p>
            <a:p>
              <a:r>
                <a:rPr lang="en-US" sz="1600">
                  <a:solidFill>
                    <a:srgbClr val="FF3300"/>
                  </a:solidFill>
                </a:rPr>
                <a:t>collisions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np_dratio"/>
          <p:cNvPicPr>
            <a:picLocks noChangeAspect="1" noChangeArrowheads="1"/>
          </p:cNvPicPr>
          <p:nvPr/>
        </p:nvPicPr>
        <p:blipFill>
          <a:blip r:embed="rId3" cstate="print"/>
          <a:srcRect/>
          <a:stretch>
            <a:fillRect/>
          </a:stretch>
        </p:blipFill>
        <p:spPr bwMode="auto">
          <a:xfrm>
            <a:off x="1609725" y="425450"/>
            <a:ext cx="5703888" cy="5700713"/>
          </a:xfrm>
          <a:prstGeom prst="rect">
            <a:avLst/>
          </a:prstGeom>
          <a:noFill/>
          <a:ln w="9525">
            <a:noFill/>
            <a:miter lim="800000"/>
            <a:headEnd/>
            <a:tailEnd/>
          </a:ln>
        </p:spPr>
      </p:pic>
      <p:sp>
        <p:nvSpPr>
          <p:cNvPr id="656386" name="Rectangle 2"/>
          <p:cNvSpPr>
            <a:spLocks noGrp="1" noChangeArrowheads="1"/>
          </p:cNvSpPr>
          <p:nvPr>
            <p:ph type="title"/>
          </p:nvPr>
        </p:nvSpPr>
        <p:spPr>
          <a:xfrm>
            <a:off x="596900" y="165100"/>
            <a:ext cx="7772400" cy="584200"/>
          </a:xfrm>
        </p:spPr>
        <p:txBody>
          <a:bodyPr/>
          <a:lstStyle/>
          <a:p>
            <a:pPr eaLnBrk="1" hangingPunct="1">
              <a:defRPr/>
            </a:pPr>
            <a:r>
              <a:rPr lang="en-US" smtClean="0"/>
              <a:t>IQMD comparisons to free n/p ratios</a:t>
            </a:r>
            <a:endParaRPr lang="en-US" sz="2000" smtClean="0">
              <a:solidFill>
                <a:schemeClr val="tx1"/>
              </a:solidFill>
              <a:cs typeface="Times New Roman" pitchFamily="18" charset="0"/>
              <a:sym typeface="Symbol" pitchFamily="18" charset="2"/>
            </a:endParaRPr>
          </a:p>
        </p:txBody>
      </p:sp>
      <p:sp>
        <p:nvSpPr>
          <p:cNvPr id="656387" name="Rectangle 3"/>
          <p:cNvSpPr>
            <a:spLocks noGrp="1" noChangeArrowheads="1"/>
          </p:cNvSpPr>
          <p:nvPr>
            <p:ph type="body" idx="1"/>
          </p:nvPr>
        </p:nvSpPr>
        <p:spPr>
          <a:xfrm>
            <a:off x="547688" y="5038725"/>
            <a:ext cx="8166100" cy="1666875"/>
          </a:xfrm>
        </p:spPr>
        <p:txBody>
          <a:bodyPr/>
          <a:lstStyle/>
          <a:p>
            <a:pPr eaLnBrk="1" hangingPunct="1">
              <a:lnSpc>
                <a:spcPct val="90000"/>
              </a:lnSpc>
              <a:defRPr/>
            </a:pPr>
            <a:r>
              <a:rPr lang="en-US" dirty="0" smtClean="0"/>
              <a:t>Calculation includes similar symmetry energy to BUU97, as well as momentum dependent mean fields </a:t>
            </a:r>
            <a:r>
              <a:rPr lang="en-US" dirty="0" err="1" smtClean="0"/>
              <a:t>m</a:t>
            </a:r>
            <a:r>
              <a:rPr lang="en-US" baseline="-25000" dirty="0" err="1" smtClean="0"/>
              <a:t>n</a:t>
            </a:r>
            <a:r>
              <a:rPr lang="en-US" baseline="30000" dirty="0" smtClean="0"/>
              <a:t>*</a:t>
            </a:r>
            <a:r>
              <a:rPr lang="en-US" dirty="0" smtClean="0"/>
              <a:t>=m</a:t>
            </a:r>
            <a:r>
              <a:rPr lang="en-US" baseline="-25000" dirty="0" smtClean="0"/>
              <a:t>p</a:t>
            </a:r>
            <a:r>
              <a:rPr lang="en-US" baseline="30000" dirty="0" smtClean="0"/>
              <a:t>*</a:t>
            </a:r>
            <a:r>
              <a:rPr lang="en-US" dirty="0" smtClean="0">
                <a:sym typeface="Symbol" pitchFamily="18" charset="2"/>
              </a:rPr>
              <a:t>0.7m</a:t>
            </a:r>
            <a:r>
              <a:rPr lang="en-US" baseline="-25000" dirty="0" smtClean="0">
                <a:sym typeface="Symbol" pitchFamily="18" charset="2"/>
              </a:rPr>
              <a:t>N</a:t>
            </a:r>
            <a:endParaRPr lang="en-US" dirty="0" smtClean="0">
              <a:sym typeface="Symbol" pitchFamily="18" charset="2"/>
            </a:endParaRPr>
          </a:p>
          <a:p>
            <a:pPr eaLnBrk="1" hangingPunct="1">
              <a:lnSpc>
                <a:spcPct val="90000"/>
              </a:lnSpc>
              <a:defRPr/>
            </a:pPr>
            <a:r>
              <a:rPr lang="en-US" dirty="0" smtClean="0"/>
              <a:t>Calculations reproduce free and coalescence invariant ratios ( not shown), and ratios of mid-rapidity fragment spectra (not shown).</a:t>
            </a:r>
          </a:p>
          <a:p>
            <a:pPr eaLnBrk="1" hangingPunct="1">
              <a:lnSpc>
                <a:spcPct val="90000"/>
              </a:lnSpc>
              <a:defRPr/>
            </a:pPr>
            <a:r>
              <a:rPr lang="en-US" dirty="0" smtClean="0"/>
              <a:t>Results disagree with IBUU04, which assumes </a:t>
            </a:r>
            <a:r>
              <a:rPr lang="en-US" dirty="0" err="1" smtClean="0"/>
              <a:t>m</a:t>
            </a:r>
            <a:r>
              <a:rPr lang="en-US" baseline="-25000" dirty="0" err="1" smtClean="0"/>
              <a:t>n</a:t>
            </a:r>
            <a:r>
              <a:rPr lang="en-US" baseline="30000" dirty="0" smtClean="0"/>
              <a:t>*</a:t>
            </a:r>
            <a:r>
              <a:rPr lang="en-US" dirty="0" smtClean="0"/>
              <a:t>&gt;m</a:t>
            </a:r>
            <a:r>
              <a:rPr lang="en-US" baseline="-25000" dirty="0" smtClean="0"/>
              <a:t>p</a:t>
            </a:r>
            <a:r>
              <a:rPr lang="en-US" baseline="30000" dirty="0" smtClean="0"/>
              <a:t>*</a:t>
            </a:r>
            <a:r>
              <a:rPr lang="en-US" dirty="0" smtClean="0"/>
              <a:t>.</a:t>
            </a:r>
          </a:p>
          <a:p>
            <a:pPr eaLnBrk="1" hangingPunct="1">
              <a:lnSpc>
                <a:spcPct val="90000"/>
              </a:lnSpc>
              <a:buFontTx/>
              <a:buNone/>
              <a:defRPr/>
            </a:pPr>
            <a:endParaRPr lang="en-US" dirty="0" smtClean="0"/>
          </a:p>
          <a:p>
            <a:pPr eaLnBrk="1" hangingPunct="1">
              <a:lnSpc>
                <a:spcPct val="90000"/>
              </a:lnSpc>
              <a:buFontTx/>
              <a:buNone/>
              <a:defRPr/>
            </a:pPr>
            <a:endParaRPr lang="en-US" dirty="0" smtClean="0"/>
          </a:p>
        </p:txBody>
      </p:sp>
      <p:grpSp>
        <p:nvGrpSpPr>
          <p:cNvPr id="2" name="Group 12"/>
          <p:cNvGrpSpPr>
            <a:grpSpLocks/>
          </p:cNvGrpSpPr>
          <p:nvPr/>
        </p:nvGrpSpPr>
        <p:grpSpPr bwMode="auto">
          <a:xfrm>
            <a:off x="1195388" y="4014788"/>
            <a:ext cx="3627437" cy="696912"/>
            <a:chOff x="753" y="2529"/>
            <a:chExt cx="2285" cy="439"/>
          </a:xfrm>
        </p:grpSpPr>
        <p:sp>
          <p:nvSpPr>
            <p:cNvPr id="49159" name="Line 9"/>
            <p:cNvSpPr>
              <a:spLocks noChangeShapeType="1"/>
            </p:cNvSpPr>
            <p:nvPr/>
          </p:nvSpPr>
          <p:spPr bwMode="auto">
            <a:xfrm flipV="1">
              <a:off x="2192" y="2659"/>
              <a:ext cx="846" cy="168"/>
            </a:xfrm>
            <a:prstGeom prst="line">
              <a:avLst/>
            </a:prstGeom>
            <a:noFill/>
            <a:ln w="12700">
              <a:solidFill>
                <a:schemeClr val="tx1"/>
              </a:solidFill>
              <a:round/>
              <a:headEnd/>
              <a:tailEnd/>
            </a:ln>
          </p:spPr>
          <p:txBody>
            <a:bodyPr/>
            <a:lstStyle/>
            <a:p>
              <a:endParaRPr lang="en-US"/>
            </a:p>
          </p:txBody>
        </p:sp>
        <p:sp>
          <p:nvSpPr>
            <p:cNvPr id="656394" name="Text Box 10"/>
            <p:cNvSpPr txBox="1">
              <a:spLocks noChangeArrowheads="1"/>
            </p:cNvSpPr>
            <p:nvPr/>
          </p:nvSpPr>
          <p:spPr bwMode="auto">
            <a:xfrm>
              <a:off x="753" y="2529"/>
              <a:ext cx="864" cy="439"/>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none">
              <a:spAutoFit/>
            </a:bodyPr>
            <a:lstStyle/>
            <a:p>
              <a:pPr marL="342900" indent="-342900" algn="ctr">
                <a:buFontTx/>
                <a:buNone/>
                <a:defRPr/>
              </a:pPr>
              <a:r>
                <a:rPr lang="en-US"/>
                <a:t>IBUU04 soft</a:t>
              </a:r>
            </a:p>
            <a:p>
              <a:pPr marL="342900" indent="-342900" algn="ctr">
                <a:buFontTx/>
                <a:buNone/>
                <a:defRPr/>
              </a:pPr>
              <a:r>
                <a:rPr lang="en-US"/>
                <a:t>X=0</a:t>
              </a:r>
            </a:p>
          </p:txBody>
        </p:sp>
        <p:sp>
          <p:nvSpPr>
            <p:cNvPr id="49161" name="Line 11"/>
            <p:cNvSpPr>
              <a:spLocks noChangeShapeType="1"/>
            </p:cNvSpPr>
            <p:nvPr/>
          </p:nvSpPr>
          <p:spPr bwMode="auto">
            <a:xfrm>
              <a:off x="1590" y="2691"/>
              <a:ext cx="792" cy="69"/>
            </a:xfrm>
            <a:prstGeom prst="line">
              <a:avLst/>
            </a:prstGeom>
            <a:noFill/>
            <a:ln w="12700">
              <a:solidFill>
                <a:schemeClr val="tx1"/>
              </a:solidFill>
              <a:round/>
              <a:headEnd/>
              <a:tailEnd type="triangle" w="med" len="med"/>
            </a:ln>
          </p:spPr>
          <p:txBody>
            <a:bodyPr/>
            <a:lstStyle/>
            <a:p>
              <a:endParaRPr lang="en-US"/>
            </a:p>
          </p:txBody>
        </p:sp>
      </p:grpSp>
      <p:sp>
        <p:nvSpPr>
          <p:cNvPr id="10" name="Rectangle 9"/>
          <p:cNvSpPr/>
          <p:nvPr/>
        </p:nvSpPr>
        <p:spPr>
          <a:xfrm>
            <a:off x="3987349" y="805934"/>
            <a:ext cx="2889189" cy="307777"/>
          </a:xfrm>
          <a:prstGeom prst="rect">
            <a:avLst/>
          </a:prstGeom>
        </p:spPr>
        <p:txBody>
          <a:bodyPr wrap="none">
            <a:spAutoFit/>
          </a:bodyPr>
          <a:lstStyle/>
          <a:p>
            <a:pPr>
              <a:buNone/>
            </a:pPr>
            <a:r>
              <a:rPr lang="en-US" sz="1400" dirty="0" smtClean="0"/>
              <a:t>Tsang et al, PRL. </a:t>
            </a:r>
            <a:r>
              <a:rPr lang="en-US" sz="1400" b="1" dirty="0" smtClean="0"/>
              <a:t>102</a:t>
            </a:r>
            <a:r>
              <a:rPr lang="en-US" sz="1400" dirty="0" smtClean="0"/>
              <a:t>, 122701 (2009)</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descr="SvsP_paper"/>
          <p:cNvPicPr>
            <a:picLocks noChangeAspect="1" noChangeArrowheads="1"/>
          </p:cNvPicPr>
          <p:nvPr/>
        </p:nvPicPr>
        <p:blipFill>
          <a:blip r:embed="rId4" cstate="print"/>
          <a:srcRect/>
          <a:stretch>
            <a:fillRect/>
          </a:stretch>
        </p:blipFill>
        <p:spPr bwMode="auto">
          <a:xfrm>
            <a:off x="1443038" y="1103313"/>
            <a:ext cx="5775325" cy="4641850"/>
          </a:xfrm>
          <a:prstGeom prst="rect">
            <a:avLst/>
          </a:prstGeom>
          <a:noFill/>
          <a:ln w="9525">
            <a:noFill/>
            <a:miter lim="800000"/>
            <a:headEnd/>
            <a:tailEnd/>
          </a:ln>
        </p:spPr>
      </p:pic>
      <p:sp>
        <p:nvSpPr>
          <p:cNvPr id="16389" name="Text Box 3"/>
          <p:cNvSpPr txBox="1">
            <a:spLocks noChangeArrowheads="1"/>
          </p:cNvSpPr>
          <p:nvPr/>
        </p:nvSpPr>
        <p:spPr bwMode="auto">
          <a:xfrm>
            <a:off x="106363" y="5330825"/>
            <a:ext cx="4267200" cy="701675"/>
          </a:xfrm>
          <a:prstGeom prst="rect">
            <a:avLst/>
          </a:prstGeom>
          <a:noFill/>
          <a:ln w="12700" cap="sq">
            <a:noFill/>
            <a:miter lim="800000"/>
            <a:headEnd type="none" w="sm" len="sm"/>
            <a:tailEnd type="none" w="sm" len="sm"/>
          </a:ln>
        </p:spPr>
        <p:txBody>
          <a:bodyPr>
            <a:spAutoFit/>
          </a:bodyPr>
          <a:lstStyle/>
          <a:p>
            <a:pPr>
              <a:spcBef>
                <a:spcPct val="0"/>
              </a:spcBef>
              <a:buFontTx/>
              <a:buNone/>
            </a:pPr>
            <a:r>
              <a:rPr lang="it-IT" altLang="zh-CN" sz="2000">
                <a:solidFill>
                  <a:srgbClr val="FF00FF"/>
                </a:solidFill>
                <a:ea typeface="SimSun" pitchFamily="2" charset="-122"/>
              </a:rPr>
              <a:t>Expansion around </a:t>
            </a:r>
            <a:r>
              <a:rPr lang="it-IT" altLang="zh-CN" sz="2000">
                <a:solidFill>
                  <a:srgbClr val="FF00FF"/>
                </a:solidFill>
                <a:latin typeface="Symbol" pitchFamily="18" charset="2"/>
                <a:ea typeface="SimSun" pitchFamily="2" charset="-122"/>
              </a:rPr>
              <a:t>r</a:t>
            </a:r>
            <a:r>
              <a:rPr lang="it-IT" altLang="zh-CN" sz="2000" baseline="-25000">
                <a:solidFill>
                  <a:srgbClr val="FF00FF"/>
                </a:solidFill>
                <a:ea typeface="SimSun" pitchFamily="2" charset="-122"/>
              </a:rPr>
              <a:t>0</a:t>
            </a:r>
            <a:r>
              <a:rPr lang="it-IT" altLang="zh-CN" sz="2000">
                <a:solidFill>
                  <a:srgbClr val="FF00FF"/>
                </a:solidFill>
                <a:ea typeface="SimSun" pitchFamily="2" charset="-122"/>
              </a:rPr>
              <a:t>:                                                          </a:t>
            </a:r>
          </a:p>
          <a:p>
            <a:pPr>
              <a:spcBef>
                <a:spcPct val="0"/>
              </a:spcBef>
              <a:buFont typeface="Wingdings" pitchFamily="2" charset="2"/>
              <a:buChar char="à"/>
            </a:pPr>
            <a:r>
              <a:rPr lang="it-IT" altLang="zh-CN" sz="2000">
                <a:solidFill>
                  <a:srgbClr val="FF00FF"/>
                </a:solidFill>
                <a:ea typeface="SimSun" pitchFamily="2" charset="-122"/>
                <a:sym typeface="Wingdings" pitchFamily="2" charset="2"/>
              </a:rPr>
              <a:t>Symmetry slope L &amp; curvature K</a:t>
            </a:r>
            <a:r>
              <a:rPr lang="it-IT" altLang="zh-CN" sz="2000" baseline="-25000">
                <a:solidFill>
                  <a:srgbClr val="FF00FF"/>
                </a:solidFill>
                <a:ea typeface="SimSun" pitchFamily="2" charset="-122"/>
                <a:sym typeface="Wingdings" pitchFamily="2" charset="2"/>
              </a:rPr>
              <a:t>sym</a:t>
            </a:r>
            <a:endParaRPr lang="it-IT" altLang="zh-CN" sz="2000">
              <a:solidFill>
                <a:srgbClr val="FF00FF"/>
              </a:solidFill>
              <a:ea typeface="SimSun" pitchFamily="2" charset="-122"/>
              <a:sym typeface="Wingdings" pitchFamily="2" charset="2"/>
            </a:endParaRPr>
          </a:p>
        </p:txBody>
      </p:sp>
      <p:sp>
        <p:nvSpPr>
          <p:cNvPr id="16390" name="Rectangle 4"/>
          <p:cNvSpPr>
            <a:spLocks noChangeArrowheads="1"/>
          </p:cNvSpPr>
          <p:nvPr/>
        </p:nvSpPr>
        <p:spPr bwMode="auto">
          <a:xfrm>
            <a:off x="5773738" y="5638800"/>
            <a:ext cx="2876550" cy="396875"/>
          </a:xfrm>
          <a:prstGeom prst="rect">
            <a:avLst/>
          </a:prstGeom>
          <a:noFill/>
          <a:ln w="9525">
            <a:noFill/>
            <a:miter lim="800000"/>
            <a:headEnd/>
            <a:tailEnd/>
          </a:ln>
        </p:spPr>
        <p:txBody>
          <a:bodyPr wrap="none">
            <a:spAutoFit/>
          </a:bodyPr>
          <a:lstStyle/>
          <a:p>
            <a:pPr>
              <a:spcBef>
                <a:spcPct val="0"/>
              </a:spcBef>
              <a:buFont typeface="Wingdings" pitchFamily="2" charset="2"/>
              <a:buChar char="à"/>
            </a:pPr>
            <a:r>
              <a:rPr lang="it-IT" altLang="zh-CN" sz="2000">
                <a:solidFill>
                  <a:srgbClr val="FF00FF"/>
                </a:solidFill>
                <a:ea typeface="SimSun" pitchFamily="2" charset="-122"/>
              </a:rPr>
              <a:t>Symmetry pressure P</a:t>
            </a:r>
            <a:r>
              <a:rPr lang="it-IT" altLang="zh-CN" sz="2000" baseline="-25000">
                <a:solidFill>
                  <a:srgbClr val="FF00FF"/>
                </a:solidFill>
                <a:ea typeface="SimSun" pitchFamily="2" charset="-122"/>
              </a:rPr>
              <a:t>sym</a:t>
            </a:r>
          </a:p>
        </p:txBody>
      </p:sp>
      <p:graphicFrame>
        <p:nvGraphicFramePr>
          <p:cNvPr id="16386" name="Object 5"/>
          <p:cNvGraphicFramePr>
            <a:graphicFrameLocks noChangeAspect="1"/>
          </p:cNvGraphicFramePr>
          <p:nvPr/>
        </p:nvGraphicFramePr>
        <p:xfrm>
          <a:off x="168275" y="6092825"/>
          <a:ext cx="4270375" cy="688975"/>
        </p:xfrm>
        <a:graphic>
          <a:graphicData uri="http://schemas.openxmlformats.org/presentationml/2006/ole">
            <p:oleObj spid="_x0000_s719874" name="Equation" r:id="rId5" imgW="3022560" imgH="507960" progId="Equation.3">
              <p:embed/>
            </p:oleObj>
          </a:graphicData>
        </a:graphic>
      </p:graphicFrame>
      <p:graphicFrame>
        <p:nvGraphicFramePr>
          <p:cNvPr id="16387" name="Object 6"/>
          <p:cNvGraphicFramePr>
            <a:graphicFrameLocks noChangeAspect="1"/>
          </p:cNvGraphicFramePr>
          <p:nvPr/>
        </p:nvGraphicFramePr>
        <p:xfrm>
          <a:off x="6121400" y="6132513"/>
          <a:ext cx="2209800" cy="646112"/>
        </p:xfrm>
        <a:graphic>
          <a:graphicData uri="http://schemas.openxmlformats.org/presentationml/2006/ole">
            <p:oleObj spid="_x0000_s719875" name="Formel" r:id="rId6" imgW="1739880" imgH="507960" progId="Equation.3">
              <p:embed/>
            </p:oleObj>
          </a:graphicData>
        </a:graphic>
      </p:graphicFrame>
      <p:sp>
        <p:nvSpPr>
          <p:cNvPr id="755719" name="Rectangle 7"/>
          <p:cNvSpPr>
            <a:spLocks noChangeArrowheads="1"/>
          </p:cNvSpPr>
          <p:nvPr/>
        </p:nvSpPr>
        <p:spPr bwMode="auto">
          <a:xfrm>
            <a:off x="609600" y="134938"/>
            <a:ext cx="7721600" cy="712787"/>
          </a:xfrm>
          <a:prstGeom prst="rect">
            <a:avLst/>
          </a:prstGeom>
          <a:gradFill rotWithShape="0">
            <a:gsLst>
              <a:gs pos="0">
                <a:schemeClr val="bg1"/>
              </a:gs>
              <a:gs pos="100000">
                <a:schemeClr val="hlink"/>
              </a:gs>
            </a:gsLst>
            <a:path path="shape">
              <a:fillToRect l="50000" t="50000" r="50000" b="50000"/>
            </a:path>
          </a:gradFill>
          <a:ln w="15875">
            <a:solidFill>
              <a:schemeClr val="folHlink"/>
            </a:solidFill>
            <a:miter lim="800000"/>
            <a:headEnd/>
            <a:tailEnd/>
          </a:ln>
          <a:effectLst>
            <a:outerShdw dist="107763" dir="2700000" algn="ctr" rotWithShape="0">
              <a:schemeClr val="bg2"/>
            </a:outerShdw>
          </a:effectLst>
        </p:spPr>
        <p:txBody>
          <a:bodyPr anchor="ctr"/>
          <a:lstStyle/>
          <a:p>
            <a:pPr algn="ctr">
              <a:spcBef>
                <a:spcPct val="0"/>
              </a:spcBef>
              <a:buFontTx/>
              <a:buNone/>
              <a:defRPr/>
            </a:pPr>
            <a:r>
              <a:rPr lang="en-US" sz="2400">
                <a:solidFill>
                  <a:srgbClr val="9900FF"/>
                </a:solidFill>
              </a:rPr>
              <a:t>Vary S</a:t>
            </a:r>
            <a:r>
              <a:rPr lang="en-US" sz="2400" baseline="-25000">
                <a:solidFill>
                  <a:srgbClr val="9900FF"/>
                </a:solidFill>
              </a:rPr>
              <a:t>0</a:t>
            </a:r>
            <a:r>
              <a:rPr lang="en-US" sz="2400">
                <a:solidFill>
                  <a:srgbClr val="9900FF"/>
                </a:solidFill>
              </a:rPr>
              <a:t> to obtain allowed values for different S</a:t>
            </a:r>
            <a:r>
              <a:rPr lang="en-US" sz="2400" baseline="-25000">
                <a:solidFill>
                  <a:srgbClr val="9900FF"/>
                </a:solidFill>
              </a:rPr>
              <a:t>0 </a:t>
            </a:r>
            <a:r>
              <a:rPr lang="en-US" sz="2400">
                <a:solidFill>
                  <a:srgbClr val="9900FF"/>
                </a:solidFill>
              </a:rPr>
              <a:t>and compare to other probes and analyses</a:t>
            </a:r>
            <a:endParaRPr lang="en-US" sz="2400">
              <a:solidFill>
                <a:srgbClr val="9900FF"/>
              </a:solidFill>
              <a:sym typeface="Symbol" pitchFamily="18" charset="2"/>
            </a:endParaRPr>
          </a:p>
        </p:txBody>
      </p:sp>
      <p:sp>
        <p:nvSpPr>
          <p:cNvPr id="16393" name="Line 9"/>
          <p:cNvSpPr>
            <a:spLocks noChangeShapeType="1"/>
          </p:cNvSpPr>
          <p:nvPr/>
        </p:nvSpPr>
        <p:spPr bwMode="auto">
          <a:xfrm>
            <a:off x="1455738" y="2401888"/>
            <a:ext cx="2105025" cy="1343025"/>
          </a:xfrm>
          <a:prstGeom prst="line">
            <a:avLst/>
          </a:prstGeom>
          <a:noFill/>
          <a:ln w="19050">
            <a:solidFill>
              <a:schemeClr val="tx1"/>
            </a:solidFill>
            <a:round/>
            <a:headEnd/>
            <a:tailEnd type="triangle" w="med" len="med"/>
          </a:ln>
        </p:spPr>
        <p:txBody>
          <a:bodyPr/>
          <a:lstStyle/>
          <a:p>
            <a:endParaRPr lang="en-US"/>
          </a:p>
        </p:txBody>
      </p:sp>
      <p:sp>
        <p:nvSpPr>
          <p:cNvPr id="16395" name="Text Box 13"/>
          <p:cNvSpPr txBox="1">
            <a:spLocks noChangeArrowheads="1"/>
          </p:cNvSpPr>
          <p:nvPr/>
        </p:nvSpPr>
        <p:spPr bwMode="auto">
          <a:xfrm>
            <a:off x="4754563" y="2632075"/>
            <a:ext cx="1162050" cy="696913"/>
          </a:xfrm>
          <a:prstGeom prst="rect">
            <a:avLst/>
          </a:prstGeom>
          <a:noFill/>
          <a:ln w="9525">
            <a:noFill/>
            <a:miter lim="800000"/>
            <a:headEnd/>
            <a:tailEnd/>
          </a:ln>
        </p:spPr>
        <p:txBody>
          <a:bodyPr wrap="none">
            <a:spAutoFit/>
          </a:bodyPr>
          <a:lstStyle/>
          <a:p>
            <a:pPr marL="342900" indent="-342900">
              <a:buFontTx/>
              <a:buNone/>
            </a:pPr>
            <a:r>
              <a:rPr lang="en-US">
                <a:solidFill>
                  <a:srgbClr val="FF00FF"/>
                </a:solidFill>
                <a:latin typeface="Arial Unicode MS" pitchFamily="34" charset="-128"/>
              </a:rPr>
              <a:t>fits to IAS</a:t>
            </a:r>
          </a:p>
          <a:p>
            <a:pPr marL="342900" indent="-342900">
              <a:buFontTx/>
              <a:buNone/>
            </a:pPr>
            <a:r>
              <a:rPr lang="en-US">
                <a:solidFill>
                  <a:srgbClr val="FF00FF"/>
                </a:solidFill>
                <a:latin typeface="Arial Unicode MS" pitchFamily="34" charset="-128"/>
              </a:rPr>
              <a:t>masses</a:t>
            </a:r>
          </a:p>
        </p:txBody>
      </p:sp>
      <p:sp>
        <p:nvSpPr>
          <p:cNvPr id="16396" name="Text Box 14"/>
          <p:cNvSpPr txBox="1">
            <a:spLocks noChangeArrowheads="1"/>
          </p:cNvSpPr>
          <p:nvPr/>
        </p:nvSpPr>
        <p:spPr bwMode="auto">
          <a:xfrm>
            <a:off x="4251325" y="4365625"/>
            <a:ext cx="793750" cy="696913"/>
          </a:xfrm>
          <a:prstGeom prst="rect">
            <a:avLst/>
          </a:prstGeom>
          <a:noFill/>
          <a:ln w="9525">
            <a:noFill/>
            <a:miter lim="800000"/>
            <a:headEnd/>
            <a:tailEnd/>
          </a:ln>
        </p:spPr>
        <p:txBody>
          <a:bodyPr wrap="none">
            <a:spAutoFit/>
          </a:bodyPr>
          <a:lstStyle/>
          <a:p>
            <a:pPr marL="342900" indent="-342900">
              <a:buFontTx/>
              <a:buNone/>
            </a:pPr>
            <a:r>
              <a:rPr lang="en-US">
                <a:solidFill>
                  <a:srgbClr val="FF00FF"/>
                </a:solidFill>
                <a:latin typeface="Arial Unicode MS" pitchFamily="34" charset="-128"/>
              </a:rPr>
              <a:t>fits to </a:t>
            </a:r>
          </a:p>
          <a:p>
            <a:pPr marL="342900" indent="-342900">
              <a:buFontTx/>
              <a:buNone/>
            </a:pPr>
            <a:endParaRPr lang="en-US">
              <a:solidFill>
                <a:srgbClr val="FF00FF"/>
              </a:solidFill>
              <a:latin typeface="Arial Unicode MS" pitchFamily="34" charset="-128"/>
            </a:endParaRPr>
          </a:p>
        </p:txBody>
      </p:sp>
      <p:sp>
        <p:nvSpPr>
          <p:cNvPr id="16397" name="Text Box 19"/>
          <p:cNvSpPr txBox="1">
            <a:spLocks noChangeArrowheads="1"/>
          </p:cNvSpPr>
          <p:nvPr/>
        </p:nvSpPr>
        <p:spPr bwMode="auto">
          <a:xfrm>
            <a:off x="3740150" y="3362325"/>
            <a:ext cx="1758950" cy="696913"/>
          </a:xfrm>
          <a:prstGeom prst="rect">
            <a:avLst/>
          </a:prstGeom>
          <a:noFill/>
          <a:ln w="9525">
            <a:noFill/>
            <a:miter lim="800000"/>
            <a:headEnd/>
            <a:tailEnd/>
          </a:ln>
        </p:spPr>
        <p:txBody>
          <a:bodyPr wrap="none">
            <a:spAutoFit/>
          </a:bodyPr>
          <a:lstStyle/>
          <a:p>
            <a:pPr marL="342900" indent="-342900">
              <a:buFontTx/>
              <a:buNone/>
            </a:pPr>
            <a:r>
              <a:rPr lang="en-US"/>
              <a:t>ImQMD</a:t>
            </a:r>
          </a:p>
          <a:p>
            <a:pPr marL="342900" indent="-342900">
              <a:buFontTx/>
              <a:buNone/>
            </a:pPr>
            <a:r>
              <a:rPr lang="en-US"/>
              <a:t>CONSTRAINTS</a:t>
            </a:r>
          </a:p>
        </p:txBody>
      </p:sp>
      <p:sp>
        <p:nvSpPr>
          <p:cNvPr id="16398" name="Oval 20"/>
          <p:cNvSpPr>
            <a:spLocks noChangeArrowheads="1"/>
          </p:cNvSpPr>
          <p:nvPr/>
        </p:nvSpPr>
        <p:spPr bwMode="auto">
          <a:xfrm>
            <a:off x="2941638" y="1768475"/>
            <a:ext cx="146050" cy="144463"/>
          </a:xfrm>
          <a:prstGeom prst="ellipse">
            <a:avLst/>
          </a:prstGeom>
          <a:solidFill>
            <a:srgbClr val="333333"/>
          </a:solidFill>
          <a:ln w="9525">
            <a:noFill/>
            <a:round/>
            <a:headEnd/>
            <a:tailEnd/>
          </a:ln>
        </p:spPr>
        <p:txBody>
          <a:bodyPr wrap="none" anchor="ctr"/>
          <a:lstStyle/>
          <a:p>
            <a:endParaRPr lang="en-US"/>
          </a:p>
        </p:txBody>
      </p:sp>
      <p:sp>
        <p:nvSpPr>
          <p:cNvPr id="755722" name="Text Box 10"/>
          <p:cNvSpPr txBox="1">
            <a:spLocks noChangeArrowheads="1"/>
          </p:cNvSpPr>
          <p:nvPr/>
        </p:nvSpPr>
        <p:spPr bwMode="auto">
          <a:xfrm>
            <a:off x="377825" y="4413250"/>
            <a:ext cx="1412875" cy="560388"/>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spAutoFit/>
          </a:bodyPr>
          <a:lstStyle/>
          <a:p>
            <a:pPr marL="342900" indent="-342900">
              <a:buFontTx/>
              <a:buNone/>
              <a:defRPr/>
            </a:pPr>
            <a:r>
              <a:rPr lang="en-US" sz="1400" dirty="0"/>
              <a:t>ImQMD fits for</a:t>
            </a:r>
          </a:p>
          <a:p>
            <a:pPr marL="342900" indent="-342900">
              <a:buFontTx/>
              <a:buNone/>
              <a:defRPr/>
            </a:pPr>
            <a:r>
              <a:rPr lang="en-US" sz="1400" dirty="0"/>
              <a:t>variable S</a:t>
            </a:r>
            <a:r>
              <a:rPr lang="en-US" sz="1400" baseline="-25000" dirty="0"/>
              <a:t>0</a:t>
            </a:r>
            <a:endParaRPr lang="en-US" sz="1400" dirty="0"/>
          </a:p>
        </p:txBody>
      </p:sp>
      <p:sp>
        <p:nvSpPr>
          <p:cNvPr id="16400" name="Line 11"/>
          <p:cNvSpPr>
            <a:spLocks noChangeShapeType="1"/>
          </p:cNvSpPr>
          <p:nvPr/>
        </p:nvSpPr>
        <p:spPr bwMode="auto">
          <a:xfrm flipV="1">
            <a:off x="1620838" y="4478338"/>
            <a:ext cx="804862" cy="349250"/>
          </a:xfrm>
          <a:prstGeom prst="line">
            <a:avLst/>
          </a:prstGeom>
          <a:noFill/>
          <a:ln w="25400">
            <a:solidFill>
              <a:srgbClr val="0000FF"/>
            </a:solidFill>
            <a:round/>
            <a:headEnd/>
            <a:tailEnd type="triangle" w="med" len="med"/>
          </a:ln>
        </p:spPr>
        <p:txBody>
          <a:bodyPr/>
          <a:lstStyle/>
          <a:p>
            <a:endParaRPr lang="en-US"/>
          </a:p>
        </p:txBody>
      </p:sp>
      <p:sp>
        <p:nvSpPr>
          <p:cNvPr id="755735" name="Text Box 23"/>
          <p:cNvSpPr txBox="1">
            <a:spLocks noChangeArrowheads="1"/>
          </p:cNvSpPr>
          <p:nvPr/>
        </p:nvSpPr>
        <p:spPr bwMode="auto">
          <a:xfrm>
            <a:off x="271463" y="1854200"/>
            <a:ext cx="1363662" cy="560388"/>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marL="342900" indent="-342900">
              <a:buFontTx/>
              <a:buNone/>
              <a:defRPr/>
            </a:pPr>
            <a:r>
              <a:rPr lang="en-US" sz="1400"/>
              <a:t>ImQMD fits for </a:t>
            </a:r>
          </a:p>
          <a:p>
            <a:pPr marL="342900" indent="-342900">
              <a:buFontTx/>
              <a:buNone/>
              <a:defRPr/>
            </a:pPr>
            <a:r>
              <a:rPr lang="en-US" sz="1400"/>
              <a:t>S</a:t>
            </a:r>
            <a:r>
              <a:rPr lang="en-US" sz="1400" baseline="-25000"/>
              <a:t>0</a:t>
            </a:r>
            <a:r>
              <a:rPr lang="en-US" sz="1400"/>
              <a:t>=30.1 MeV</a:t>
            </a:r>
          </a:p>
        </p:txBody>
      </p:sp>
      <p:sp>
        <p:nvSpPr>
          <p:cNvPr id="16403" name="Text Box 24"/>
          <p:cNvSpPr txBox="1">
            <a:spLocks noChangeArrowheads="1"/>
          </p:cNvSpPr>
          <p:nvPr/>
        </p:nvSpPr>
        <p:spPr bwMode="auto">
          <a:xfrm>
            <a:off x="3794125" y="869950"/>
            <a:ext cx="2919413" cy="304800"/>
          </a:xfrm>
          <a:prstGeom prst="rect">
            <a:avLst/>
          </a:prstGeom>
          <a:noFill/>
          <a:ln w="9525" algn="ctr">
            <a:noFill/>
            <a:miter lim="800000"/>
            <a:headEnd/>
            <a:tailEnd/>
          </a:ln>
        </p:spPr>
        <p:txBody>
          <a:bodyPr wrap="none">
            <a:spAutoFit/>
          </a:bodyPr>
          <a:lstStyle/>
          <a:p>
            <a:pPr marL="457200" indent="-457200" algn="ctr">
              <a:buFontTx/>
              <a:buNone/>
            </a:pPr>
            <a:r>
              <a:rPr lang="en-US" sz="1400"/>
              <a:t>Tsang et al., PRL 102, 122701 (2009).</a:t>
            </a:r>
          </a:p>
        </p:txBody>
      </p:sp>
      <p:sp>
        <p:nvSpPr>
          <p:cNvPr id="26" name="Rectangle 25"/>
          <p:cNvSpPr/>
          <p:nvPr/>
        </p:nvSpPr>
        <p:spPr bwMode="auto">
          <a:xfrm>
            <a:off x="4330700" y="3327400"/>
            <a:ext cx="1917700" cy="8509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0" name="TextBox 29"/>
          <p:cNvSpPr txBox="1"/>
          <p:nvPr/>
        </p:nvSpPr>
        <p:spPr>
          <a:xfrm>
            <a:off x="5429250" y="4381500"/>
            <a:ext cx="582211" cy="369332"/>
          </a:xfrm>
          <a:prstGeom prst="rect">
            <a:avLst/>
          </a:prstGeom>
          <a:noFill/>
        </p:spPr>
        <p:txBody>
          <a:bodyPr wrap="none" rtlCol="0">
            <a:spAutoFit/>
          </a:bodyPr>
          <a:lstStyle/>
          <a:p>
            <a:pPr>
              <a:buNone/>
            </a:pPr>
            <a:r>
              <a:rPr lang="en-US" dirty="0" smtClean="0">
                <a:solidFill>
                  <a:srgbClr val="FF00FF"/>
                </a:solidFill>
              </a:rPr>
              <a:t>(</a:t>
            </a:r>
            <a:r>
              <a:rPr lang="en-US" dirty="0" err="1" smtClean="0">
                <a:solidFill>
                  <a:srgbClr val="FF00FF"/>
                </a:solidFill>
              </a:rPr>
              <a:t>Sn</a:t>
            </a:r>
            <a:r>
              <a:rPr lang="en-US" dirty="0" smtClean="0">
                <a:solidFill>
                  <a:srgbClr val="FF00FF"/>
                </a:solidFill>
              </a:rPr>
              <a:t>)</a:t>
            </a:r>
            <a:endParaRPr lang="en-US" dirty="0">
              <a:solidFill>
                <a:srgbClr val="FF00FF"/>
              </a:solidFill>
            </a:endParaRPr>
          </a:p>
        </p:txBody>
      </p:sp>
      <p:sp>
        <p:nvSpPr>
          <p:cNvPr id="31" name="TextBox 30"/>
          <p:cNvSpPr txBox="1"/>
          <p:nvPr/>
        </p:nvSpPr>
        <p:spPr>
          <a:xfrm>
            <a:off x="4562475" y="3429000"/>
            <a:ext cx="1665841" cy="369332"/>
          </a:xfrm>
          <a:prstGeom prst="rect">
            <a:avLst/>
          </a:prstGeom>
          <a:noFill/>
        </p:spPr>
        <p:txBody>
          <a:bodyPr wrap="none" rtlCol="0">
            <a:spAutoFit/>
          </a:bodyPr>
          <a:lstStyle/>
          <a:p>
            <a:pPr>
              <a:buNone/>
            </a:pPr>
            <a:r>
              <a:rPr lang="en-US" dirty="0" smtClean="0">
                <a:solidFill>
                  <a:srgbClr val="FF3300"/>
                </a:solidFill>
              </a:rPr>
              <a:t>PDR</a:t>
            </a:r>
            <a:r>
              <a:rPr lang="en-US" dirty="0" smtClean="0">
                <a:solidFill>
                  <a:srgbClr val="FF00FF"/>
                </a:solidFill>
              </a:rPr>
              <a:t>      </a:t>
            </a:r>
            <a:r>
              <a:rPr lang="en-US" dirty="0" smtClean="0">
                <a:solidFill>
                  <a:srgbClr val="FF3300"/>
                </a:solidFill>
              </a:rPr>
              <a:t>(</a:t>
            </a:r>
            <a:r>
              <a:rPr lang="en-US" dirty="0" err="1" smtClean="0">
                <a:solidFill>
                  <a:srgbClr val="FF3300"/>
                </a:solidFill>
              </a:rPr>
              <a:t>Ni,Sn</a:t>
            </a:r>
            <a:r>
              <a:rPr lang="en-US" dirty="0" smtClean="0">
                <a:solidFill>
                  <a:srgbClr val="FF3300"/>
                </a:solidFill>
              </a:rPr>
              <a:t>)</a:t>
            </a:r>
          </a:p>
        </p:txBody>
      </p:sp>
      <p:grpSp>
        <p:nvGrpSpPr>
          <p:cNvPr id="52" name="Group 51"/>
          <p:cNvGrpSpPr/>
          <p:nvPr/>
        </p:nvGrpSpPr>
        <p:grpSpPr>
          <a:xfrm>
            <a:off x="449263" y="1055688"/>
            <a:ext cx="8651875" cy="4073525"/>
            <a:chOff x="449263" y="1055688"/>
            <a:chExt cx="8651875" cy="4073525"/>
          </a:xfrm>
        </p:grpSpPr>
        <p:sp>
          <p:nvSpPr>
            <p:cNvPr id="755720" name="Text Box 8"/>
            <p:cNvSpPr txBox="1">
              <a:spLocks noChangeArrowheads="1"/>
            </p:cNvSpPr>
            <p:nvPr/>
          </p:nvSpPr>
          <p:spPr bwMode="auto">
            <a:xfrm>
              <a:off x="7237413" y="3032125"/>
              <a:ext cx="1863725" cy="560388"/>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marL="342900" indent="-342900">
                <a:buFontTx/>
                <a:buNone/>
                <a:defRPr/>
              </a:pPr>
              <a:r>
                <a:rPr lang="en-US" sz="1400" dirty="0"/>
                <a:t>Bao-An Li et al., Phys. </a:t>
              </a:r>
            </a:p>
            <a:p>
              <a:pPr marL="342900" indent="-342900">
                <a:buFontTx/>
                <a:buNone/>
                <a:defRPr/>
              </a:pPr>
              <a:r>
                <a:rPr lang="en-US" sz="1400" dirty="0"/>
                <a:t>Rep. 464, 113 (2008). </a:t>
              </a:r>
            </a:p>
          </p:txBody>
        </p:sp>
        <p:sp>
          <p:nvSpPr>
            <p:cNvPr id="16394" name="Line 12"/>
            <p:cNvSpPr>
              <a:spLocks noChangeShapeType="1"/>
            </p:cNvSpPr>
            <p:nvPr/>
          </p:nvSpPr>
          <p:spPr bwMode="auto">
            <a:xfrm flipH="1">
              <a:off x="4848225" y="3408363"/>
              <a:ext cx="2614613" cy="230187"/>
            </a:xfrm>
            <a:prstGeom prst="line">
              <a:avLst/>
            </a:prstGeom>
            <a:noFill/>
            <a:ln w="25400">
              <a:solidFill>
                <a:srgbClr val="0000FF"/>
              </a:solidFill>
              <a:prstDash val="sysDot"/>
              <a:round/>
              <a:headEnd/>
              <a:tailEnd type="triangle" w="med" len="med"/>
            </a:ln>
          </p:spPr>
          <p:txBody>
            <a:bodyPr/>
            <a:lstStyle/>
            <a:p>
              <a:endParaRPr lang="en-US"/>
            </a:p>
          </p:txBody>
        </p:sp>
        <p:grpSp>
          <p:nvGrpSpPr>
            <p:cNvPr id="41" name="Group 40"/>
            <p:cNvGrpSpPr/>
            <p:nvPr/>
          </p:nvGrpSpPr>
          <p:grpSpPr>
            <a:xfrm>
              <a:off x="449263" y="1055688"/>
              <a:ext cx="8580437" cy="4073525"/>
              <a:chOff x="449263" y="1055688"/>
              <a:chExt cx="8580437" cy="4073525"/>
            </a:xfrm>
          </p:grpSpPr>
          <p:grpSp>
            <p:nvGrpSpPr>
              <p:cNvPr id="42" name="Group 26"/>
              <p:cNvGrpSpPr>
                <a:grpSpLocks/>
              </p:cNvGrpSpPr>
              <p:nvPr/>
            </p:nvGrpSpPr>
            <p:grpSpPr bwMode="auto">
              <a:xfrm>
                <a:off x="449264" y="1055691"/>
                <a:ext cx="8462964" cy="4073529"/>
                <a:chOff x="283" y="665"/>
                <a:chExt cx="5331" cy="2566"/>
              </a:xfrm>
            </p:grpSpPr>
            <p:sp>
              <p:nvSpPr>
                <p:cNvPr id="46" name="Text Box 15"/>
                <p:cNvSpPr txBox="1">
                  <a:spLocks noChangeArrowheads="1"/>
                </p:cNvSpPr>
                <p:nvPr/>
              </p:nvSpPr>
              <p:spPr bwMode="auto">
                <a:xfrm>
                  <a:off x="4298" y="2816"/>
                  <a:ext cx="1316" cy="415"/>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lstStyle/>
                <a:p>
                  <a:pPr marL="342900" indent="-342900">
                    <a:buFontTx/>
                    <a:buNone/>
                    <a:defRPr/>
                  </a:pPr>
                  <a:r>
                    <a:rPr lang="de-DE" sz="1400" dirty="0"/>
                    <a:t>PDR: A. Klimkiewicz, </a:t>
                  </a:r>
                </a:p>
                <a:p>
                  <a:pPr marL="342900" indent="-342900">
                    <a:buFontTx/>
                    <a:buNone/>
                    <a:defRPr/>
                  </a:pPr>
                  <a:r>
                    <a:rPr lang="de-DE" sz="1400" dirty="0"/>
                    <a:t>PRC </a:t>
                  </a:r>
                  <a:r>
                    <a:rPr lang="en-US" sz="1400" dirty="0"/>
                    <a:t>76, 051603 (2007).</a:t>
                  </a:r>
                  <a:endParaRPr lang="en-US" dirty="0"/>
                </a:p>
              </p:txBody>
            </p:sp>
            <p:sp>
              <p:nvSpPr>
                <p:cNvPr id="47" name="Line 16"/>
                <p:cNvSpPr>
                  <a:spLocks noChangeShapeType="1"/>
                </p:cNvSpPr>
                <p:nvPr/>
              </p:nvSpPr>
              <p:spPr bwMode="auto">
                <a:xfrm flipH="1" flipV="1">
                  <a:off x="3789" y="2847"/>
                  <a:ext cx="656" cy="144"/>
                </a:xfrm>
                <a:prstGeom prst="line">
                  <a:avLst/>
                </a:prstGeom>
                <a:noFill/>
                <a:ln w="25400">
                  <a:solidFill>
                    <a:srgbClr val="FF00FF"/>
                  </a:solidFill>
                  <a:round/>
                  <a:headEnd/>
                  <a:tailEnd type="triangle" w="med" len="med"/>
                </a:ln>
              </p:spPr>
              <p:txBody>
                <a:bodyPr/>
                <a:lstStyle/>
                <a:p>
                  <a:endParaRPr lang="en-US"/>
                </a:p>
              </p:txBody>
            </p:sp>
            <p:sp>
              <p:nvSpPr>
                <p:cNvPr id="48" name="Text Box 17"/>
                <p:cNvSpPr txBox="1">
                  <a:spLocks noChangeArrowheads="1"/>
                </p:cNvSpPr>
                <p:nvPr/>
              </p:nvSpPr>
              <p:spPr bwMode="auto">
                <a:xfrm>
                  <a:off x="4458" y="714"/>
                  <a:ext cx="1139" cy="400"/>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spAutoFit/>
                </a:bodyPr>
                <a:lstStyle/>
                <a:p>
                  <a:pPr marL="342900" indent="-342900">
                    <a:buFontTx/>
                    <a:buNone/>
                    <a:defRPr/>
                  </a:pPr>
                  <a:r>
                    <a:rPr lang="en-US" sz="1400" dirty="0"/>
                    <a:t>Danielewicz, Lee,</a:t>
                  </a:r>
                </a:p>
                <a:p>
                  <a:pPr marL="342900" indent="-342900">
                    <a:buFontTx/>
                    <a:buNone/>
                    <a:defRPr/>
                  </a:pPr>
                  <a:r>
                    <a:rPr lang="en-US" dirty="0"/>
                    <a:t> </a:t>
                  </a:r>
                  <a:r>
                    <a:rPr lang="en-US" sz="1400" dirty="0"/>
                    <a:t>NPA 818, 36 (2009)</a:t>
                  </a:r>
                </a:p>
              </p:txBody>
            </p:sp>
            <p:sp>
              <p:nvSpPr>
                <p:cNvPr id="49" name="Line 18"/>
                <p:cNvSpPr>
                  <a:spLocks noChangeShapeType="1"/>
                </p:cNvSpPr>
                <p:nvPr/>
              </p:nvSpPr>
              <p:spPr bwMode="auto">
                <a:xfrm flipH="1">
                  <a:off x="3709" y="1093"/>
                  <a:ext cx="840" cy="740"/>
                </a:xfrm>
                <a:prstGeom prst="line">
                  <a:avLst/>
                </a:prstGeom>
                <a:noFill/>
                <a:ln w="25400">
                  <a:solidFill>
                    <a:srgbClr val="FF00FF"/>
                  </a:solidFill>
                  <a:round/>
                  <a:headEnd/>
                  <a:tailEnd type="triangle" w="med" len="med"/>
                </a:ln>
              </p:spPr>
              <p:txBody>
                <a:bodyPr/>
                <a:lstStyle/>
                <a:p>
                  <a:endParaRPr lang="en-US"/>
                </a:p>
              </p:txBody>
            </p:sp>
            <p:sp>
              <p:nvSpPr>
                <p:cNvPr id="50" name="Line 21"/>
                <p:cNvSpPr>
                  <a:spLocks noChangeShapeType="1"/>
                </p:cNvSpPr>
                <p:nvPr/>
              </p:nvSpPr>
              <p:spPr bwMode="auto">
                <a:xfrm>
                  <a:off x="951" y="823"/>
                  <a:ext cx="887" cy="320"/>
                </a:xfrm>
                <a:prstGeom prst="line">
                  <a:avLst/>
                </a:prstGeom>
                <a:noFill/>
                <a:ln w="9525">
                  <a:solidFill>
                    <a:schemeClr val="tx1"/>
                  </a:solidFill>
                  <a:round/>
                  <a:headEnd/>
                  <a:tailEnd type="triangle" w="med" len="med"/>
                </a:ln>
              </p:spPr>
              <p:txBody>
                <a:bodyPr/>
                <a:lstStyle/>
                <a:p>
                  <a:endParaRPr lang="en-US"/>
                </a:p>
              </p:txBody>
            </p:sp>
            <p:sp>
              <p:nvSpPr>
                <p:cNvPr id="51" name="Text Box 22"/>
                <p:cNvSpPr txBox="1">
                  <a:spLocks noChangeArrowheads="1"/>
                </p:cNvSpPr>
                <p:nvPr/>
              </p:nvSpPr>
              <p:spPr bwMode="auto">
                <a:xfrm>
                  <a:off x="283" y="665"/>
                  <a:ext cx="854" cy="35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spAutoFit/>
                </a:bodyPr>
                <a:lstStyle/>
                <a:p>
                  <a:pPr marL="342900" indent="-342900">
                    <a:buFontTx/>
                    <a:buNone/>
                    <a:defRPr/>
                  </a:pPr>
                  <a:r>
                    <a:rPr lang="en-US" sz="1400" dirty="0"/>
                    <a:t>GDR: </a:t>
                  </a:r>
                  <a:r>
                    <a:rPr lang="en-US" sz="1400" dirty="0" err="1"/>
                    <a:t>Trippa</a:t>
                  </a:r>
                  <a:r>
                    <a:rPr lang="en-US" sz="1400" dirty="0"/>
                    <a:t>,  </a:t>
                  </a:r>
                </a:p>
                <a:p>
                  <a:pPr marL="342900" indent="-342900">
                    <a:buFontTx/>
                    <a:buNone/>
                    <a:defRPr/>
                  </a:pPr>
                  <a:r>
                    <a:rPr lang="en-US" sz="1400" dirty="0"/>
                    <a:t>PRC77, 061304</a:t>
                  </a:r>
                </a:p>
              </p:txBody>
            </p:sp>
          </p:grpSp>
          <p:grpSp>
            <p:nvGrpSpPr>
              <p:cNvPr id="43" name="Group 38"/>
              <p:cNvGrpSpPr/>
              <p:nvPr/>
            </p:nvGrpSpPr>
            <p:grpSpPr>
              <a:xfrm>
                <a:off x="6105528" y="2343150"/>
                <a:ext cx="2924172" cy="1104900"/>
                <a:chOff x="6105528" y="2343150"/>
                <a:chExt cx="2924172" cy="1104900"/>
              </a:xfrm>
            </p:grpSpPr>
            <p:sp>
              <p:nvSpPr>
                <p:cNvPr id="44" name="TextBox 43"/>
                <p:cNvSpPr txBox="1"/>
                <p:nvPr/>
              </p:nvSpPr>
              <p:spPr>
                <a:xfrm>
                  <a:off x="7229475" y="2343150"/>
                  <a:ext cx="1800225" cy="523220"/>
                </a:xfrm>
                <a:prstGeom prst="rect">
                  <a:avLst/>
                </a:prstGeom>
                <a:solidFill>
                  <a:srgbClr val="FFFF99"/>
                </a:solidFill>
                <a:effectLst>
                  <a:innerShdw blurRad="63500" dist="50800" dir="2700000">
                    <a:prstClr val="black">
                      <a:alpha val="50000"/>
                    </a:prstClr>
                  </a:innerShdw>
                </a:effectLst>
              </p:spPr>
              <p:txBody>
                <a:bodyPr wrap="square" rtlCol="0">
                  <a:spAutoFit/>
                </a:bodyPr>
                <a:lstStyle/>
                <a:p>
                  <a:pPr>
                    <a:buNone/>
                  </a:pPr>
                  <a:r>
                    <a:rPr lang="en-US" sz="1400" dirty="0" smtClean="0"/>
                    <a:t>Carbone et al, PRC </a:t>
                  </a:r>
                  <a:r>
                    <a:rPr lang="en-US" sz="1400" b="1" dirty="0" smtClean="0"/>
                    <a:t>81</a:t>
                  </a:r>
                  <a:r>
                    <a:rPr lang="en-US" sz="1400" dirty="0" smtClean="0"/>
                    <a:t>, 041301 (2010) </a:t>
                  </a:r>
                  <a:endParaRPr lang="en-US" sz="1400" dirty="0"/>
                </a:p>
              </p:txBody>
            </p:sp>
            <p:cxnSp>
              <p:nvCxnSpPr>
                <p:cNvPr id="45" name="Straight Arrow Connector 44"/>
                <p:cNvCxnSpPr/>
                <p:nvPr/>
              </p:nvCxnSpPr>
              <p:spPr bwMode="auto">
                <a:xfrm rot="10800000" flipV="1">
                  <a:off x="6105528" y="2438400"/>
                  <a:ext cx="1190623" cy="1009650"/>
                </a:xfrm>
                <a:prstGeom prst="straightConnector1">
                  <a:avLst/>
                </a:prstGeom>
                <a:solidFill>
                  <a:srgbClr val="FFFF99"/>
                </a:solidFill>
                <a:ln w="25400" cap="flat" cmpd="sng" algn="ctr">
                  <a:solidFill>
                    <a:srgbClr val="FF0000"/>
                  </a:solidFill>
                  <a:prstDash val="solid"/>
                  <a:round/>
                  <a:headEnd type="none" w="med" len="med"/>
                  <a:tailEnd type="arrow"/>
                </a:ln>
                <a:effectLst/>
              </p:spPr>
            </p:cxnSp>
          </p:grpSp>
        </p:grpSp>
      </p:grpSp>
      <p:sp>
        <p:nvSpPr>
          <p:cNvPr id="34" name="TextBox 33"/>
          <p:cNvSpPr txBox="1"/>
          <p:nvPr/>
        </p:nvSpPr>
        <p:spPr>
          <a:xfrm>
            <a:off x="8445500" y="5511800"/>
            <a:ext cx="351378" cy="369332"/>
          </a:xfrm>
          <a:prstGeom prst="rect">
            <a:avLst/>
          </a:prstGeom>
          <a:noFill/>
        </p:spPr>
        <p:txBody>
          <a:bodyPr wrap="none" rtlCol="0">
            <a:spAutoFit/>
          </a:bodyPr>
          <a:lstStyle/>
          <a:p>
            <a:pPr>
              <a:buNone/>
            </a:pPr>
            <a:r>
              <a:rPr lang="en-US" dirty="0" smtClean="0">
                <a:hlinkClick r:id="rId7" action="ppaction://hlinksldjump"/>
              </a:rPr>
              <a:t>Q</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77800"/>
            <a:ext cx="7772400" cy="865187"/>
          </a:xfrm>
        </p:spPr>
        <p:txBody>
          <a:bodyPr/>
          <a:lstStyle/>
          <a:p>
            <a:r>
              <a:rPr lang="en-US" dirty="0" smtClean="0"/>
              <a:t>New measurements of </a:t>
            </a:r>
            <a:r>
              <a:rPr lang="en-US" dirty="0" err="1" smtClean="0"/>
              <a:t>Sn+Sn</a:t>
            </a:r>
            <a:r>
              <a:rPr lang="en-US" dirty="0" smtClean="0"/>
              <a:t> collisions  at E/A =35 </a:t>
            </a:r>
            <a:r>
              <a:rPr lang="en-US" dirty="0" err="1" smtClean="0"/>
              <a:t>MeV</a:t>
            </a:r>
            <a:r>
              <a:rPr lang="en-US" dirty="0" smtClean="0"/>
              <a:t> and comparisons of </a:t>
            </a:r>
            <a:r>
              <a:rPr lang="en-US" dirty="0" err="1" smtClean="0"/>
              <a:t>ImQMD</a:t>
            </a:r>
            <a:r>
              <a:rPr lang="en-US" dirty="0" smtClean="0"/>
              <a:t> calculations</a:t>
            </a:r>
            <a:endParaRPr lang="en-US" dirty="0"/>
          </a:p>
        </p:txBody>
      </p:sp>
      <p:pic>
        <p:nvPicPr>
          <p:cNvPr id="6" name="Picture 5" descr="b_35_ImQMD_data_cent.jpeg"/>
          <p:cNvPicPr>
            <a:picLocks noChangeAspect="1"/>
          </p:cNvPicPr>
          <p:nvPr/>
        </p:nvPicPr>
        <p:blipFill>
          <a:blip r:embed="rId3"/>
          <a:stretch>
            <a:fillRect/>
          </a:stretch>
        </p:blipFill>
        <p:spPr>
          <a:xfrm rot="16200000">
            <a:off x="400367" y="-19368"/>
            <a:ext cx="5600067" cy="7924801"/>
          </a:xfrm>
          <a:prstGeom prst="rect">
            <a:avLst/>
          </a:prstGeom>
        </p:spPr>
      </p:pic>
      <p:sp>
        <p:nvSpPr>
          <p:cNvPr id="4" name="TextBox 3"/>
          <p:cNvSpPr txBox="1"/>
          <p:nvPr/>
        </p:nvSpPr>
        <p:spPr>
          <a:xfrm>
            <a:off x="6299200" y="4038600"/>
            <a:ext cx="2514600" cy="1323439"/>
          </a:xfrm>
          <a:prstGeom prst="rect">
            <a:avLst/>
          </a:prstGeom>
          <a:solidFill>
            <a:srgbClr val="FFFF99"/>
          </a:solidFill>
          <a:effectLst>
            <a:innerShdw blurRad="63500" dist="50800" dir="2700000">
              <a:prstClr val="black">
                <a:alpha val="50000"/>
              </a:prstClr>
            </a:innerShdw>
          </a:effectLst>
        </p:spPr>
        <p:txBody>
          <a:bodyPr wrap="square" rtlCol="0">
            <a:spAutoFit/>
          </a:bodyPr>
          <a:lstStyle/>
          <a:p>
            <a:pPr>
              <a:buNone/>
            </a:pPr>
            <a:r>
              <a:rPr lang="en-US" sz="2000" dirty="0" smtClean="0">
                <a:solidFill>
                  <a:schemeClr val="accent2"/>
                </a:solidFill>
              </a:rPr>
              <a:t>Data are in good agreement with </a:t>
            </a:r>
            <a:r>
              <a:rPr lang="en-US" sz="2000" dirty="0" smtClean="0">
                <a:solidFill>
                  <a:schemeClr val="accent2"/>
                </a:solidFill>
                <a:latin typeface="Symbol" pitchFamily="82" charset="2"/>
              </a:rPr>
              <a:t>g</a:t>
            </a:r>
            <a:r>
              <a:rPr lang="en-US" sz="2000" baseline="-25000" dirty="0" smtClean="0">
                <a:solidFill>
                  <a:schemeClr val="accent2"/>
                </a:solidFill>
              </a:rPr>
              <a:t>i</a:t>
            </a:r>
            <a:r>
              <a:rPr lang="en-US" sz="2000" dirty="0" smtClean="0">
                <a:solidFill>
                  <a:schemeClr val="accent2"/>
                </a:solidFill>
              </a:rPr>
              <a:t>~0.5, consistent with E/A=50 </a:t>
            </a:r>
            <a:r>
              <a:rPr lang="en-US" sz="2000" dirty="0" err="1" smtClean="0">
                <a:solidFill>
                  <a:schemeClr val="accent2"/>
                </a:solidFill>
              </a:rPr>
              <a:t>MeV</a:t>
            </a:r>
            <a:r>
              <a:rPr lang="en-US" sz="2000" dirty="0" smtClean="0">
                <a:solidFill>
                  <a:schemeClr val="accent2"/>
                </a:solidFill>
              </a:rPr>
              <a:t> data.</a:t>
            </a:r>
          </a:p>
        </p:txBody>
      </p:sp>
      <p:sp>
        <p:nvSpPr>
          <p:cNvPr id="5" name="TextBox 4"/>
          <p:cNvSpPr txBox="1"/>
          <p:nvPr/>
        </p:nvSpPr>
        <p:spPr>
          <a:xfrm>
            <a:off x="6286500" y="1892300"/>
            <a:ext cx="2552700" cy="1015663"/>
          </a:xfrm>
          <a:prstGeom prst="rect">
            <a:avLst/>
          </a:prstGeom>
          <a:solidFill>
            <a:srgbClr val="FFFF99"/>
          </a:solidFill>
          <a:effectLst>
            <a:innerShdw blurRad="63500" dist="50800" dir="2700000">
              <a:prstClr val="black">
                <a:alpha val="50000"/>
              </a:prstClr>
            </a:innerShdw>
          </a:effectLst>
        </p:spPr>
        <p:txBody>
          <a:bodyPr wrap="square" rtlCol="0">
            <a:spAutoFit/>
          </a:bodyPr>
          <a:lstStyle/>
          <a:p>
            <a:pPr>
              <a:buNone/>
            </a:pPr>
            <a:r>
              <a:rPr lang="en-US" sz="2000" dirty="0" smtClean="0">
                <a:solidFill>
                  <a:schemeClr val="accent2"/>
                </a:solidFill>
              </a:rPr>
              <a:t>No complete stopping or </a:t>
            </a:r>
            <a:r>
              <a:rPr lang="en-US" sz="2000" dirty="0" err="1" smtClean="0">
                <a:solidFill>
                  <a:schemeClr val="accent2"/>
                </a:solidFill>
              </a:rPr>
              <a:t>isospin</a:t>
            </a:r>
            <a:r>
              <a:rPr lang="en-US" sz="2000" dirty="0" smtClean="0">
                <a:solidFill>
                  <a:schemeClr val="accent2"/>
                </a:solidFill>
              </a:rPr>
              <a:t> equilibration in central collisions</a:t>
            </a:r>
          </a:p>
        </p:txBody>
      </p:sp>
      <p:sp>
        <p:nvSpPr>
          <p:cNvPr id="7" name="Text Box 37"/>
          <p:cNvSpPr txBox="1">
            <a:spLocks noChangeArrowheads="1"/>
          </p:cNvSpPr>
          <p:nvPr/>
        </p:nvSpPr>
        <p:spPr bwMode="auto">
          <a:xfrm>
            <a:off x="4406267" y="1230630"/>
            <a:ext cx="1713931" cy="307777"/>
          </a:xfrm>
          <a:prstGeom prst="rect">
            <a:avLst/>
          </a:prstGeom>
          <a:noFill/>
          <a:ln w="9525" algn="ctr">
            <a:noFill/>
            <a:miter lim="800000"/>
            <a:headEnd/>
            <a:tailEnd/>
          </a:ln>
        </p:spPr>
        <p:txBody>
          <a:bodyPr wrap="none">
            <a:spAutoFit/>
          </a:bodyPr>
          <a:lstStyle/>
          <a:p>
            <a:pPr marL="457200" indent="-457200">
              <a:buFontTx/>
              <a:buNone/>
            </a:pPr>
            <a:r>
              <a:rPr lang="en-US" sz="1400" dirty="0" smtClean="0"/>
              <a:t>Z. Sun et al., (</a:t>
            </a:r>
            <a:r>
              <a:rPr lang="en-US" sz="1400" dirty="0"/>
              <a:t>2009).</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7772400" cy="609600"/>
          </a:xfrm>
        </p:spPr>
        <p:txBody>
          <a:bodyPr/>
          <a:lstStyle/>
          <a:p>
            <a:r>
              <a:rPr lang="en-US" dirty="0" smtClean="0"/>
              <a:t>Isospin dependence of the effective mass</a:t>
            </a:r>
            <a:endParaRPr lang="en-US" dirty="0"/>
          </a:p>
        </p:txBody>
      </p:sp>
      <p:sp>
        <p:nvSpPr>
          <p:cNvPr id="4" name="Content Placeholder 3"/>
          <p:cNvSpPr>
            <a:spLocks noGrp="1"/>
          </p:cNvSpPr>
          <p:nvPr>
            <p:ph sz="half" idx="1"/>
          </p:nvPr>
        </p:nvSpPr>
        <p:spPr>
          <a:xfrm>
            <a:off x="647700" y="4754880"/>
            <a:ext cx="8039100" cy="1823720"/>
          </a:xfrm>
        </p:spPr>
        <p:txBody>
          <a:bodyPr/>
          <a:lstStyle/>
          <a:p>
            <a:r>
              <a:rPr lang="en-US" sz="2000" dirty="0" smtClean="0"/>
              <a:t>If the symmetry potential is momentum dependent, it will cause the effective masses of neutrons and protons to differ and cause a change in the ratio of neutron/proton spectra.</a:t>
            </a:r>
          </a:p>
          <a:p>
            <a:r>
              <a:rPr lang="en-US" sz="2000" dirty="0" smtClean="0"/>
              <a:t>Measurements of </a:t>
            </a:r>
            <a:r>
              <a:rPr lang="en-US" sz="2000" baseline="30000" dirty="0" smtClean="0"/>
              <a:t>124</a:t>
            </a:r>
            <a:r>
              <a:rPr lang="en-US" sz="2000" dirty="0" smtClean="0"/>
              <a:t>Sn+</a:t>
            </a:r>
            <a:r>
              <a:rPr lang="en-US" sz="2000" baseline="30000" dirty="0" smtClean="0"/>
              <a:t> 124</a:t>
            </a:r>
            <a:r>
              <a:rPr lang="en-US" sz="2000" dirty="0" smtClean="0"/>
              <a:t>Sn and </a:t>
            </a:r>
            <a:r>
              <a:rPr lang="en-US" sz="2000" baseline="30000" dirty="0" smtClean="0"/>
              <a:t>112</a:t>
            </a:r>
            <a:r>
              <a:rPr lang="en-US" sz="2000" dirty="0" smtClean="0"/>
              <a:t>Sn+</a:t>
            </a:r>
            <a:r>
              <a:rPr lang="en-US" sz="2000" baseline="30000" dirty="0" smtClean="0"/>
              <a:t> 112</a:t>
            </a:r>
            <a:r>
              <a:rPr lang="en-US" sz="2000" dirty="0" smtClean="0"/>
              <a:t>Sn collisions were performed at E/A=120 MeV last fall to address this question. </a:t>
            </a:r>
          </a:p>
          <a:p>
            <a:endParaRPr lang="en-US" sz="2000" dirty="0"/>
          </a:p>
        </p:txBody>
      </p:sp>
      <p:pic>
        <p:nvPicPr>
          <p:cNvPr id="1068034" name="Picture 2" descr="rizzo1"/>
          <p:cNvPicPr>
            <a:picLocks noGrp="1" noChangeAspect="1" noChangeArrowheads="1"/>
          </p:cNvPicPr>
          <p:nvPr>
            <p:ph sz="half" idx="2"/>
          </p:nvPr>
        </p:nvPicPr>
        <p:blipFill>
          <a:blip r:embed="rId3"/>
          <a:srcRect/>
          <a:stretch>
            <a:fillRect/>
          </a:stretch>
        </p:blipFill>
        <p:spPr bwMode="auto">
          <a:xfrm>
            <a:off x="1959428" y="1133567"/>
            <a:ext cx="5033732" cy="3391406"/>
          </a:xfrm>
          <a:prstGeom prst="rect">
            <a:avLst/>
          </a:prstGeom>
          <a:noFill/>
          <a:ln w="9525">
            <a:noFill/>
            <a:miter lim="800000"/>
            <a:headEnd/>
            <a:tailEnd/>
          </a:ln>
        </p:spPr>
      </p:pic>
      <p:sp>
        <p:nvSpPr>
          <p:cNvPr id="7" name="TextBox 6"/>
          <p:cNvSpPr txBox="1"/>
          <p:nvPr/>
        </p:nvSpPr>
        <p:spPr>
          <a:xfrm>
            <a:off x="3861900" y="899887"/>
            <a:ext cx="3086101" cy="369332"/>
          </a:xfrm>
          <a:prstGeom prst="rect">
            <a:avLst/>
          </a:prstGeom>
          <a:noFill/>
        </p:spPr>
        <p:txBody>
          <a:bodyPr wrap="none" rtlCol="0">
            <a:spAutoFit/>
          </a:bodyPr>
          <a:lstStyle/>
          <a:p>
            <a:pPr>
              <a:buNone/>
            </a:pPr>
            <a:r>
              <a:rPr lang="it-IT" dirty="0" smtClean="0"/>
              <a:t>J</a:t>
            </a:r>
            <a:r>
              <a:rPr lang="it-IT" sz="1400" dirty="0" smtClean="0"/>
              <a:t>. Rizzo et  al.,  PRC 72 (2005) 064609</a:t>
            </a:r>
            <a:r>
              <a:rPr lang="it-IT" dirty="0" smtClean="0"/>
              <a: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609600" y="161924"/>
            <a:ext cx="7772400" cy="790575"/>
          </a:xfrm>
          <a:ln/>
        </p:spPr>
        <p:txBody>
          <a:bodyPr/>
          <a:lstStyle/>
          <a:p>
            <a:r>
              <a:rPr lang="en-US" dirty="0"/>
              <a:t>Theoretical </a:t>
            </a:r>
            <a:r>
              <a:rPr lang="en-US" dirty="0" smtClean="0"/>
              <a:t>approaches for calculating the EoS</a:t>
            </a:r>
            <a:endParaRPr lang="en-US" dirty="0"/>
          </a:p>
        </p:txBody>
      </p:sp>
      <p:sp>
        <p:nvSpPr>
          <p:cNvPr id="565251" name="Rectangle 3"/>
          <p:cNvSpPr>
            <a:spLocks noGrp="1" noChangeArrowheads="1"/>
          </p:cNvSpPr>
          <p:nvPr>
            <p:ph type="body" idx="1"/>
          </p:nvPr>
        </p:nvSpPr>
        <p:spPr>
          <a:xfrm>
            <a:off x="711200" y="1422399"/>
            <a:ext cx="7772400" cy="4900023"/>
          </a:xfrm>
        </p:spPr>
        <p:txBody>
          <a:bodyPr/>
          <a:lstStyle/>
          <a:p>
            <a:r>
              <a:rPr lang="en-US" dirty="0" err="1"/>
              <a:t>Variational</a:t>
            </a:r>
            <a:r>
              <a:rPr lang="en-US" dirty="0"/>
              <a:t> and </a:t>
            </a:r>
            <a:r>
              <a:rPr lang="en-US" dirty="0" err="1" smtClean="0"/>
              <a:t>Brueckner</a:t>
            </a:r>
            <a:r>
              <a:rPr lang="en-US" dirty="0" smtClean="0"/>
              <a:t> model calculations </a:t>
            </a:r>
            <a:r>
              <a:rPr lang="en-US" dirty="0"/>
              <a:t>with realistic two-body nucleon-nucleon interactions: (see </a:t>
            </a:r>
            <a:r>
              <a:rPr lang="en-US" dirty="0" err="1"/>
              <a:t>Akmal</a:t>
            </a:r>
            <a:r>
              <a:rPr lang="en-US" dirty="0"/>
              <a:t> et al., PRC 58, 1804 (1998) and refs therein.)</a:t>
            </a:r>
          </a:p>
          <a:p>
            <a:pPr lvl="1"/>
            <a:r>
              <a:rPr lang="en-US" dirty="0" err="1"/>
              <a:t>Variational</a:t>
            </a:r>
            <a:r>
              <a:rPr lang="en-US" dirty="0"/>
              <a:t> minimizes &lt;H&gt; with elaborate ground state </a:t>
            </a:r>
            <a:r>
              <a:rPr lang="en-US" dirty="0" err="1"/>
              <a:t>wavefunction</a:t>
            </a:r>
            <a:r>
              <a:rPr lang="en-US" dirty="0"/>
              <a:t> that includes nucleon-nucleon correlations.</a:t>
            </a:r>
          </a:p>
          <a:p>
            <a:pPr lvl="1"/>
            <a:r>
              <a:rPr lang="en-US" dirty="0"/>
              <a:t>Incorporate three-body </a:t>
            </a:r>
            <a:r>
              <a:rPr lang="en-US" dirty="0" smtClean="0"/>
              <a:t>interactions (needed for saturation in NR treatments).</a:t>
            </a:r>
            <a:endParaRPr lang="en-US" dirty="0"/>
          </a:p>
          <a:p>
            <a:pPr lvl="2"/>
            <a:r>
              <a:rPr lang="en-US" dirty="0"/>
              <a:t>Some are "fundamental"</a:t>
            </a:r>
          </a:p>
          <a:p>
            <a:pPr lvl="2"/>
            <a:r>
              <a:rPr lang="en-US" dirty="0"/>
              <a:t>Others model relativistic effects.</a:t>
            </a:r>
          </a:p>
          <a:p>
            <a:r>
              <a:rPr lang="en-US" dirty="0"/>
              <a:t>Relativistic mean field calculations using relativistic effective interactions, (see </a:t>
            </a:r>
            <a:r>
              <a:rPr lang="en-US" dirty="0" err="1"/>
              <a:t>Lalasissis</a:t>
            </a:r>
            <a:r>
              <a:rPr lang="en-US" dirty="0"/>
              <a:t> et al., PRC 55, 540 (</a:t>
            </a:r>
            <a:r>
              <a:rPr lang="en-US" dirty="0" smtClean="0"/>
              <a:t>1997) </a:t>
            </a:r>
            <a:endParaRPr lang="en-US" dirty="0"/>
          </a:p>
          <a:p>
            <a:pPr lvl="1"/>
            <a:r>
              <a:rPr lang="en-US" dirty="0"/>
              <a:t>Well defined transformations under Lorentz </a:t>
            </a:r>
            <a:r>
              <a:rPr lang="en-US" dirty="0" smtClean="0"/>
              <a:t>boosts (collisions)</a:t>
            </a:r>
            <a:endParaRPr lang="en-US" dirty="0"/>
          </a:p>
          <a:p>
            <a:pPr lvl="1"/>
            <a:r>
              <a:rPr lang="en-US" dirty="0"/>
              <a:t>Parameterization can be adjusted to incorporate new data.</a:t>
            </a:r>
          </a:p>
          <a:p>
            <a:r>
              <a:rPr lang="en-US" dirty="0" err="1"/>
              <a:t>Skyrme</a:t>
            </a:r>
            <a:r>
              <a:rPr lang="en-US" dirty="0"/>
              <a:t> parameterizations: </a:t>
            </a:r>
            <a:r>
              <a:rPr lang="en-US" dirty="0">
                <a:latin typeface="+mj-lt"/>
              </a:rPr>
              <a:t>(</a:t>
            </a:r>
            <a:r>
              <a:rPr lang="en-US" dirty="0" err="1">
                <a:latin typeface="+mj-lt"/>
              </a:rPr>
              <a:t>Vautherin</a:t>
            </a:r>
            <a:r>
              <a:rPr lang="en-US" dirty="0">
                <a:latin typeface="+mj-lt"/>
              </a:rPr>
              <a:t> and Brink, PRC </a:t>
            </a:r>
            <a:r>
              <a:rPr lang="en-US" b="1" dirty="0">
                <a:latin typeface="+mj-lt"/>
              </a:rPr>
              <a:t>5</a:t>
            </a:r>
            <a:r>
              <a:rPr lang="en-US" dirty="0">
                <a:latin typeface="+mj-lt"/>
              </a:rPr>
              <a:t>, 626 (1972).)</a:t>
            </a:r>
          </a:p>
          <a:p>
            <a:pPr lvl="1"/>
            <a:r>
              <a:rPr lang="en-US" dirty="0"/>
              <a:t>Requires transformation to local rest </a:t>
            </a:r>
            <a:r>
              <a:rPr lang="en-US" dirty="0" smtClean="0"/>
              <a:t>frame (collisions)</a:t>
            </a:r>
            <a:endParaRPr lang="en-US" dirty="0"/>
          </a:p>
          <a:p>
            <a:pPr lvl="1"/>
            <a:r>
              <a:rPr lang="en-US" dirty="0"/>
              <a:t>Computationally straightforward - </a:t>
            </a:r>
            <a:r>
              <a:rPr lang="en-US" dirty="0">
                <a:hlinkClick r:id="rId3" action="ppaction://hlinksldjump"/>
              </a:rPr>
              <a:t>example</a:t>
            </a:r>
          </a:p>
          <a:p>
            <a:pPr lvl="2"/>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ChangeArrowheads="1"/>
          </p:cNvSpPr>
          <p:nvPr/>
        </p:nvSpPr>
        <p:spPr bwMode="auto">
          <a:xfrm>
            <a:off x="711200" y="1022348"/>
            <a:ext cx="7772400" cy="2228851"/>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dirty="0">
                <a:solidFill>
                  <a:schemeClr val="accent2"/>
                </a:solidFill>
              </a:rPr>
              <a:t>Densities of </a:t>
            </a:r>
            <a:r>
              <a:rPr lang="en-US" dirty="0">
                <a:solidFill>
                  <a:schemeClr val="accent2"/>
                </a:solidFill>
                <a:sym typeface="Symbol" pitchFamily="18" charset="2"/>
              </a:rPr>
              <a:t>2</a:t>
            </a:r>
            <a:r>
              <a:rPr lang="en-US" baseline="-25000" dirty="0">
                <a:solidFill>
                  <a:schemeClr val="accent2"/>
                </a:solidFill>
                <a:sym typeface="Symbol" pitchFamily="18" charset="2"/>
              </a:rPr>
              <a:t>0 </a:t>
            </a:r>
            <a:r>
              <a:rPr lang="en-US" dirty="0">
                <a:solidFill>
                  <a:schemeClr val="accent2"/>
                </a:solidFill>
                <a:sym typeface="Symbol" pitchFamily="18" charset="2"/>
              </a:rPr>
              <a:t>can be achieved at E/A400 MeV.</a:t>
            </a:r>
          </a:p>
          <a:p>
            <a:pPr marL="742950" lvl="1" indent="-285750">
              <a:buFontTx/>
              <a:buChar char="–"/>
              <a:defRPr/>
            </a:pPr>
            <a:r>
              <a:rPr lang="en-US" dirty="0">
                <a:sym typeface="Symbol" pitchFamily="18" charset="2"/>
              </a:rPr>
              <a:t>Provides information about </a:t>
            </a:r>
            <a:r>
              <a:rPr lang="en-US" dirty="0" smtClean="0">
                <a:sym typeface="Symbol" pitchFamily="18" charset="2"/>
              </a:rPr>
              <a:t>neutron star radii, direct </a:t>
            </a:r>
            <a:r>
              <a:rPr lang="en-US" dirty="0" err="1">
                <a:sym typeface="Symbol" pitchFamily="18" charset="2"/>
              </a:rPr>
              <a:t>Urca</a:t>
            </a:r>
            <a:r>
              <a:rPr lang="en-US" dirty="0">
                <a:sym typeface="Symbol" pitchFamily="18" charset="2"/>
              </a:rPr>
              <a:t> cooling in proto-neutron stars, stability and phase transitions of dense neutron star interior.</a:t>
            </a:r>
          </a:p>
          <a:p>
            <a:pPr marL="342900" indent="-342900">
              <a:defRPr/>
            </a:pPr>
            <a:r>
              <a:rPr lang="en-US" dirty="0">
                <a:solidFill>
                  <a:schemeClr val="accent2"/>
                </a:solidFill>
                <a:sym typeface="Symbol" pitchFamily="18" charset="2"/>
              </a:rPr>
              <a:t>S() influences diffusion of neutrons from dense overlap region at b=0. </a:t>
            </a:r>
          </a:p>
          <a:p>
            <a:pPr marL="742950" lvl="1" indent="-285750">
              <a:buFontTx/>
              <a:buChar char="–"/>
              <a:defRPr/>
            </a:pPr>
            <a:r>
              <a:rPr lang="en-US" dirty="0">
                <a:sym typeface="Symbol" pitchFamily="18" charset="2"/>
              </a:rPr>
              <a:t>Diffusion is </a:t>
            </a:r>
            <a:r>
              <a:rPr lang="en-US" dirty="0" smtClean="0">
                <a:sym typeface="Symbol" pitchFamily="18" charset="2"/>
              </a:rPr>
              <a:t>greater in </a:t>
            </a:r>
            <a:r>
              <a:rPr lang="en-US" dirty="0">
                <a:sym typeface="Symbol" pitchFamily="18" charset="2"/>
              </a:rPr>
              <a:t>neutron-rich dense region is formed for </a:t>
            </a:r>
            <a:r>
              <a:rPr lang="en-US" dirty="0" smtClean="0">
                <a:sym typeface="Symbol" pitchFamily="18" charset="2"/>
              </a:rPr>
              <a:t>stiffer S</a:t>
            </a:r>
            <a:r>
              <a:rPr lang="en-US" dirty="0">
                <a:sym typeface="Symbol" pitchFamily="18" charset="2"/>
              </a:rPr>
              <a:t>(</a:t>
            </a:r>
            <a:r>
              <a:rPr lang="en-US" dirty="0" smtClean="0">
                <a:sym typeface="Symbol" pitchFamily="18" charset="2"/>
              </a:rPr>
              <a:t>).</a:t>
            </a:r>
          </a:p>
          <a:p>
            <a:pPr marL="285750" indent="-285750">
              <a:defRPr/>
            </a:pPr>
            <a:r>
              <a:rPr lang="en-US" dirty="0" smtClean="0">
                <a:sym typeface="Symbol" pitchFamily="18" charset="2"/>
              </a:rPr>
              <a:t> </a:t>
            </a:r>
            <a:r>
              <a:rPr lang="en-US" dirty="0" smtClean="0">
                <a:solidFill>
                  <a:schemeClr val="accent2"/>
                </a:solidFill>
                <a:sym typeface="Symbol" pitchFamily="18" charset="2"/>
              </a:rPr>
              <a:t>Experiments are being planned to investigate these phenomena</a:t>
            </a:r>
            <a:endParaRPr lang="en-US" dirty="0">
              <a:solidFill>
                <a:schemeClr val="accent2"/>
              </a:solidFill>
              <a:sym typeface="Symbol" pitchFamily="18" charset="2"/>
            </a:endParaRPr>
          </a:p>
        </p:txBody>
      </p:sp>
      <p:sp>
        <p:nvSpPr>
          <p:cNvPr id="756740" name="Rectangle 4"/>
          <p:cNvSpPr>
            <a:spLocks noGrp="1" noChangeArrowheads="1"/>
          </p:cNvSpPr>
          <p:nvPr>
            <p:ph type="title"/>
          </p:nvPr>
        </p:nvSpPr>
        <p:spPr>
          <a:xfrm>
            <a:off x="622300" y="63500"/>
            <a:ext cx="7772400" cy="825500"/>
          </a:xfrm>
        </p:spPr>
        <p:txBody>
          <a:bodyPr/>
          <a:lstStyle/>
          <a:p>
            <a:pPr eaLnBrk="1" hangingPunct="1">
              <a:defRPr/>
            </a:pPr>
            <a:r>
              <a:rPr lang="en-US" dirty="0" smtClean="0"/>
              <a:t>Asymmetry term studies at </a:t>
            </a:r>
            <a:r>
              <a:rPr lang="en-US" dirty="0" smtClean="0">
                <a:sym typeface="Symbol" pitchFamily="18" charset="2"/>
              </a:rPr>
              <a:t>2</a:t>
            </a:r>
            <a:r>
              <a:rPr lang="en-US" baseline="-25000" dirty="0" smtClean="0">
                <a:sym typeface="Symbol" pitchFamily="18" charset="2"/>
              </a:rPr>
              <a:t>0</a:t>
            </a:r>
            <a:br>
              <a:rPr lang="en-US" baseline="-25000" dirty="0" smtClean="0">
                <a:sym typeface="Symbol" pitchFamily="18" charset="2"/>
              </a:rPr>
            </a:br>
            <a:r>
              <a:rPr lang="en-US" dirty="0" smtClean="0">
                <a:sym typeface="Symbol" pitchFamily="18" charset="2"/>
              </a:rPr>
              <a:t>(Unique contribution from collisions investigations)</a:t>
            </a:r>
            <a:endParaRPr lang="en-US" dirty="0" smtClean="0"/>
          </a:p>
        </p:txBody>
      </p:sp>
      <p:pic>
        <p:nvPicPr>
          <p:cNvPr id="51205" name="Picture 5"/>
          <p:cNvPicPr>
            <a:picLocks noChangeAspect="1" noChangeArrowheads="1"/>
          </p:cNvPicPr>
          <p:nvPr/>
        </p:nvPicPr>
        <p:blipFill>
          <a:blip r:embed="rId3" cstate="print"/>
          <a:srcRect/>
          <a:stretch>
            <a:fillRect/>
          </a:stretch>
        </p:blipFill>
        <p:spPr bwMode="auto">
          <a:xfrm>
            <a:off x="4903788" y="3429000"/>
            <a:ext cx="3894137" cy="3429000"/>
          </a:xfrm>
          <a:prstGeom prst="rect">
            <a:avLst/>
          </a:prstGeom>
          <a:noFill/>
          <a:ln w="9525">
            <a:noFill/>
            <a:miter lim="800000"/>
            <a:headEnd/>
            <a:tailEnd/>
          </a:ln>
        </p:spPr>
      </p:pic>
      <p:pic>
        <p:nvPicPr>
          <p:cNvPr id="51206" name="Picture 6"/>
          <p:cNvPicPr preferRelativeResize="0">
            <a:picLocks noChangeAspect="1" noChangeArrowheads="1"/>
          </p:cNvPicPr>
          <p:nvPr/>
        </p:nvPicPr>
        <p:blipFill>
          <a:blip r:embed="rId4" cstate="print"/>
          <a:srcRect/>
          <a:stretch>
            <a:fillRect/>
          </a:stretch>
        </p:blipFill>
        <p:spPr bwMode="auto">
          <a:xfrm>
            <a:off x="350838" y="3525838"/>
            <a:ext cx="4222750" cy="3268662"/>
          </a:xfrm>
          <a:prstGeom prst="rect">
            <a:avLst/>
          </a:prstGeom>
          <a:noFill/>
          <a:ln w="9525">
            <a:noFill/>
            <a:miter lim="800000"/>
            <a:headEnd/>
            <a:tailEnd/>
          </a:ln>
        </p:spPr>
      </p:pic>
      <p:sp>
        <p:nvSpPr>
          <p:cNvPr id="51207" name="Text Box 7"/>
          <p:cNvSpPr txBox="1">
            <a:spLocks noChangeArrowheads="1"/>
          </p:cNvSpPr>
          <p:nvPr/>
        </p:nvSpPr>
        <p:spPr bwMode="auto">
          <a:xfrm>
            <a:off x="1063625" y="3402013"/>
            <a:ext cx="3351213" cy="304800"/>
          </a:xfrm>
          <a:prstGeom prst="rect">
            <a:avLst/>
          </a:prstGeom>
          <a:noFill/>
          <a:ln w="9525">
            <a:noFill/>
            <a:miter lim="800000"/>
            <a:headEnd/>
            <a:tailEnd/>
          </a:ln>
        </p:spPr>
        <p:txBody>
          <a:bodyPr wrap="none">
            <a:spAutoFit/>
          </a:bodyPr>
          <a:lstStyle/>
          <a:p>
            <a:pPr>
              <a:buFontTx/>
              <a:buNone/>
            </a:pPr>
            <a:r>
              <a:rPr lang="en-US" sz="1400" dirty="0"/>
              <a:t>Yong et al., Phys. Rev. C </a:t>
            </a:r>
            <a:r>
              <a:rPr lang="en-US" sz="1400" b="1" dirty="0"/>
              <a:t>73</a:t>
            </a:r>
            <a:r>
              <a:rPr lang="en-US" sz="1400" dirty="0"/>
              <a:t>, 034603 (2006)</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on"/>
          <p:cNvPicPr>
            <a:picLocks noChangeAspect="1" noChangeArrowheads="1"/>
          </p:cNvPicPr>
          <p:nvPr/>
        </p:nvPicPr>
        <p:blipFill>
          <a:blip r:embed="rId3" cstate="print"/>
          <a:srcRect l="4546" r="4546" b="62354"/>
          <a:stretch>
            <a:fillRect/>
          </a:stretch>
        </p:blipFill>
        <p:spPr bwMode="auto">
          <a:xfrm>
            <a:off x="4057650" y="1316038"/>
            <a:ext cx="4835525" cy="3095625"/>
          </a:xfrm>
          <a:prstGeom prst="rect">
            <a:avLst/>
          </a:prstGeom>
          <a:noFill/>
          <a:ln w="9525">
            <a:noFill/>
            <a:miter lim="800000"/>
            <a:headEnd/>
            <a:tailEnd/>
          </a:ln>
        </p:spPr>
      </p:pic>
      <p:sp>
        <p:nvSpPr>
          <p:cNvPr id="757763" name="Rectangle 3"/>
          <p:cNvSpPr>
            <a:spLocks noGrp="1" noChangeArrowheads="1"/>
          </p:cNvSpPr>
          <p:nvPr>
            <p:ph type="title"/>
          </p:nvPr>
        </p:nvSpPr>
        <p:spPr>
          <a:xfrm>
            <a:off x="723900" y="266700"/>
            <a:ext cx="7772400" cy="749300"/>
          </a:xfrm>
        </p:spPr>
        <p:txBody>
          <a:bodyPr/>
          <a:lstStyle/>
          <a:p>
            <a:pPr eaLnBrk="1" hangingPunct="1">
              <a:defRPr/>
            </a:pPr>
            <a:r>
              <a:rPr lang="en-US" smtClean="0"/>
              <a:t>High density probe: pion production</a:t>
            </a:r>
          </a:p>
        </p:txBody>
      </p:sp>
      <p:sp>
        <p:nvSpPr>
          <p:cNvPr id="757764" name="Rectangle 4"/>
          <p:cNvSpPr>
            <a:spLocks noGrp="1" noChangeArrowheads="1"/>
          </p:cNvSpPr>
          <p:nvPr>
            <p:ph type="body" sz="half" idx="1"/>
          </p:nvPr>
        </p:nvSpPr>
        <p:spPr>
          <a:xfrm>
            <a:off x="228600" y="1536701"/>
            <a:ext cx="3695700" cy="4699000"/>
          </a:xfrm>
        </p:spPr>
        <p:txBody>
          <a:bodyPr/>
          <a:lstStyle/>
          <a:p>
            <a:pPr eaLnBrk="1" hangingPunct="1">
              <a:defRPr/>
            </a:pPr>
            <a:r>
              <a:rPr lang="en-US" sz="1800" dirty="0" smtClean="0"/>
              <a:t>Larger values for </a:t>
            </a:r>
            <a:r>
              <a:rPr lang="en-US" sz="1800" dirty="0" smtClean="0">
                <a:sym typeface="Symbol" pitchFamily="18" charset="2"/>
              </a:rPr>
              <a:t></a:t>
            </a:r>
            <a:r>
              <a:rPr lang="en-US" sz="1800" baseline="-25000" dirty="0" smtClean="0">
                <a:sym typeface="Symbol" pitchFamily="18" charset="2"/>
              </a:rPr>
              <a:t>n</a:t>
            </a:r>
            <a:r>
              <a:rPr lang="en-US" sz="1800" dirty="0" smtClean="0">
                <a:sym typeface="Symbol" pitchFamily="18" charset="2"/>
              </a:rPr>
              <a:t>/ </a:t>
            </a:r>
            <a:r>
              <a:rPr lang="en-US" sz="1800" baseline="-25000" dirty="0" smtClean="0">
                <a:sym typeface="Symbol" pitchFamily="18" charset="2"/>
              </a:rPr>
              <a:t> p </a:t>
            </a:r>
            <a:r>
              <a:rPr lang="en-US" sz="1800" dirty="0" smtClean="0"/>
              <a:t>at high density for the soft asymmetry term (x=0) causes stronger emission of negative </a:t>
            </a:r>
            <a:r>
              <a:rPr lang="en-US" sz="1800" dirty="0" err="1" smtClean="0"/>
              <a:t>pions</a:t>
            </a:r>
            <a:r>
              <a:rPr lang="en-US" sz="1800" dirty="0" smtClean="0"/>
              <a:t> for the soft asymmetry term (x=0) than for the stiff one (x=-1). </a:t>
            </a:r>
          </a:p>
          <a:p>
            <a:pPr eaLnBrk="1" hangingPunct="1">
              <a:defRPr/>
            </a:pPr>
            <a:r>
              <a:rPr lang="en-US" sz="1800" dirty="0" smtClean="0">
                <a:sym typeface="Symbol" pitchFamily="18" charset="2"/>
              </a:rPr>
              <a:t></a:t>
            </a:r>
            <a:r>
              <a:rPr lang="en-US" sz="1800" baseline="30000" dirty="0" smtClean="0">
                <a:sym typeface="Symbol" pitchFamily="18" charset="2"/>
              </a:rPr>
              <a:t>-</a:t>
            </a:r>
            <a:r>
              <a:rPr lang="en-US" sz="1800" dirty="0" smtClean="0">
                <a:sym typeface="Symbol" pitchFamily="18" charset="2"/>
              </a:rPr>
              <a:t> /</a:t>
            </a:r>
            <a:r>
              <a:rPr lang="en-US" sz="1800" baseline="30000" dirty="0" smtClean="0">
                <a:sym typeface="Symbol" pitchFamily="18" charset="2"/>
              </a:rPr>
              <a:t>+</a:t>
            </a:r>
            <a:r>
              <a:rPr lang="en-US" sz="1800" dirty="0" smtClean="0">
                <a:sym typeface="Symbol" pitchFamily="18" charset="2"/>
              </a:rPr>
              <a:t> means Y(</a:t>
            </a:r>
            <a:r>
              <a:rPr lang="en-US" sz="1800" baseline="30000" dirty="0" smtClean="0">
                <a:sym typeface="Symbol" pitchFamily="18" charset="2"/>
              </a:rPr>
              <a:t>-</a:t>
            </a:r>
            <a:r>
              <a:rPr lang="en-US" sz="1800" dirty="0" smtClean="0">
                <a:sym typeface="Symbol" pitchFamily="18" charset="2"/>
              </a:rPr>
              <a:t>)/Y(</a:t>
            </a:r>
            <a:r>
              <a:rPr lang="en-US" sz="1800" baseline="30000" dirty="0" smtClean="0">
                <a:sym typeface="Symbol" pitchFamily="18" charset="2"/>
              </a:rPr>
              <a:t>+</a:t>
            </a:r>
            <a:r>
              <a:rPr lang="en-US" sz="1800" dirty="0" smtClean="0">
                <a:sym typeface="Symbol" pitchFamily="18" charset="2"/>
              </a:rPr>
              <a:t>)</a:t>
            </a:r>
            <a:endParaRPr lang="en-US" sz="1800" dirty="0" smtClean="0"/>
          </a:p>
          <a:p>
            <a:pPr lvl="1" eaLnBrk="1" hangingPunct="1">
              <a:defRPr/>
            </a:pPr>
            <a:r>
              <a:rPr lang="en-US" sz="1800" dirty="0" smtClean="0"/>
              <a:t>In delta resonance model, </a:t>
            </a:r>
            <a:r>
              <a:rPr lang="en-US" sz="1800" dirty="0" smtClean="0">
                <a:sym typeface="Symbol" pitchFamily="18" charset="2"/>
              </a:rPr>
              <a:t>Y(</a:t>
            </a:r>
            <a:r>
              <a:rPr lang="en-US" sz="1800" baseline="30000" dirty="0" smtClean="0">
                <a:sym typeface="Symbol" pitchFamily="18" charset="2"/>
              </a:rPr>
              <a:t>-</a:t>
            </a:r>
            <a:r>
              <a:rPr lang="en-US" sz="1800" dirty="0" smtClean="0">
                <a:sym typeface="Symbol" pitchFamily="18" charset="2"/>
              </a:rPr>
              <a:t>)/Y(</a:t>
            </a:r>
            <a:r>
              <a:rPr lang="en-US" sz="1800" baseline="30000" dirty="0" smtClean="0">
                <a:sym typeface="Symbol" pitchFamily="18" charset="2"/>
              </a:rPr>
              <a:t>+</a:t>
            </a:r>
            <a:r>
              <a:rPr lang="en-US" sz="1800" dirty="0" smtClean="0">
                <a:sym typeface="Symbol" pitchFamily="18" charset="2"/>
              </a:rPr>
              <a:t>)(</a:t>
            </a:r>
            <a:r>
              <a:rPr lang="en-US" sz="1800" baseline="-25000" dirty="0" smtClean="0">
                <a:sym typeface="Symbol" pitchFamily="18" charset="2"/>
              </a:rPr>
              <a:t>n,</a:t>
            </a:r>
            <a:r>
              <a:rPr lang="en-US" sz="1800" dirty="0" smtClean="0">
                <a:sym typeface="Symbol" pitchFamily="18" charset="2"/>
              </a:rPr>
              <a:t>/</a:t>
            </a:r>
            <a:r>
              <a:rPr lang="en-US" sz="1800" baseline="-25000" dirty="0" smtClean="0">
                <a:sym typeface="Symbol" pitchFamily="18" charset="2"/>
              </a:rPr>
              <a:t>p</a:t>
            </a:r>
            <a:r>
              <a:rPr lang="en-US" sz="1800" dirty="0" smtClean="0">
                <a:sym typeface="Symbol" pitchFamily="18" charset="2"/>
              </a:rPr>
              <a:t>)</a:t>
            </a:r>
            <a:r>
              <a:rPr lang="en-US" sz="1800" baseline="30000" dirty="0" smtClean="0">
                <a:sym typeface="Symbol" pitchFamily="18" charset="2"/>
              </a:rPr>
              <a:t>2</a:t>
            </a:r>
          </a:p>
          <a:p>
            <a:pPr lvl="1" eaLnBrk="1" hangingPunct="1">
              <a:defRPr/>
            </a:pPr>
            <a:r>
              <a:rPr lang="en-US" sz="1800" dirty="0" smtClean="0">
                <a:sym typeface="Symbol" pitchFamily="18" charset="2"/>
              </a:rPr>
              <a:t>In equilibrium,</a:t>
            </a:r>
          </a:p>
          <a:p>
            <a:pPr lvl="1" eaLnBrk="1" hangingPunct="1">
              <a:buFontTx/>
              <a:buNone/>
              <a:defRPr/>
            </a:pPr>
            <a:r>
              <a:rPr lang="en-US" sz="1800" dirty="0" smtClean="0">
                <a:sym typeface="Symbol" pitchFamily="18" charset="2"/>
              </a:rPr>
              <a:t>     (</a:t>
            </a:r>
            <a:r>
              <a:rPr lang="en-US" sz="1800" baseline="30000" dirty="0" smtClean="0">
                <a:sym typeface="Symbol" pitchFamily="18" charset="2"/>
              </a:rPr>
              <a:t>+</a:t>
            </a:r>
            <a:r>
              <a:rPr lang="en-US" sz="1800" dirty="0" smtClean="0">
                <a:sym typeface="Symbol" pitchFamily="18" charset="2"/>
              </a:rPr>
              <a:t>)-(</a:t>
            </a:r>
            <a:r>
              <a:rPr lang="en-US" sz="1800" baseline="30000" dirty="0" smtClean="0">
                <a:sym typeface="Symbol" pitchFamily="18" charset="2"/>
              </a:rPr>
              <a:t>-</a:t>
            </a:r>
            <a:r>
              <a:rPr lang="en-US" sz="1800" dirty="0" smtClean="0">
                <a:sym typeface="Symbol" pitchFamily="18" charset="2"/>
              </a:rPr>
              <a:t>)=2( </a:t>
            </a:r>
            <a:r>
              <a:rPr lang="en-US" sz="1800" baseline="-25000" dirty="0" smtClean="0">
                <a:sym typeface="Symbol" pitchFamily="18" charset="2"/>
              </a:rPr>
              <a:t>p</a:t>
            </a:r>
            <a:r>
              <a:rPr lang="en-US" sz="1800" dirty="0" smtClean="0">
                <a:sym typeface="Symbol" pitchFamily="18" charset="2"/>
              </a:rPr>
              <a:t>-</a:t>
            </a:r>
            <a:r>
              <a:rPr lang="en-US" sz="1800" baseline="-25000" dirty="0" smtClean="0">
                <a:sym typeface="Symbol" pitchFamily="18" charset="2"/>
              </a:rPr>
              <a:t>n</a:t>
            </a:r>
            <a:r>
              <a:rPr lang="en-US" sz="1800" dirty="0" smtClean="0">
                <a:sym typeface="Symbol" pitchFamily="18" charset="2"/>
              </a:rPr>
              <a:t>)</a:t>
            </a:r>
          </a:p>
          <a:p>
            <a:pPr eaLnBrk="1" hangingPunct="1">
              <a:defRPr/>
            </a:pPr>
            <a:r>
              <a:rPr lang="en-US" sz="1800" dirty="0" smtClean="0"/>
              <a:t>The density dependence of the asymmetry term changes ratio by about 10% for neutron rich system.</a:t>
            </a:r>
          </a:p>
          <a:p>
            <a:pPr lvl="1" eaLnBrk="1" hangingPunct="1">
              <a:defRPr/>
            </a:pPr>
            <a:endParaRPr lang="en-US" sz="1800" dirty="0" smtClean="0"/>
          </a:p>
        </p:txBody>
      </p:sp>
      <p:sp>
        <p:nvSpPr>
          <p:cNvPr id="52229" name="Text Box 5"/>
          <p:cNvSpPr txBox="1">
            <a:spLocks noChangeArrowheads="1"/>
          </p:cNvSpPr>
          <p:nvPr/>
        </p:nvSpPr>
        <p:spPr bwMode="auto">
          <a:xfrm>
            <a:off x="7997825" y="1625600"/>
            <a:ext cx="527050" cy="366713"/>
          </a:xfrm>
          <a:prstGeom prst="rect">
            <a:avLst/>
          </a:prstGeom>
          <a:noFill/>
          <a:ln w="9525">
            <a:noFill/>
            <a:miter lim="800000"/>
            <a:headEnd/>
            <a:tailEnd/>
          </a:ln>
        </p:spPr>
        <p:txBody>
          <a:bodyPr wrap="none">
            <a:spAutoFit/>
          </a:bodyPr>
          <a:lstStyle/>
          <a:p>
            <a:pPr>
              <a:buFontTx/>
              <a:buNone/>
            </a:pPr>
            <a:r>
              <a:rPr lang="en-US">
                <a:solidFill>
                  <a:schemeClr val="accent2"/>
                </a:solidFill>
              </a:rPr>
              <a:t>soft</a:t>
            </a:r>
          </a:p>
        </p:txBody>
      </p:sp>
      <p:sp>
        <p:nvSpPr>
          <p:cNvPr id="52230" name="Text Box 6"/>
          <p:cNvSpPr txBox="1">
            <a:spLocks noChangeArrowheads="1"/>
          </p:cNvSpPr>
          <p:nvPr/>
        </p:nvSpPr>
        <p:spPr bwMode="auto">
          <a:xfrm>
            <a:off x="7975600" y="2032000"/>
            <a:ext cx="596900" cy="366713"/>
          </a:xfrm>
          <a:prstGeom prst="rect">
            <a:avLst/>
          </a:prstGeom>
          <a:noFill/>
          <a:ln w="9525">
            <a:noFill/>
            <a:miter lim="800000"/>
            <a:headEnd/>
            <a:tailEnd/>
          </a:ln>
        </p:spPr>
        <p:txBody>
          <a:bodyPr>
            <a:spAutoFit/>
          </a:bodyPr>
          <a:lstStyle/>
          <a:p>
            <a:pPr>
              <a:spcBef>
                <a:spcPct val="50000"/>
              </a:spcBef>
              <a:buFontTx/>
              <a:buNone/>
            </a:pPr>
            <a:r>
              <a:rPr lang="en-US">
                <a:solidFill>
                  <a:srgbClr val="FF0000"/>
                </a:solidFill>
              </a:rPr>
              <a:t>stiff</a:t>
            </a:r>
          </a:p>
        </p:txBody>
      </p:sp>
      <p:sp>
        <p:nvSpPr>
          <p:cNvPr id="52231" name="Text Box 7"/>
          <p:cNvSpPr txBox="1">
            <a:spLocks noChangeArrowheads="1"/>
          </p:cNvSpPr>
          <p:nvPr/>
        </p:nvSpPr>
        <p:spPr bwMode="auto">
          <a:xfrm>
            <a:off x="5749925" y="1344613"/>
            <a:ext cx="2991268" cy="307777"/>
          </a:xfrm>
          <a:prstGeom prst="rect">
            <a:avLst/>
          </a:prstGeom>
          <a:noFill/>
          <a:ln w="9525">
            <a:noFill/>
            <a:miter lim="800000"/>
            <a:headEnd/>
            <a:tailEnd/>
          </a:ln>
        </p:spPr>
        <p:txBody>
          <a:bodyPr wrap="none">
            <a:spAutoFit/>
          </a:bodyPr>
          <a:lstStyle/>
          <a:p>
            <a:pPr>
              <a:buFontTx/>
              <a:buNone/>
            </a:pPr>
            <a:r>
              <a:rPr lang="en-US" sz="1400" dirty="0"/>
              <a:t>Li et al., </a:t>
            </a:r>
            <a:r>
              <a:rPr lang="en-US" sz="1400" dirty="0" err="1" smtClean="0"/>
              <a:t>Nucl.Phys</a:t>
            </a:r>
            <a:r>
              <a:rPr lang="en-US" sz="1400" dirty="0" smtClean="0"/>
              <a:t>. A734 (2004) 593</a:t>
            </a:r>
            <a:r>
              <a:rPr lang="en-US" sz="1400" dirty="0" smtClean="0">
                <a:solidFill>
                  <a:srgbClr val="4D4D4D"/>
                </a:solidFill>
              </a:rPr>
              <a:t>.</a:t>
            </a:r>
            <a:endParaRPr lang="en-US" sz="1400" dirty="0"/>
          </a:p>
        </p:txBody>
      </p:sp>
      <p:sp>
        <p:nvSpPr>
          <p:cNvPr id="52232" name="Text Box 8"/>
          <p:cNvSpPr txBox="1">
            <a:spLocks noChangeArrowheads="1"/>
          </p:cNvSpPr>
          <p:nvPr/>
        </p:nvSpPr>
        <p:spPr bwMode="auto">
          <a:xfrm>
            <a:off x="5676900" y="2425700"/>
            <a:ext cx="596900" cy="366713"/>
          </a:xfrm>
          <a:prstGeom prst="rect">
            <a:avLst/>
          </a:prstGeom>
          <a:noFill/>
          <a:ln w="9525">
            <a:noFill/>
            <a:miter lim="800000"/>
            <a:headEnd/>
            <a:tailEnd/>
          </a:ln>
        </p:spPr>
        <p:txBody>
          <a:bodyPr>
            <a:spAutoFit/>
          </a:bodyPr>
          <a:lstStyle/>
          <a:p>
            <a:pPr>
              <a:spcBef>
                <a:spcPct val="50000"/>
              </a:spcBef>
              <a:buFontTx/>
              <a:buNone/>
            </a:pPr>
            <a:r>
              <a:rPr lang="en-US">
                <a:solidFill>
                  <a:srgbClr val="FF0000"/>
                </a:solidFill>
              </a:rPr>
              <a:t>stiff</a:t>
            </a:r>
          </a:p>
        </p:txBody>
      </p:sp>
      <p:sp>
        <p:nvSpPr>
          <p:cNvPr id="52233" name="Text Box 9"/>
          <p:cNvSpPr txBox="1">
            <a:spLocks noChangeArrowheads="1"/>
          </p:cNvSpPr>
          <p:nvPr/>
        </p:nvSpPr>
        <p:spPr bwMode="auto">
          <a:xfrm>
            <a:off x="6054725" y="1828800"/>
            <a:ext cx="527050" cy="366713"/>
          </a:xfrm>
          <a:prstGeom prst="rect">
            <a:avLst/>
          </a:prstGeom>
          <a:noFill/>
          <a:ln w="9525">
            <a:noFill/>
            <a:miter lim="800000"/>
            <a:headEnd/>
            <a:tailEnd/>
          </a:ln>
        </p:spPr>
        <p:txBody>
          <a:bodyPr wrap="none">
            <a:spAutoFit/>
          </a:bodyPr>
          <a:lstStyle/>
          <a:p>
            <a:pPr>
              <a:buFontTx/>
              <a:buNone/>
            </a:pPr>
            <a:r>
              <a:rPr lang="en-US">
                <a:solidFill>
                  <a:schemeClr val="accent2"/>
                </a:solidFill>
              </a:rPr>
              <a:t>soft</a:t>
            </a:r>
          </a:p>
        </p:txBody>
      </p:sp>
      <p:sp>
        <p:nvSpPr>
          <p:cNvPr id="757770" name="Rectangle 10"/>
          <p:cNvSpPr>
            <a:spLocks noChangeArrowheads="1"/>
          </p:cNvSpPr>
          <p:nvPr/>
        </p:nvSpPr>
        <p:spPr bwMode="auto">
          <a:xfrm>
            <a:off x="4473575" y="4581525"/>
            <a:ext cx="4292600" cy="1577975"/>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defRPr/>
            </a:pPr>
            <a:r>
              <a:rPr lang="en-US" dirty="0" smtClean="0">
                <a:solidFill>
                  <a:schemeClr val="accent2"/>
                </a:solidFill>
              </a:rPr>
              <a:t>Investigations are planned with </a:t>
            </a:r>
            <a:r>
              <a:rPr lang="en-US" dirty="0">
                <a:solidFill>
                  <a:schemeClr val="accent2"/>
                </a:solidFill>
              </a:rPr>
              <a:t>stable or rare isotope beams at the </a:t>
            </a:r>
            <a:r>
              <a:rPr lang="en-US" dirty="0" smtClean="0">
                <a:solidFill>
                  <a:schemeClr val="accent2"/>
                </a:solidFill>
              </a:rPr>
              <a:t>MSU and  RIKEN.</a:t>
            </a:r>
            <a:endParaRPr lang="en-US" dirty="0">
              <a:solidFill>
                <a:schemeClr val="accent2"/>
              </a:solidFill>
            </a:endParaRPr>
          </a:p>
          <a:p>
            <a:pPr marL="742950" lvl="1" indent="-285750">
              <a:buFontTx/>
              <a:buChar char="–"/>
              <a:defRPr/>
            </a:pPr>
            <a:r>
              <a:rPr lang="en-US" dirty="0"/>
              <a:t>Sensitivity to S(</a:t>
            </a:r>
            <a:r>
              <a:rPr lang="en-US" dirty="0">
                <a:sym typeface="Symbol" pitchFamily="18" charset="2"/>
              </a:rPr>
              <a:t>) occurs primarily near threshold in A+A</a:t>
            </a:r>
            <a:endParaRPr lang="en-US" dirty="0"/>
          </a:p>
        </p:txBody>
      </p:sp>
      <p:sp>
        <p:nvSpPr>
          <p:cNvPr id="52235" name="Text Box 11"/>
          <p:cNvSpPr txBox="1">
            <a:spLocks noChangeArrowheads="1"/>
          </p:cNvSpPr>
          <p:nvPr/>
        </p:nvSpPr>
        <p:spPr bwMode="auto">
          <a:xfrm>
            <a:off x="6232525" y="4133850"/>
            <a:ext cx="876300" cy="366713"/>
          </a:xfrm>
          <a:prstGeom prst="rect">
            <a:avLst/>
          </a:prstGeom>
          <a:noFill/>
          <a:ln w="9525">
            <a:noFill/>
            <a:miter lim="800000"/>
            <a:headEnd/>
            <a:tailEnd/>
          </a:ln>
        </p:spPr>
        <p:txBody>
          <a:bodyPr wrap="none">
            <a:spAutoFit/>
          </a:bodyPr>
          <a:lstStyle/>
          <a:p>
            <a:pPr>
              <a:buFontTx/>
              <a:buNone/>
            </a:pPr>
            <a:r>
              <a:rPr lang="en-US"/>
              <a:t>t (fm/c)</a:t>
            </a:r>
          </a:p>
        </p:txBody>
      </p:sp>
      <p:sp>
        <p:nvSpPr>
          <p:cNvPr id="52236" name="Text Box 12"/>
          <p:cNvSpPr txBox="1">
            <a:spLocks noChangeArrowheads="1"/>
          </p:cNvSpPr>
          <p:nvPr/>
        </p:nvSpPr>
        <p:spPr bwMode="auto">
          <a:xfrm rot="5400000">
            <a:off x="8262144" y="3086894"/>
            <a:ext cx="1397000" cy="366712"/>
          </a:xfrm>
          <a:prstGeom prst="rect">
            <a:avLst/>
          </a:prstGeom>
          <a:noFill/>
          <a:ln w="9525">
            <a:noFill/>
            <a:miter lim="800000"/>
            <a:headEnd/>
            <a:tailEnd/>
          </a:ln>
        </p:spPr>
        <p:txBody>
          <a:bodyPr>
            <a:spAutoFit/>
          </a:bodyPr>
          <a:lstStyle/>
          <a:p>
            <a:pPr marL="342900" indent="-342900">
              <a:spcBef>
                <a:spcPct val="50000"/>
              </a:spcBef>
              <a:buFontTx/>
              <a:buNone/>
            </a:pPr>
            <a:r>
              <a:rPr lang="en-US">
                <a:sym typeface="Symbol" pitchFamily="18" charset="2"/>
              </a:rPr>
              <a:t></a:t>
            </a:r>
            <a:r>
              <a:rPr lang="en-US" baseline="30000">
                <a:sym typeface="Symbol" pitchFamily="18" charset="2"/>
              </a:rPr>
              <a:t>-</a:t>
            </a:r>
            <a:r>
              <a:rPr lang="en-US">
                <a:sym typeface="Symbol" pitchFamily="18" charset="2"/>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99" name="Text Box 27"/>
          <p:cNvSpPr txBox="1">
            <a:spLocks noChangeArrowheads="1"/>
          </p:cNvSpPr>
          <p:nvPr/>
        </p:nvSpPr>
        <p:spPr bwMode="auto">
          <a:xfrm rot="5400000">
            <a:off x="6583423" y="2265348"/>
            <a:ext cx="3109890" cy="307777"/>
          </a:xfrm>
          <a:prstGeom prst="rect">
            <a:avLst/>
          </a:prstGeom>
          <a:noFill/>
          <a:ln w="9525">
            <a:noFill/>
            <a:miter lim="800000"/>
            <a:headEnd/>
            <a:tailEnd/>
          </a:ln>
          <a:effectLst/>
        </p:spPr>
        <p:txBody>
          <a:bodyPr wrap="square">
            <a:spAutoFit/>
          </a:bodyPr>
          <a:lstStyle/>
          <a:p>
            <a:pPr>
              <a:spcBef>
                <a:spcPct val="0"/>
              </a:spcBef>
              <a:buNone/>
            </a:pPr>
            <a:r>
              <a:rPr lang="en-US" sz="1400" dirty="0" smtClean="0"/>
              <a:t>Zhang et al., arXiv:0904.0447v2 (2009)</a:t>
            </a:r>
            <a:endParaRPr lang="en-US" sz="1400" dirty="0"/>
          </a:p>
        </p:txBody>
      </p:sp>
      <p:sp>
        <p:nvSpPr>
          <p:cNvPr id="463878" name="Rectangle 6"/>
          <p:cNvSpPr>
            <a:spLocks noGrp="1" noChangeArrowheads="1"/>
          </p:cNvSpPr>
          <p:nvPr>
            <p:ph type="title"/>
          </p:nvPr>
        </p:nvSpPr>
        <p:spPr>
          <a:xfrm>
            <a:off x="257175" y="85725"/>
            <a:ext cx="8662988" cy="558800"/>
          </a:xfrm>
          <a:ln/>
        </p:spPr>
        <p:txBody>
          <a:bodyPr/>
          <a:lstStyle/>
          <a:p>
            <a:r>
              <a:rPr lang="en-US" dirty="0" smtClean="0"/>
              <a:t>Choice of beams for </a:t>
            </a:r>
            <a:r>
              <a:rPr lang="en-US" dirty="0" err="1" smtClean="0"/>
              <a:t>pion</a:t>
            </a:r>
            <a:r>
              <a:rPr lang="en-US" dirty="0" smtClean="0"/>
              <a:t> ratios</a:t>
            </a:r>
            <a:endParaRPr lang="en-US" dirty="0"/>
          </a:p>
        </p:txBody>
      </p:sp>
      <p:sp>
        <p:nvSpPr>
          <p:cNvPr id="463896" name="Text Box 24"/>
          <p:cNvSpPr txBox="1">
            <a:spLocks noChangeArrowheads="1"/>
          </p:cNvSpPr>
          <p:nvPr/>
        </p:nvSpPr>
        <p:spPr bwMode="auto">
          <a:xfrm>
            <a:off x="8848725" y="3451225"/>
            <a:ext cx="184150" cy="457200"/>
          </a:xfrm>
          <a:prstGeom prst="rect">
            <a:avLst/>
          </a:prstGeom>
          <a:noFill/>
          <a:ln w="9525">
            <a:noFill/>
            <a:miter lim="800000"/>
            <a:headEnd/>
            <a:tailEnd/>
          </a:ln>
          <a:effectLst/>
        </p:spPr>
        <p:txBody>
          <a:bodyPr wrap="none">
            <a:spAutoFit/>
          </a:bodyPr>
          <a:lstStyle/>
          <a:p>
            <a:pPr algn="l">
              <a:spcBef>
                <a:spcPct val="0"/>
              </a:spcBef>
              <a:buFontTx/>
              <a:buNone/>
            </a:pPr>
            <a:endParaRPr lang="en-US" sz="2400"/>
          </a:p>
        </p:txBody>
      </p:sp>
      <p:grpSp>
        <p:nvGrpSpPr>
          <p:cNvPr id="2" name="Group 22"/>
          <p:cNvGrpSpPr/>
          <p:nvPr/>
        </p:nvGrpSpPr>
        <p:grpSpPr>
          <a:xfrm>
            <a:off x="468539" y="938214"/>
            <a:ext cx="4364718" cy="3059524"/>
            <a:chOff x="250825" y="1243014"/>
            <a:chExt cx="4364718" cy="3059524"/>
          </a:xfrm>
        </p:grpSpPr>
        <p:pic>
          <p:nvPicPr>
            <p:cNvPr id="631811" name="Picture 3"/>
            <p:cNvPicPr>
              <a:picLocks noChangeAspect="1" noChangeArrowheads="1"/>
            </p:cNvPicPr>
            <p:nvPr/>
          </p:nvPicPr>
          <p:blipFill>
            <a:blip r:embed="rId3" cstate="print"/>
            <a:srcRect/>
            <a:stretch>
              <a:fillRect/>
            </a:stretch>
          </p:blipFill>
          <p:spPr bwMode="auto">
            <a:xfrm>
              <a:off x="250825" y="1243014"/>
              <a:ext cx="3635375" cy="3059524"/>
            </a:xfrm>
            <a:prstGeom prst="rect">
              <a:avLst/>
            </a:prstGeom>
            <a:noFill/>
            <a:ln w="9525" cap="flat" cmpd="sng">
              <a:noFill/>
              <a:prstDash val="solid"/>
              <a:miter lim="800000"/>
              <a:headEnd/>
              <a:tailEnd/>
            </a:ln>
            <a:effectLst/>
          </p:spPr>
        </p:pic>
        <p:sp>
          <p:nvSpPr>
            <p:cNvPr id="20" name="Text Box 36"/>
            <p:cNvSpPr txBox="1">
              <a:spLocks noChangeArrowheads="1"/>
            </p:cNvSpPr>
            <p:nvPr/>
          </p:nvSpPr>
          <p:spPr bwMode="auto">
            <a:xfrm rot="5400000">
              <a:off x="2839130" y="2410962"/>
              <a:ext cx="2917825" cy="635000"/>
            </a:xfrm>
            <a:prstGeom prst="rect">
              <a:avLst/>
            </a:prstGeom>
            <a:noFill/>
            <a:ln w="9525">
              <a:noFill/>
              <a:miter lim="800000"/>
              <a:headEnd/>
              <a:tailEnd/>
            </a:ln>
            <a:effectLst/>
          </p:spPr>
          <p:txBody>
            <a:bodyPr wrap="none">
              <a:spAutoFit/>
            </a:bodyPr>
            <a:lstStyle/>
            <a:p>
              <a:pPr marL="342900" indent="-342900">
                <a:buFontTx/>
                <a:buNone/>
              </a:pPr>
              <a:r>
                <a:rPr lang="en-US" sz="1400" dirty="0"/>
                <a:t>Xiao, et al., arXiv:0808.0186 (2008)</a:t>
              </a:r>
            </a:p>
            <a:p>
              <a:pPr marL="342900" indent="-342900">
                <a:buFontTx/>
                <a:buNone/>
              </a:pPr>
              <a:r>
                <a:rPr lang="en-US" sz="1400" dirty="0" err="1"/>
                <a:t>Reisdorf</a:t>
              </a:r>
              <a:r>
                <a:rPr lang="en-US" sz="1400" dirty="0"/>
                <a:t>, et al., NPA 781 (2007) 459.</a:t>
              </a:r>
              <a:r>
                <a:rPr lang="en-US" dirty="0"/>
                <a:t> </a:t>
              </a:r>
            </a:p>
          </p:txBody>
        </p:sp>
      </p:grpSp>
      <p:sp>
        <p:nvSpPr>
          <p:cNvPr id="25" name="Rectangle 3"/>
          <p:cNvSpPr>
            <a:spLocks noGrp="1" noChangeArrowheads="1"/>
          </p:cNvSpPr>
          <p:nvPr>
            <p:ph type="body" idx="1"/>
          </p:nvPr>
        </p:nvSpPr>
        <p:spPr>
          <a:xfrm>
            <a:off x="625475" y="4067175"/>
            <a:ext cx="7705725" cy="2447926"/>
          </a:xfrm>
        </p:spPr>
        <p:txBody>
          <a:bodyPr/>
          <a:lstStyle/>
          <a:p>
            <a:r>
              <a:rPr lang="en-US" sz="1800" dirty="0" smtClean="0"/>
              <a:t>Sensitivity to symmetry energy is larger for neutron-rich beams</a:t>
            </a:r>
          </a:p>
          <a:p>
            <a:r>
              <a:rPr lang="en-US" dirty="0" smtClean="0">
                <a:solidFill>
                  <a:schemeClr val="accent1">
                    <a:lumMod val="75000"/>
                  </a:schemeClr>
                </a:solidFill>
              </a:rPr>
              <a:t>Sensitivity increases with decreasing incident energy.</a:t>
            </a:r>
          </a:p>
          <a:p>
            <a:r>
              <a:rPr lang="en-US" dirty="0" smtClean="0"/>
              <a:t>Data have been measured for </a:t>
            </a:r>
            <a:r>
              <a:rPr lang="en-US" dirty="0" err="1" smtClean="0"/>
              <a:t>Au+Au</a:t>
            </a:r>
            <a:r>
              <a:rPr lang="en-US" dirty="0" smtClean="0"/>
              <a:t> collisions.</a:t>
            </a:r>
          </a:p>
          <a:p>
            <a:r>
              <a:rPr lang="en-US" sz="1800" dirty="0" smtClean="0"/>
              <a:t>It would be interesting to measure with rare isotope beams such as </a:t>
            </a:r>
            <a:r>
              <a:rPr lang="en-US" sz="1800" baseline="30000" dirty="0" smtClean="0"/>
              <a:t>132</a:t>
            </a:r>
            <a:r>
              <a:rPr lang="en-US" sz="1800" dirty="0" smtClean="0"/>
              <a:t>Sn and </a:t>
            </a:r>
            <a:r>
              <a:rPr lang="en-US" sz="1800" baseline="30000" dirty="0" smtClean="0"/>
              <a:t>108</a:t>
            </a:r>
            <a:r>
              <a:rPr lang="en-US" sz="1800" dirty="0" smtClean="0"/>
              <a:t>Sn.</a:t>
            </a:r>
          </a:p>
          <a:p>
            <a:pPr lvl="1"/>
            <a:r>
              <a:rPr lang="en-US" sz="1800" dirty="0" smtClean="0"/>
              <a:t>Interesting comparison because the Coulomb interaction is the same for both to  first order. Coulomb also strongly influences the </a:t>
            </a:r>
            <a:r>
              <a:rPr lang="en-US" sz="1800" dirty="0" err="1" smtClean="0"/>
              <a:t>pion</a:t>
            </a:r>
            <a:r>
              <a:rPr lang="en-US" sz="1800" dirty="0" smtClean="0"/>
              <a:t> ratios.</a:t>
            </a:r>
          </a:p>
          <a:p>
            <a:endParaRPr lang="en-US" sz="1800" dirty="0"/>
          </a:p>
          <a:p>
            <a:endParaRPr lang="en-US" dirty="0" smtClean="0"/>
          </a:p>
          <a:p>
            <a:endParaRPr lang="en-US" sz="2400" dirty="0"/>
          </a:p>
          <a:p>
            <a:endParaRPr lang="en-US" sz="2400" dirty="0"/>
          </a:p>
          <a:p>
            <a:endParaRPr lang="en-US" sz="2400" dirty="0" smtClean="0"/>
          </a:p>
          <a:p>
            <a:endParaRPr lang="en-US" sz="2400" dirty="0"/>
          </a:p>
          <a:p>
            <a:endParaRPr lang="en-US" sz="2400" dirty="0"/>
          </a:p>
          <a:p>
            <a:endParaRPr lang="en-US" sz="2400"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30" name="Straight Arrow Connector 29"/>
          <p:cNvCxnSpPr/>
          <p:nvPr/>
        </p:nvCxnSpPr>
        <p:spPr bwMode="auto">
          <a:xfrm rot="5400000" flipH="1" flipV="1">
            <a:off x="5553075" y="4543426"/>
            <a:ext cx="962025" cy="314325"/>
          </a:xfrm>
          <a:prstGeom prst="straightConnector1">
            <a:avLst/>
          </a:prstGeom>
          <a:solidFill>
            <a:srgbClr val="FFFF99"/>
          </a:solidFill>
          <a:ln w="9525" cap="flat" cmpd="sng" algn="ctr">
            <a:noFill/>
            <a:prstDash val="solid"/>
            <a:round/>
            <a:headEnd type="none" w="med" len="med"/>
            <a:tailEnd type="arrow"/>
          </a:ln>
          <a:effectLst/>
        </p:spPr>
      </p:cxnSp>
      <p:pic>
        <p:nvPicPr>
          <p:cNvPr id="32" name="Picture 31" descr="pion_ratio_energydep.jpg"/>
          <p:cNvPicPr>
            <a:picLocks noChangeAspect="1"/>
          </p:cNvPicPr>
          <p:nvPr/>
        </p:nvPicPr>
        <p:blipFill>
          <a:blip r:embed="rId4" cstate="print"/>
          <a:stretch>
            <a:fillRect/>
          </a:stretch>
        </p:blipFill>
        <p:spPr>
          <a:xfrm>
            <a:off x="5448300" y="965015"/>
            <a:ext cx="2324099" cy="2991289"/>
          </a:xfrm>
          <a:prstGeom prst="rect">
            <a:avLst/>
          </a:prstGeom>
        </p:spPr>
      </p:pic>
      <p:cxnSp>
        <p:nvCxnSpPr>
          <p:cNvPr id="34" name="Straight Arrow Connector 33"/>
          <p:cNvCxnSpPr/>
          <p:nvPr/>
        </p:nvCxnSpPr>
        <p:spPr bwMode="auto">
          <a:xfrm rot="5400000">
            <a:off x="-371474" y="1581150"/>
            <a:ext cx="1190625" cy="180975"/>
          </a:xfrm>
          <a:prstGeom prst="straightConnector1">
            <a:avLst/>
          </a:prstGeom>
          <a:solidFill>
            <a:srgbClr val="FFFF99"/>
          </a:solidFill>
          <a:ln w="9525" cap="flat" cmpd="sng" algn="ctr">
            <a:noFill/>
            <a:prstDash val="solid"/>
            <a:round/>
            <a:headEnd type="none" w="med" len="med"/>
            <a:tailEnd type="arrow"/>
          </a:ln>
          <a:effectLst/>
        </p:spPr>
      </p:cxnSp>
      <p:cxnSp>
        <p:nvCxnSpPr>
          <p:cNvPr id="36" name="Straight Arrow Connector 35"/>
          <p:cNvCxnSpPr/>
          <p:nvPr/>
        </p:nvCxnSpPr>
        <p:spPr bwMode="auto">
          <a:xfrm rot="5400000" flipH="1" flipV="1">
            <a:off x="5769701" y="3474176"/>
            <a:ext cx="1323975" cy="871674"/>
          </a:xfrm>
          <a:prstGeom prst="straightConnector1">
            <a:avLst/>
          </a:prstGeom>
          <a:solidFill>
            <a:srgbClr val="FFFF99"/>
          </a:solidFill>
          <a:ln w="25400" cap="flat" cmpd="sng" algn="ctr">
            <a:solidFill>
              <a:schemeClr val="accent1"/>
            </a:solidFill>
            <a:prstDash val="solid"/>
            <a:round/>
            <a:headEnd type="none" w="med" len="med"/>
            <a:tailEnd type="arrow"/>
          </a:ln>
          <a:effectLst/>
        </p:spPr>
      </p:cxnSp>
      <p:cxnSp>
        <p:nvCxnSpPr>
          <p:cNvPr id="39" name="Straight Arrow Connector 38"/>
          <p:cNvCxnSpPr/>
          <p:nvPr/>
        </p:nvCxnSpPr>
        <p:spPr bwMode="auto">
          <a:xfrm rot="16200000" flipV="1">
            <a:off x="2793546" y="2696664"/>
            <a:ext cx="2028826" cy="561975"/>
          </a:xfrm>
          <a:prstGeom prst="straightConnector1">
            <a:avLst/>
          </a:prstGeom>
          <a:solidFill>
            <a:srgbClr val="FFFF99"/>
          </a:solidFill>
          <a:ln w="25400" cap="flat" cmpd="sng" algn="ctr">
            <a:solidFill>
              <a:schemeClr val="accent2"/>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7"/>
          <p:cNvPicPr>
            <a:picLocks noChangeAspect="1" noChangeArrowheads="1"/>
          </p:cNvPicPr>
          <p:nvPr/>
        </p:nvPicPr>
        <p:blipFill>
          <a:blip r:embed="rId3" cstate="print"/>
          <a:srcRect/>
          <a:stretch>
            <a:fillRect/>
          </a:stretch>
        </p:blipFill>
        <p:spPr bwMode="auto">
          <a:xfrm>
            <a:off x="4667250" y="895350"/>
            <a:ext cx="4237865" cy="3089228"/>
          </a:xfrm>
          <a:prstGeom prst="rect">
            <a:avLst/>
          </a:prstGeom>
          <a:noFill/>
          <a:ln w="9525">
            <a:noFill/>
            <a:miter lim="800000"/>
            <a:headEnd/>
            <a:tailEnd/>
          </a:ln>
          <a:effectLst/>
        </p:spPr>
      </p:pic>
      <p:sp>
        <p:nvSpPr>
          <p:cNvPr id="21" name="TextBox 20"/>
          <p:cNvSpPr txBox="1"/>
          <p:nvPr/>
        </p:nvSpPr>
        <p:spPr>
          <a:xfrm>
            <a:off x="5295901" y="679576"/>
            <a:ext cx="3563028" cy="307777"/>
          </a:xfrm>
          <a:prstGeom prst="rect">
            <a:avLst/>
          </a:prstGeom>
          <a:noFill/>
        </p:spPr>
        <p:txBody>
          <a:bodyPr wrap="square" rtlCol="0">
            <a:spAutoFit/>
          </a:bodyPr>
          <a:lstStyle/>
          <a:p>
            <a:pPr>
              <a:buNone/>
            </a:pPr>
            <a:r>
              <a:rPr lang="en-US" sz="1400" dirty="0" err="1" smtClean="0"/>
              <a:t>Zhigang</a:t>
            </a:r>
            <a:r>
              <a:rPr lang="en-US" sz="1400" dirty="0" smtClean="0"/>
              <a:t> Xiao, et al, PRL, 102, 062502 (2009)</a:t>
            </a:r>
            <a:endParaRPr lang="en-US" sz="1400" dirty="0"/>
          </a:p>
        </p:txBody>
      </p:sp>
      <p:pic>
        <p:nvPicPr>
          <p:cNvPr id="630786" name="Picture 2" descr="E_symm_rho_DOE"/>
          <p:cNvPicPr>
            <a:picLocks noChangeAspect="1" noChangeArrowheads="1"/>
          </p:cNvPicPr>
          <p:nvPr/>
        </p:nvPicPr>
        <p:blipFill>
          <a:blip r:embed="rId4" cstate="print"/>
          <a:srcRect/>
          <a:stretch>
            <a:fillRect/>
          </a:stretch>
        </p:blipFill>
        <p:spPr bwMode="auto">
          <a:xfrm>
            <a:off x="196851" y="707521"/>
            <a:ext cx="3913786" cy="3292979"/>
          </a:xfrm>
          <a:prstGeom prst="rect">
            <a:avLst/>
          </a:prstGeom>
          <a:noFill/>
          <a:ln w="9525">
            <a:noFill/>
            <a:miter lim="800000"/>
            <a:headEnd/>
            <a:tailEnd/>
          </a:ln>
        </p:spPr>
      </p:pic>
      <p:grpSp>
        <p:nvGrpSpPr>
          <p:cNvPr id="2" name="Group 6"/>
          <p:cNvGrpSpPr>
            <a:grpSpLocks/>
          </p:cNvGrpSpPr>
          <p:nvPr/>
        </p:nvGrpSpPr>
        <p:grpSpPr bwMode="auto">
          <a:xfrm>
            <a:off x="4686300" y="4105275"/>
            <a:ext cx="4152900" cy="2752725"/>
            <a:chOff x="2976" y="816"/>
            <a:chExt cx="2784" cy="2218"/>
          </a:xfrm>
        </p:grpSpPr>
        <p:pic>
          <p:nvPicPr>
            <p:cNvPr id="716807" name="Picture 7"/>
            <p:cNvPicPr>
              <a:picLocks noChangeAspect="1" noChangeArrowheads="1"/>
            </p:cNvPicPr>
            <p:nvPr/>
          </p:nvPicPr>
          <p:blipFill>
            <a:blip r:embed="rId5" cstate="print"/>
            <a:srcRect/>
            <a:stretch>
              <a:fillRect/>
            </a:stretch>
          </p:blipFill>
          <p:spPr bwMode="auto">
            <a:xfrm>
              <a:off x="2976" y="816"/>
              <a:ext cx="2784" cy="2218"/>
            </a:xfrm>
            <a:prstGeom prst="rect">
              <a:avLst/>
            </a:prstGeom>
            <a:noFill/>
            <a:ln w="9525">
              <a:noFill/>
              <a:miter lim="800000"/>
              <a:headEnd/>
              <a:tailEnd/>
            </a:ln>
            <a:effectLst/>
          </p:spPr>
        </p:pic>
        <p:sp>
          <p:nvSpPr>
            <p:cNvPr id="716808" name="Text Box 8"/>
            <p:cNvSpPr txBox="1">
              <a:spLocks noChangeArrowheads="1"/>
            </p:cNvSpPr>
            <p:nvPr/>
          </p:nvSpPr>
          <p:spPr bwMode="auto">
            <a:xfrm>
              <a:off x="5088" y="863"/>
              <a:ext cx="624" cy="296"/>
            </a:xfrm>
            <a:prstGeom prst="rect">
              <a:avLst/>
            </a:prstGeom>
            <a:noFill/>
            <a:ln w="9525">
              <a:noFill/>
              <a:miter lim="800000"/>
              <a:headEnd/>
              <a:tailEnd/>
            </a:ln>
            <a:effectLst/>
          </p:spPr>
          <p:txBody>
            <a:bodyPr>
              <a:spAutoFit/>
            </a:bodyPr>
            <a:lstStyle/>
            <a:p>
              <a:pPr>
                <a:spcBef>
                  <a:spcPct val="50000"/>
                </a:spcBef>
                <a:buFontTx/>
                <a:buNone/>
              </a:pPr>
              <a:r>
                <a:rPr lang="en-US"/>
                <a:t>Au+Au</a:t>
              </a:r>
            </a:p>
          </p:txBody>
        </p:sp>
      </p:grpSp>
      <p:sp>
        <p:nvSpPr>
          <p:cNvPr id="716814" name="Rectangle 14"/>
          <p:cNvSpPr>
            <a:spLocks noChangeArrowheads="1"/>
          </p:cNvSpPr>
          <p:nvPr/>
        </p:nvSpPr>
        <p:spPr bwMode="auto">
          <a:xfrm>
            <a:off x="723900" y="78375"/>
            <a:ext cx="7772400" cy="401683"/>
          </a:xfrm>
          <a:prstGeom prst="rect">
            <a:avLst/>
          </a:prstGeom>
          <a:gradFill rotWithShape="0">
            <a:gsLst>
              <a:gs pos="0">
                <a:schemeClr val="bg1"/>
              </a:gs>
              <a:gs pos="100000">
                <a:schemeClr val="hlink"/>
              </a:gs>
            </a:gsLst>
            <a:path path="shape">
              <a:fillToRect l="50000" t="50000" r="50000" b="50000"/>
            </a:path>
          </a:gradFill>
          <a:ln w="15875">
            <a:solidFill>
              <a:schemeClr val="folHlink"/>
            </a:solidFill>
            <a:miter lim="800000"/>
            <a:headEnd/>
            <a:tailEnd/>
          </a:ln>
          <a:effectLst>
            <a:outerShdw dist="107763" dir="2700000" algn="ctr" rotWithShape="0">
              <a:schemeClr val="bg2"/>
            </a:outerShdw>
          </a:effectLst>
        </p:spPr>
        <p:txBody>
          <a:bodyPr anchor="ctr"/>
          <a:lstStyle/>
          <a:p>
            <a:pPr algn="ctr">
              <a:spcBef>
                <a:spcPct val="0"/>
              </a:spcBef>
              <a:buFontTx/>
              <a:buNone/>
            </a:pPr>
            <a:r>
              <a:rPr lang="en-US" sz="2400" dirty="0" err="1" smtClean="0">
                <a:solidFill>
                  <a:srgbClr val="CC00CC"/>
                </a:solidFill>
              </a:rPr>
              <a:t>Au+Au</a:t>
            </a:r>
            <a:r>
              <a:rPr lang="en-US" sz="2400" dirty="0" smtClean="0">
                <a:solidFill>
                  <a:srgbClr val="CC00CC"/>
                </a:solidFill>
              </a:rPr>
              <a:t> data suggest very weak density dependence at </a:t>
            </a:r>
            <a:r>
              <a:rPr lang="en-US" sz="2400" dirty="0" smtClean="0">
                <a:solidFill>
                  <a:srgbClr val="CC00CC"/>
                </a:solidFill>
                <a:sym typeface="Symbol"/>
              </a:rPr>
              <a:t>&gt;3</a:t>
            </a:r>
            <a:r>
              <a:rPr lang="en-US" sz="2400" baseline="-25000" dirty="0" smtClean="0">
                <a:solidFill>
                  <a:srgbClr val="CC00CC"/>
                </a:solidFill>
                <a:sym typeface="Symbol"/>
              </a:rPr>
              <a:t>0</a:t>
            </a:r>
            <a:endParaRPr lang="en-US" sz="2400" dirty="0">
              <a:solidFill>
                <a:srgbClr val="CC00CC"/>
              </a:solidFill>
            </a:endParaRPr>
          </a:p>
        </p:txBody>
      </p:sp>
      <p:sp>
        <p:nvSpPr>
          <p:cNvPr id="716818" name="Text Box 18"/>
          <p:cNvSpPr txBox="1">
            <a:spLocks noChangeArrowheads="1"/>
          </p:cNvSpPr>
          <p:nvPr/>
        </p:nvSpPr>
        <p:spPr bwMode="auto">
          <a:xfrm>
            <a:off x="3349625" y="1436688"/>
            <a:ext cx="479425" cy="1006475"/>
          </a:xfrm>
          <a:prstGeom prst="rect">
            <a:avLst/>
          </a:prstGeom>
          <a:noFill/>
          <a:ln w="9525">
            <a:noFill/>
            <a:miter lim="800000"/>
            <a:headEnd/>
            <a:tailEnd/>
          </a:ln>
          <a:effectLst/>
        </p:spPr>
        <p:txBody>
          <a:bodyPr>
            <a:spAutoFit/>
          </a:bodyPr>
          <a:lstStyle/>
          <a:p>
            <a:pPr>
              <a:spcBef>
                <a:spcPct val="50000"/>
              </a:spcBef>
              <a:buFontTx/>
              <a:buNone/>
            </a:pPr>
            <a:r>
              <a:rPr lang="en-US" sz="6000" dirty="0">
                <a:latin typeface="Trajan" pitchFamily="18" charset="0"/>
              </a:rPr>
              <a:t>?</a:t>
            </a:r>
          </a:p>
        </p:txBody>
      </p:sp>
      <p:sp>
        <p:nvSpPr>
          <p:cNvPr id="716820" name="Line 20"/>
          <p:cNvSpPr>
            <a:spLocks noChangeShapeType="1"/>
          </p:cNvSpPr>
          <p:nvPr/>
        </p:nvSpPr>
        <p:spPr bwMode="auto">
          <a:xfrm rot="120000" flipV="1">
            <a:off x="1031949" y="2747177"/>
            <a:ext cx="862957" cy="47658"/>
          </a:xfrm>
          <a:prstGeom prst="line">
            <a:avLst/>
          </a:prstGeom>
          <a:noFill/>
          <a:ln w="38100">
            <a:solidFill>
              <a:srgbClr val="006666"/>
            </a:solidFill>
            <a:round/>
            <a:headEnd type="triangle" w="med" len="med"/>
            <a:tailEnd type="triangle" w="med" len="med"/>
          </a:ln>
          <a:effectLst/>
        </p:spPr>
        <p:txBody>
          <a:bodyPr/>
          <a:lstStyle/>
          <a:p>
            <a:endParaRPr lang="en-US"/>
          </a:p>
        </p:txBody>
      </p:sp>
      <p:sp>
        <p:nvSpPr>
          <p:cNvPr id="716821" name="Text Box 21"/>
          <p:cNvSpPr txBox="1">
            <a:spLocks noChangeArrowheads="1"/>
          </p:cNvSpPr>
          <p:nvPr/>
        </p:nvSpPr>
        <p:spPr bwMode="auto">
          <a:xfrm>
            <a:off x="1725613" y="2892425"/>
            <a:ext cx="1071562"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006666"/>
                </a:solidFill>
              </a:rPr>
              <a:t>MSU</a:t>
            </a:r>
          </a:p>
        </p:txBody>
      </p:sp>
      <p:sp>
        <p:nvSpPr>
          <p:cNvPr id="716826" name="Text Box 26"/>
          <p:cNvSpPr txBox="1">
            <a:spLocks noChangeArrowheads="1"/>
          </p:cNvSpPr>
          <p:nvPr/>
        </p:nvSpPr>
        <p:spPr bwMode="auto">
          <a:xfrm>
            <a:off x="3103563" y="947738"/>
            <a:ext cx="935037"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chemeClr val="accent2"/>
                </a:solidFill>
              </a:rPr>
              <a:t>GSI</a:t>
            </a:r>
          </a:p>
        </p:txBody>
      </p:sp>
      <p:sp>
        <p:nvSpPr>
          <p:cNvPr id="716809" name="Line 9"/>
          <p:cNvSpPr>
            <a:spLocks noChangeShapeType="1"/>
          </p:cNvSpPr>
          <p:nvPr/>
        </p:nvSpPr>
        <p:spPr bwMode="auto">
          <a:xfrm flipH="1" flipV="1">
            <a:off x="3629025" y="2752724"/>
            <a:ext cx="2803525" cy="1895475"/>
          </a:xfrm>
          <a:prstGeom prst="line">
            <a:avLst/>
          </a:prstGeom>
          <a:noFill/>
          <a:ln w="38100">
            <a:solidFill>
              <a:srgbClr val="0000CC"/>
            </a:solidFill>
            <a:prstDash val="dash"/>
            <a:round/>
            <a:headEnd/>
            <a:tailEnd type="triangle" w="med" len="med"/>
          </a:ln>
          <a:effectLst/>
        </p:spPr>
        <p:txBody>
          <a:bodyPr/>
          <a:lstStyle/>
          <a:p>
            <a:endParaRPr lang="en-US"/>
          </a:p>
        </p:txBody>
      </p:sp>
      <p:pic>
        <p:nvPicPr>
          <p:cNvPr id="716803" name="Picture 3" descr="SvsP_talk4"/>
          <p:cNvPicPr>
            <a:picLocks noChangeAspect="1" noChangeArrowheads="1"/>
          </p:cNvPicPr>
          <p:nvPr/>
        </p:nvPicPr>
        <p:blipFill>
          <a:blip r:embed="rId6" cstate="print"/>
          <a:srcRect/>
          <a:stretch>
            <a:fillRect/>
          </a:stretch>
        </p:blipFill>
        <p:spPr bwMode="auto">
          <a:xfrm>
            <a:off x="635000" y="4068763"/>
            <a:ext cx="3467100" cy="2789237"/>
          </a:xfrm>
          <a:prstGeom prst="rect">
            <a:avLst/>
          </a:prstGeom>
          <a:noFill/>
        </p:spPr>
      </p:pic>
      <p:sp>
        <p:nvSpPr>
          <p:cNvPr id="716831" name="Line 31"/>
          <p:cNvSpPr>
            <a:spLocks noChangeShapeType="1"/>
          </p:cNvSpPr>
          <p:nvPr/>
        </p:nvSpPr>
        <p:spPr bwMode="auto">
          <a:xfrm flipH="1" flipV="1">
            <a:off x="1638300" y="2943225"/>
            <a:ext cx="520700" cy="1895475"/>
          </a:xfrm>
          <a:prstGeom prst="line">
            <a:avLst/>
          </a:prstGeom>
          <a:noFill/>
          <a:ln w="25400">
            <a:solidFill>
              <a:srgbClr val="FF0000"/>
            </a:solidFill>
            <a:round/>
            <a:headEnd/>
            <a:tailEnd type="triangle" w="med" len="med"/>
          </a:ln>
          <a:effectLst/>
        </p:spPr>
        <p:txBody>
          <a:bodyPr/>
          <a:lstStyle/>
          <a:p>
            <a:endParaRPr lang="en-US"/>
          </a:p>
        </p:txBody>
      </p:sp>
      <p:sp>
        <p:nvSpPr>
          <p:cNvPr id="716833" name="Text Box 33"/>
          <p:cNvSpPr txBox="1">
            <a:spLocks noChangeArrowheads="1"/>
          </p:cNvSpPr>
          <p:nvPr/>
        </p:nvSpPr>
        <p:spPr bwMode="auto">
          <a:xfrm>
            <a:off x="977900" y="4267200"/>
            <a:ext cx="2622550" cy="366713"/>
          </a:xfrm>
          <a:prstGeom prst="rect">
            <a:avLst/>
          </a:prstGeom>
          <a:noFill/>
          <a:ln w="9525">
            <a:noFill/>
            <a:miter lim="800000"/>
            <a:headEnd/>
            <a:tailEnd/>
          </a:ln>
          <a:effectLst/>
        </p:spPr>
        <p:txBody>
          <a:bodyPr wrap="none">
            <a:spAutoFit/>
          </a:bodyPr>
          <a:lstStyle/>
          <a:p>
            <a:pPr marL="342900" indent="-342900">
              <a:buFontTx/>
              <a:buNone/>
            </a:pPr>
            <a:r>
              <a:rPr lang="en-US" dirty="0" err="1"/>
              <a:t>Isospin</a:t>
            </a:r>
            <a:r>
              <a:rPr lang="en-US" dirty="0"/>
              <a:t> diffusion, n-p flow</a:t>
            </a:r>
          </a:p>
        </p:txBody>
      </p:sp>
      <p:sp>
        <p:nvSpPr>
          <p:cNvPr id="716834" name="Text Box 34"/>
          <p:cNvSpPr txBox="1">
            <a:spLocks noChangeArrowheads="1"/>
          </p:cNvSpPr>
          <p:nvPr/>
        </p:nvSpPr>
        <p:spPr bwMode="auto">
          <a:xfrm>
            <a:off x="5257800" y="6007100"/>
            <a:ext cx="1651000" cy="366713"/>
          </a:xfrm>
          <a:prstGeom prst="rect">
            <a:avLst/>
          </a:prstGeom>
          <a:noFill/>
          <a:ln w="9525">
            <a:noFill/>
            <a:miter lim="800000"/>
            <a:headEnd/>
            <a:tailEnd/>
          </a:ln>
          <a:effectLst/>
        </p:spPr>
        <p:txBody>
          <a:bodyPr wrap="none">
            <a:spAutoFit/>
          </a:bodyPr>
          <a:lstStyle/>
          <a:p>
            <a:pPr marL="342900" indent="-342900">
              <a:buFontTx/>
              <a:buNone/>
            </a:pPr>
            <a:r>
              <a:rPr lang="en-US"/>
              <a:t>Pion production</a:t>
            </a:r>
          </a:p>
        </p:txBody>
      </p:sp>
      <p:sp>
        <p:nvSpPr>
          <p:cNvPr id="716836" name="Text Box 36"/>
          <p:cNvSpPr txBox="1">
            <a:spLocks noChangeArrowheads="1"/>
          </p:cNvSpPr>
          <p:nvPr/>
        </p:nvSpPr>
        <p:spPr bwMode="auto">
          <a:xfrm rot="5400000">
            <a:off x="7405258" y="5214422"/>
            <a:ext cx="2918684" cy="369332"/>
          </a:xfrm>
          <a:prstGeom prst="rect">
            <a:avLst/>
          </a:prstGeom>
          <a:noFill/>
          <a:ln w="9525">
            <a:noFill/>
            <a:miter lim="800000"/>
            <a:headEnd/>
            <a:tailEnd/>
          </a:ln>
          <a:effectLst/>
        </p:spPr>
        <p:txBody>
          <a:bodyPr wrap="none">
            <a:spAutoFit/>
          </a:bodyPr>
          <a:lstStyle/>
          <a:p>
            <a:pPr marL="342900" indent="-342900">
              <a:buFontTx/>
              <a:buNone/>
            </a:pPr>
            <a:r>
              <a:rPr lang="en-US" sz="1400" dirty="0" smtClean="0"/>
              <a:t>Reisdorf</a:t>
            </a:r>
            <a:r>
              <a:rPr lang="en-US" sz="1400" dirty="0"/>
              <a:t>, et al., NPA 781 (2007) 459.</a:t>
            </a:r>
            <a:r>
              <a:rPr lang="en-US" dirty="0"/>
              <a:t> </a:t>
            </a:r>
          </a:p>
        </p:txBody>
      </p:sp>
      <p:sp>
        <p:nvSpPr>
          <p:cNvPr id="19" name="Text Box 36"/>
          <p:cNvSpPr txBox="1">
            <a:spLocks noChangeArrowheads="1"/>
          </p:cNvSpPr>
          <p:nvPr/>
        </p:nvSpPr>
        <p:spPr bwMode="auto">
          <a:xfrm>
            <a:off x="5272087" y="3887789"/>
            <a:ext cx="3499676" cy="566309"/>
          </a:xfrm>
          <a:prstGeom prst="rect">
            <a:avLst/>
          </a:prstGeom>
          <a:noFill/>
          <a:ln w="9525">
            <a:noFill/>
            <a:miter lim="800000"/>
            <a:headEnd/>
            <a:tailEnd/>
          </a:ln>
          <a:effectLst/>
        </p:spPr>
        <p:txBody>
          <a:bodyPr wrap="none">
            <a:spAutoFit/>
          </a:bodyPr>
          <a:lstStyle/>
          <a:p>
            <a:pPr marL="342900" indent="-342900">
              <a:buNone/>
            </a:pPr>
            <a:r>
              <a:rPr lang="en-US" sz="1400" dirty="0" err="1" smtClean="0"/>
              <a:t>Zhigang</a:t>
            </a:r>
            <a:r>
              <a:rPr lang="en-US" sz="1400" dirty="0" smtClean="0"/>
              <a:t> Xiao, et al, PRL, 102, 062502 (2009)</a:t>
            </a:r>
          </a:p>
          <a:p>
            <a:pPr marL="342900" indent="-342900">
              <a:buFontTx/>
              <a:buNone/>
            </a:pP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3" name="Rectangle 3"/>
          <p:cNvSpPr>
            <a:spLocks noGrp="1" noChangeArrowheads="1"/>
          </p:cNvSpPr>
          <p:nvPr>
            <p:ph type="title"/>
          </p:nvPr>
        </p:nvSpPr>
        <p:spPr>
          <a:xfrm>
            <a:off x="609600" y="165100"/>
            <a:ext cx="7772400" cy="644797"/>
          </a:xfrm>
          <a:ln/>
        </p:spPr>
        <p:txBody>
          <a:bodyPr/>
          <a:lstStyle/>
          <a:p>
            <a:r>
              <a:rPr lang="en-US" dirty="0" smtClean="0"/>
              <a:t>More quantitative comparisons are needed</a:t>
            </a:r>
            <a:endParaRPr lang="en-US" dirty="0"/>
          </a:p>
        </p:txBody>
      </p:sp>
      <p:sp>
        <p:nvSpPr>
          <p:cNvPr id="609284" name="Rectangle 4"/>
          <p:cNvSpPr>
            <a:spLocks noGrp="1" noChangeArrowheads="1"/>
          </p:cNvSpPr>
          <p:nvPr>
            <p:ph type="body" sz="half" idx="1"/>
          </p:nvPr>
        </p:nvSpPr>
        <p:spPr>
          <a:xfrm>
            <a:off x="274323" y="1565090"/>
            <a:ext cx="3801288" cy="4073710"/>
          </a:xfrm>
        </p:spPr>
        <p:txBody>
          <a:bodyPr/>
          <a:lstStyle/>
          <a:p>
            <a:r>
              <a:rPr lang="en-US" sz="2000" dirty="0" smtClean="0">
                <a:sym typeface="Symbol" pitchFamily="18" charset="2"/>
              </a:rPr>
              <a:t>Au data involved considerable corrections for the </a:t>
            </a:r>
            <a:r>
              <a:rPr lang="en-US" sz="2000" dirty="0" err="1" smtClean="0">
                <a:sym typeface="Symbol" pitchFamily="18" charset="2"/>
              </a:rPr>
              <a:t>pion</a:t>
            </a:r>
            <a:r>
              <a:rPr lang="en-US" sz="2000" dirty="0" smtClean="0">
                <a:sym typeface="Symbol" pitchFamily="18" charset="2"/>
              </a:rPr>
              <a:t> acceptances.</a:t>
            </a:r>
          </a:p>
          <a:p>
            <a:r>
              <a:rPr lang="en-US" sz="2000" dirty="0" smtClean="0">
                <a:sym typeface="Symbol" pitchFamily="18" charset="2"/>
              </a:rPr>
              <a:t> </a:t>
            </a:r>
            <a:r>
              <a:rPr lang="en-US" sz="2000" dirty="0" err="1" smtClean="0">
                <a:sym typeface="Symbol" pitchFamily="18" charset="2"/>
              </a:rPr>
              <a:t>Pion</a:t>
            </a:r>
            <a:r>
              <a:rPr lang="en-US" sz="2000" dirty="0" smtClean="0">
                <a:sym typeface="Symbol" pitchFamily="18" charset="2"/>
              </a:rPr>
              <a:t> spectra, ratios of </a:t>
            </a:r>
            <a:r>
              <a:rPr lang="en-US" sz="2000" dirty="0" err="1" smtClean="0">
                <a:sym typeface="Symbol" pitchFamily="18" charset="2"/>
              </a:rPr>
              <a:t>pion</a:t>
            </a:r>
            <a:r>
              <a:rPr lang="en-US" sz="2000" dirty="0" smtClean="0">
                <a:sym typeface="Symbol" pitchFamily="18" charset="2"/>
              </a:rPr>
              <a:t> spectra and  </a:t>
            </a:r>
            <a:r>
              <a:rPr lang="en-US" sz="2000" dirty="0" err="1" smtClean="0">
                <a:sym typeface="Symbol" pitchFamily="18" charset="2"/>
              </a:rPr>
              <a:t>pion</a:t>
            </a:r>
            <a:r>
              <a:rPr lang="en-US" sz="2000" dirty="0" smtClean="0">
                <a:sym typeface="Symbol" pitchFamily="18" charset="2"/>
              </a:rPr>
              <a:t> flows ratios can provide more quantitative comparisons, and tests of theory. </a:t>
            </a:r>
          </a:p>
          <a:p>
            <a:r>
              <a:rPr lang="en-US" sz="2000" dirty="0" smtClean="0">
                <a:sym typeface="Symbol" pitchFamily="18" charset="2"/>
              </a:rPr>
              <a:t>However the Coulomb interaction  strongly influences such observables. </a:t>
            </a:r>
          </a:p>
          <a:p>
            <a:r>
              <a:rPr lang="en-US" sz="2000" dirty="0" smtClean="0"/>
              <a:t>Here,</a:t>
            </a:r>
            <a:r>
              <a:rPr lang="en-US" sz="2000" dirty="0" smtClean="0">
                <a:sym typeface="Symbol" pitchFamily="18" charset="2"/>
              </a:rPr>
              <a:t> </a:t>
            </a:r>
            <a:r>
              <a:rPr lang="en-US" sz="2000" baseline="30000" dirty="0" smtClean="0">
                <a:sym typeface="Symbol" pitchFamily="18" charset="2"/>
              </a:rPr>
              <a:t>-</a:t>
            </a:r>
            <a:r>
              <a:rPr lang="en-US" sz="2000" dirty="0" smtClean="0">
                <a:sym typeface="Symbol" pitchFamily="18" charset="2"/>
              </a:rPr>
              <a:t> /</a:t>
            </a:r>
            <a:r>
              <a:rPr lang="en-US" sz="2000" baseline="30000" dirty="0" smtClean="0">
                <a:sym typeface="Symbol" pitchFamily="18" charset="2"/>
              </a:rPr>
              <a:t>+</a:t>
            </a:r>
            <a:r>
              <a:rPr lang="en-US" sz="2000" dirty="0" smtClean="0">
                <a:sym typeface="Symbol" pitchFamily="18" charset="2"/>
              </a:rPr>
              <a:t>  = Y(</a:t>
            </a:r>
            <a:r>
              <a:rPr lang="en-US" sz="2000" baseline="30000" dirty="0" smtClean="0">
                <a:sym typeface="Symbol" pitchFamily="18" charset="2"/>
              </a:rPr>
              <a:t>-</a:t>
            </a:r>
            <a:r>
              <a:rPr lang="en-US" sz="2000" dirty="0" smtClean="0">
                <a:sym typeface="Symbol" pitchFamily="18" charset="2"/>
              </a:rPr>
              <a:t>)/Y(</a:t>
            </a:r>
            <a:r>
              <a:rPr lang="en-US" sz="2000" baseline="30000" dirty="0" smtClean="0">
                <a:sym typeface="Symbol" pitchFamily="18" charset="2"/>
              </a:rPr>
              <a:t>+</a:t>
            </a:r>
            <a:r>
              <a:rPr lang="en-US" sz="2000" dirty="0" smtClean="0">
                <a:sym typeface="Symbol" pitchFamily="18" charset="2"/>
              </a:rPr>
              <a:t>).</a:t>
            </a:r>
            <a:endParaRPr lang="en-US" sz="2000" dirty="0" smtClean="0"/>
          </a:p>
          <a:p>
            <a:endParaRPr lang="en-US" sz="2000" dirty="0">
              <a:sym typeface="Symbol" pitchFamily="18" charset="2"/>
            </a:endParaRPr>
          </a:p>
        </p:txBody>
      </p:sp>
      <p:grpSp>
        <p:nvGrpSpPr>
          <p:cNvPr id="10" name="Group 9"/>
          <p:cNvGrpSpPr/>
          <p:nvPr/>
        </p:nvGrpSpPr>
        <p:grpSpPr>
          <a:xfrm>
            <a:off x="3606800" y="1283290"/>
            <a:ext cx="5192393" cy="3488604"/>
            <a:chOff x="3414444" y="1204913"/>
            <a:chExt cx="5496194" cy="3711575"/>
          </a:xfrm>
        </p:grpSpPr>
        <p:pic>
          <p:nvPicPr>
            <p:cNvPr id="609282" name="Picture 2"/>
            <p:cNvPicPr>
              <a:picLocks noChangeAspect="1" noChangeArrowheads="1"/>
            </p:cNvPicPr>
            <p:nvPr/>
          </p:nvPicPr>
          <p:blipFill>
            <a:blip r:embed="rId3" cstate="print"/>
            <a:srcRect/>
            <a:stretch>
              <a:fillRect/>
            </a:stretch>
          </p:blipFill>
          <p:spPr bwMode="auto">
            <a:xfrm>
              <a:off x="4516438" y="1400175"/>
              <a:ext cx="4394200" cy="3516313"/>
            </a:xfrm>
            <a:prstGeom prst="rect">
              <a:avLst/>
            </a:prstGeom>
            <a:noFill/>
            <a:ln w="9525">
              <a:noFill/>
              <a:miter lim="800000"/>
              <a:headEnd/>
              <a:tailEnd/>
            </a:ln>
            <a:effectLst/>
          </p:spPr>
        </p:pic>
        <p:sp>
          <p:nvSpPr>
            <p:cNvPr id="609286" name="Text Box 6"/>
            <p:cNvSpPr txBox="1">
              <a:spLocks noChangeArrowheads="1"/>
            </p:cNvSpPr>
            <p:nvPr/>
          </p:nvSpPr>
          <p:spPr bwMode="auto">
            <a:xfrm>
              <a:off x="5473700" y="1204913"/>
              <a:ext cx="3351213" cy="304800"/>
            </a:xfrm>
            <a:prstGeom prst="rect">
              <a:avLst/>
            </a:prstGeom>
            <a:noFill/>
            <a:ln w="9525">
              <a:noFill/>
              <a:miter lim="800000"/>
              <a:headEnd/>
              <a:tailEnd/>
            </a:ln>
            <a:effectLst/>
          </p:spPr>
          <p:txBody>
            <a:bodyPr wrap="none">
              <a:spAutoFit/>
            </a:bodyPr>
            <a:lstStyle/>
            <a:p>
              <a:pPr>
                <a:buFontTx/>
                <a:buNone/>
              </a:pPr>
              <a:r>
                <a:rPr lang="en-US" sz="1400" dirty="0"/>
                <a:t>Yong et al., Phys. Rev. C </a:t>
              </a:r>
              <a:r>
                <a:rPr lang="en-US" sz="1400" b="1" dirty="0"/>
                <a:t>73</a:t>
              </a:r>
              <a:r>
                <a:rPr lang="en-US" sz="1400" dirty="0"/>
                <a:t>, 034603 (2006)</a:t>
              </a:r>
            </a:p>
          </p:txBody>
        </p:sp>
        <p:sp>
          <p:nvSpPr>
            <p:cNvPr id="609287" name="Text Box 7"/>
            <p:cNvSpPr txBox="1">
              <a:spLocks noChangeArrowheads="1"/>
            </p:cNvSpPr>
            <p:nvPr/>
          </p:nvSpPr>
          <p:spPr bwMode="auto">
            <a:xfrm>
              <a:off x="6067425" y="1689100"/>
              <a:ext cx="527050" cy="366713"/>
            </a:xfrm>
            <a:prstGeom prst="rect">
              <a:avLst/>
            </a:prstGeom>
            <a:noFill/>
            <a:ln w="9525">
              <a:noFill/>
              <a:miter lim="800000"/>
              <a:headEnd/>
              <a:tailEnd/>
            </a:ln>
            <a:effectLst/>
          </p:spPr>
          <p:txBody>
            <a:bodyPr wrap="none">
              <a:spAutoFit/>
            </a:bodyPr>
            <a:lstStyle/>
            <a:p>
              <a:pPr>
                <a:buFontTx/>
                <a:buNone/>
              </a:pPr>
              <a:r>
                <a:rPr lang="en-US">
                  <a:solidFill>
                    <a:schemeClr val="accent2"/>
                  </a:solidFill>
                </a:rPr>
                <a:t>soft</a:t>
              </a:r>
            </a:p>
          </p:txBody>
        </p:sp>
        <p:sp>
          <p:nvSpPr>
            <p:cNvPr id="609288" name="Text Box 8"/>
            <p:cNvSpPr txBox="1">
              <a:spLocks noChangeArrowheads="1"/>
            </p:cNvSpPr>
            <p:nvPr/>
          </p:nvSpPr>
          <p:spPr bwMode="auto">
            <a:xfrm>
              <a:off x="6159500" y="2489200"/>
              <a:ext cx="596900" cy="366713"/>
            </a:xfrm>
            <a:prstGeom prst="rect">
              <a:avLst/>
            </a:prstGeom>
            <a:noFill/>
            <a:ln w="9525">
              <a:noFill/>
              <a:miter lim="800000"/>
              <a:headEnd/>
              <a:tailEnd/>
            </a:ln>
            <a:effectLst/>
          </p:spPr>
          <p:txBody>
            <a:bodyPr>
              <a:spAutoFit/>
            </a:bodyPr>
            <a:lstStyle/>
            <a:p>
              <a:pPr>
                <a:spcBef>
                  <a:spcPct val="50000"/>
                </a:spcBef>
                <a:buFontTx/>
                <a:buNone/>
              </a:pPr>
              <a:r>
                <a:rPr lang="en-US">
                  <a:solidFill>
                    <a:srgbClr val="FF0000"/>
                  </a:solidFill>
                </a:rPr>
                <a:t>stiff</a:t>
              </a:r>
            </a:p>
          </p:txBody>
        </p:sp>
        <p:sp>
          <p:nvSpPr>
            <p:cNvPr id="609289" name="Line 9"/>
            <p:cNvSpPr>
              <a:spLocks noChangeShapeType="1"/>
            </p:cNvSpPr>
            <p:nvPr/>
          </p:nvSpPr>
          <p:spPr bwMode="auto">
            <a:xfrm flipV="1">
              <a:off x="3414444" y="3110207"/>
              <a:ext cx="1118464" cy="1377424"/>
            </a:xfrm>
            <a:prstGeom prst="line">
              <a:avLst/>
            </a:prstGeom>
            <a:noFill/>
            <a:ln w="25400">
              <a:solidFill>
                <a:schemeClr val="accent2"/>
              </a:solidFill>
              <a:round/>
              <a:headEnd/>
              <a:tailEnd type="triangle" w="med" len="med"/>
            </a:ln>
            <a:effectLst/>
          </p:spPr>
          <p:txBody>
            <a:bodyPr/>
            <a:lstStyle/>
            <a:p>
              <a:endParaRPr lang="en-US"/>
            </a:p>
          </p:txBody>
        </p:sp>
      </p:grpSp>
      <p:sp>
        <p:nvSpPr>
          <p:cNvPr id="11" name="Rectangle 3"/>
          <p:cNvSpPr txBox="1">
            <a:spLocks noChangeArrowheads="1"/>
          </p:cNvSpPr>
          <p:nvPr/>
        </p:nvSpPr>
        <p:spPr bwMode="auto">
          <a:xfrm>
            <a:off x="5064760" y="4783183"/>
            <a:ext cx="3787504" cy="788126"/>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accent2"/>
                </a:solidFill>
                <a:effectLst/>
                <a:uLnTx/>
                <a:uFillTx/>
                <a:latin typeface="+mn-lt"/>
                <a:ea typeface="+mn-ea"/>
                <a:cs typeface="+mn-cs"/>
              </a:rPr>
              <a:t>Such experiments</a:t>
            </a:r>
            <a:r>
              <a:rPr kumimoji="0" lang="en-US" sz="1800" b="0" i="0" u="none" strike="noStrike" kern="0" cap="none" spc="0" normalizeH="0" noProof="0" dirty="0" smtClean="0">
                <a:ln>
                  <a:noFill/>
                </a:ln>
                <a:solidFill>
                  <a:schemeClr val="accent2"/>
                </a:solidFill>
                <a:effectLst/>
                <a:uLnTx/>
                <a:uFillTx/>
                <a:latin typeface="+mn-lt"/>
                <a:ea typeface="+mn-ea"/>
                <a:cs typeface="+mn-cs"/>
              </a:rPr>
              <a:t> are planned at RIKEN and MSU</a:t>
            </a:r>
            <a:endParaRPr kumimoji="0" lang="en-US" sz="1800" b="0" i="0" u="none" strike="noStrike" kern="0" cap="none" spc="0" normalizeH="0" baseline="0" noProof="0" dirty="0">
              <a:ln>
                <a:noFill/>
              </a:ln>
              <a:solidFill>
                <a:schemeClr val="accent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609600" y="165100"/>
            <a:ext cx="7772400" cy="876300"/>
          </a:xfrm>
          <a:ln/>
        </p:spPr>
        <p:txBody>
          <a:bodyPr/>
          <a:lstStyle/>
          <a:p>
            <a:r>
              <a:rPr lang="en-US"/>
              <a:t>Double ratio: pion production</a:t>
            </a:r>
          </a:p>
        </p:txBody>
      </p:sp>
      <p:sp>
        <p:nvSpPr>
          <p:cNvPr id="610307" name="Rectangle 3"/>
          <p:cNvSpPr>
            <a:spLocks noGrp="1" noChangeArrowheads="1"/>
          </p:cNvSpPr>
          <p:nvPr>
            <p:ph type="body" sz="half" idx="1"/>
          </p:nvPr>
        </p:nvSpPr>
        <p:spPr>
          <a:xfrm>
            <a:off x="431800" y="1371599"/>
            <a:ext cx="3787504" cy="5172891"/>
          </a:xfrm>
        </p:spPr>
        <p:txBody>
          <a:bodyPr/>
          <a:lstStyle/>
          <a:p>
            <a:r>
              <a:rPr lang="en-US" sz="1800" dirty="0" smtClean="0"/>
              <a:t>Yong et al., proposed measuring </a:t>
            </a:r>
            <a:r>
              <a:rPr lang="en-US" sz="1800" dirty="0" err="1" smtClean="0"/>
              <a:t>pion</a:t>
            </a:r>
            <a:r>
              <a:rPr lang="en-US" sz="1800" dirty="0" smtClean="0"/>
              <a:t> double ratios involving two systems with the same charge but different neutron number </a:t>
            </a:r>
          </a:p>
          <a:p>
            <a:pPr lvl="1"/>
            <a:r>
              <a:rPr lang="en-US" sz="1800" dirty="0" smtClean="0"/>
              <a:t>Can remove the sensitivity to Coulomb and retain sensitivity to symmetry energy</a:t>
            </a:r>
          </a:p>
          <a:p>
            <a:r>
              <a:rPr lang="en-US" sz="1800" dirty="0" smtClean="0"/>
              <a:t>Example: </a:t>
            </a:r>
            <a:r>
              <a:rPr lang="en-US" sz="1800" baseline="30000" dirty="0" smtClean="0"/>
              <a:t>132</a:t>
            </a:r>
            <a:r>
              <a:rPr lang="en-US" sz="1800" dirty="0" smtClean="0"/>
              <a:t>Sn+</a:t>
            </a:r>
            <a:r>
              <a:rPr lang="en-US" sz="1800" baseline="30000" dirty="0" smtClean="0"/>
              <a:t>124</a:t>
            </a:r>
            <a:r>
              <a:rPr lang="en-US" sz="1800" dirty="0" smtClean="0"/>
              <a:t>Sn </a:t>
            </a:r>
            <a:r>
              <a:rPr lang="en-US" sz="1800" dirty="0"/>
              <a:t>and </a:t>
            </a:r>
            <a:r>
              <a:rPr lang="en-US" sz="1800" dirty="0" smtClean="0"/>
              <a:t> </a:t>
            </a:r>
            <a:r>
              <a:rPr lang="en-US" sz="1800" baseline="30000" dirty="0"/>
              <a:t>112</a:t>
            </a:r>
            <a:r>
              <a:rPr lang="en-US" sz="1800" dirty="0"/>
              <a:t>Sn+</a:t>
            </a:r>
            <a:r>
              <a:rPr lang="en-US" sz="1800" baseline="30000" dirty="0"/>
              <a:t>112</a:t>
            </a:r>
            <a:r>
              <a:rPr lang="en-US" sz="1800" dirty="0"/>
              <a:t>Sn </a:t>
            </a:r>
            <a:r>
              <a:rPr lang="en-US" sz="1800" dirty="0" smtClean="0"/>
              <a:t>systems.</a:t>
            </a:r>
            <a:endParaRPr lang="en-US" sz="1800" dirty="0"/>
          </a:p>
          <a:p>
            <a:endParaRPr lang="en-US" sz="1800" dirty="0"/>
          </a:p>
          <a:p>
            <a:endParaRPr lang="en-US" sz="1800" dirty="0"/>
          </a:p>
          <a:p>
            <a:endParaRPr lang="en-US" sz="1800" dirty="0"/>
          </a:p>
          <a:p>
            <a:endParaRPr lang="en-US" sz="1800" dirty="0"/>
          </a:p>
          <a:p>
            <a:r>
              <a:rPr lang="en-US" sz="1800" dirty="0" smtClean="0"/>
              <a:t>Largely </a:t>
            </a:r>
            <a:r>
              <a:rPr lang="en-US" sz="1800" dirty="0"/>
              <a:t>removes sensitivity to difference between </a:t>
            </a:r>
            <a:r>
              <a:rPr lang="en-US" sz="1800" dirty="0">
                <a:sym typeface="Symbol" pitchFamily="18" charset="2"/>
              </a:rPr>
              <a:t></a:t>
            </a:r>
            <a:r>
              <a:rPr lang="en-US" sz="1800" baseline="30000" dirty="0">
                <a:sym typeface="Symbol" pitchFamily="18" charset="2"/>
              </a:rPr>
              <a:t>-</a:t>
            </a:r>
            <a:r>
              <a:rPr lang="en-US" sz="1800" dirty="0">
                <a:sym typeface="Symbol" pitchFamily="18" charset="2"/>
              </a:rPr>
              <a:t> and </a:t>
            </a:r>
            <a:r>
              <a:rPr lang="en-US" sz="1800" baseline="30000" dirty="0">
                <a:sym typeface="Symbol" pitchFamily="18" charset="2"/>
              </a:rPr>
              <a:t>+</a:t>
            </a:r>
            <a:r>
              <a:rPr lang="en-US" sz="1800" dirty="0">
                <a:sym typeface="Symbol" pitchFamily="18" charset="2"/>
              </a:rPr>
              <a:t> </a:t>
            </a:r>
            <a:r>
              <a:rPr lang="en-US" sz="1800" dirty="0"/>
              <a:t>acceptances.</a:t>
            </a:r>
          </a:p>
        </p:txBody>
      </p:sp>
      <p:graphicFrame>
        <p:nvGraphicFramePr>
          <p:cNvPr id="610308" name="Object 4"/>
          <p:cNvGraphicFramePr>
            <a:graphicFrameLocks noChangeAspect="1"/>
          </p:cNvGraphicFramePr>
          <p:nvPr/>
        </p:nvGraphicFramePr>
        <p:xfrm>
          <a:off x="673464" y="4054292"/>
          <a:ext cx="3500438" cy="1139825"/>
        </p:xfrm>
        <a:graphic>
          <a:graphicData uri="http://schemas.openxmlformats.org/presentationml/2006/ole">
            <p:oleObj spid="_x0000_s778242" name="Equation" r:id="rId4" imgW="2184120" imgH="711000" progId="Equation.3">
              <p:embed/>
            </p:oleObj>
          </a:graphicData>
        </a:graphic>
      </p:graphicFrame>
      <p:graphicFrame>
        <p:nvGraphicFramePr>
          <p:cNvPr id="610309" name="Object 5"/>
          <p:cNvGraphicFramePr>
            <a:graphicFrameLocks noChangeAspect="1"/>
          </p:cNvGraphicFramePr>
          <p:nvPr/>
        </p:nvGraphicFramePr>
        <p:xfrm>
          <a:off x="4514850" y="3321050"/>
          <a:ext cx="114300" cy="215900"/>
        </p:xfrm>
        <a:graphic>
          <a:graphicData uri="http://schemas.openxmlformats.org/presentationml/2006/ole">
            <p:oleObj spid="_x0000_s778243" name="Equation" r:id="rId5" imgW="114120" imgH="215640" progId="Equation.3">
              <p:embed/>
            </p:oleObj>
          </a:graphicData>
        </a:graphic>
      </p:graphicFrame>
      <p:sp>
        <p:nvSpPr>
          <p:cNvPr id="610310" name="Text Box 6"/>
          <p:cNvSpPr txBox="1">
            <a:spLocks noChangeArrowheads="1"/>
          </p:cNvSpPr>
          <p:nvPr/>
        </p:nvSpPr>
        <p:spPr bwMode="auto">
          <a:xfrm>
            <a:off x="5330825" y="1662113"/>
            <a:ext cx="3351213" cy="304800"/>
          </a:xfrm>
          <a:prstGeom prst="rect">
            <a:avLst/>
          </a:prstGeom>
          <a:noFill/>
          <a:ln w="9525">
            <a:noFill/>
            <a:miter lim="800000"/>
            <a:headEnd/>
            <a:tailEnd/>
          </a:ln>
          <a:effectLst/>
        </p:spPr>
        <p:txBody>
          <a:bodyPr wrap="none">
            <a:spAutoFit/>
          </a:bodyPr>
          <a:lstStyle/>
          <a:p>
            <a:pPr>
              <a:buFontTx/>
              <a:buNone/>
            </a:pPr>
            <a:r>
              <a:rPr lang="en-US" sz="1400" dirty="0"/>
              <a:t>Yong et al., Phys. Rev. C </a:t>
            </a:r>
            <a:r>
              <a:rPr lang="en-US" sz="1400" b="1" dirty="0"/>
              <a:t>73</a:t>
            </a:r>
            <a:r>
              <a:rPr lang="en-US" sz="1400" dirty="0"/>
              <a:t>, 034603 (2006)</a:t>
            </a:r>
          </a:p>
        </p:txBody>
      </p:sp>
      <p:pic>
        <p:nvPicPr>
          <p:cNvPr id="610311" name="Picture 7"/>
          <p:cNvPicPr>
            <a:picLocks noChangeAspect="1" noChangeArrowheads="1"/>
          </p:cNvPicPr>
          <p:nvPr/>
        </p:nvPicPr>
        <p:blipFill>
          <a:blip r:embed="rId6" cstate="print"/>
          <a:srcRect t="328"/>
          <a:stretch>
            <a:fillRect/>
          </a:stretch>
        </p:blipFill>
        <p:spPr bwMode="auto">
          <a:xfrm>
            <a:off x="4586288" y="2065338"/>
            <a:ext cx="4205287" cy="3376612"/>
          </a:xfrm>
          <a:prstGeom prst="rect">
            <a:avLst/>
          </a:prstGeom>
          <a:noFill/>
          <a:ln w="9525">
            <a:noFill/>
            <a:miter lim="800000"/>
            <a:headEnd/>
            <a:tailEnd/>
          </a:ln>
          <a:effectLst/>
        </p:spPr>
      </p:pic>
      <p:sp>
        <p:nvSpPr>
          <p:cNvPr id="610312" name="Text Box 8"/>
          <p:cNvSpPr txBox="1">
            <a:spLocks noChangeArrowheads="1"/>
          </p:cNvSpPr>
          <p:nvPr/>
        </p:nvSpPr>
        <p:spPr bwMode="auto">
          <a:xfrm>
            <a:off x="6804025" y="2984500"/>
            <a:ext cx="527050" cy="366713"/>
          </a:xfrm>
          <a:prstGeom prst="rect">
            <a:avLst/>
          </a:prstGeom>
          <a:noFill/>
          <a:ln w="9525">
            <a:noFill/>
            <a:miter lim="800000"/>
            <a:headEnd/>
            <a:tailEnd/>
          </a:ln>
          <a:effectLst/>
        </p:spPr>
        <p:txBody>
          <a:bodyPr wrap="none">
            <a:spAutoFit/>
          </a:bodyPr>
          <a:lstStyle/>
          <a:p>
            <a:pPr>
              <a:buFontTx/>
              <a:buNone/>
            </a:pPr>
            <a:r>
              <a:rPr lang="en-US">
                <a:solidFill>
                  <a:schemeClr val="accent2"/>
                </a:solidFill>
              </a:rPr>
              <a:t>soft</a:t>
            </a:r>
          </a:p>
        </p:txBody>
      </p:sp>
      <p:sp>
        <p:nvSpPr>
          <p:cNvPr id="610313" name="Text Box 9"/>
          <p:cNvSpPr txBox="1">
            <a:spLocks noChangeArrowheads="1"/>
          </p:cNvSpPr>
          <p:nvPr/>
        </p:nvSpPr>
        <p:spPr bwMode="auto">
          <a:xfrm>
            <a:off x="6896100" y="3784600"/>
            <a:ext cx="596900" cy="366713"/>
          </a:xfrm>
          <a:prstGeom prst="rect">
            <a:avLst/>
          </a:prstGeom>
          <a:noFill/>
          <a:ln w="9525">
            <a:noFill/>
            <a:miter lim="800000"/>
            <a:headEnd/>
            <a:tailEnd/>
          </a:ln>
          <a:effectLst/>
        </p:spPr>
        <p:txBody>
          <a:bodyPr>
            <a:spAutoFit/>
          </a:bodyPr>
          <a:lstStyle/>
          <a:p>
            <a:pPr>
              <a:spcBef>
                <a:spcPct val="50000"/>
              </a:spcBef>
              <a:buFontTx/>
              <a:buNone/>
            </a:pPr>
            <a:r>
              <a:rPr lang="en-US">
                <a:solidFill>
                  <a:srgbClr val="FF0000"/>
                </a:solidFill>
              </a:rPr>
              <a:t>stiff</a:t>
            </a:r>
          </a:p>
        </p:txBody>
      </p:sp>
      <p:sp>
        <p:nvSpPr>
          <p:cNvPr id="610314" name="Text Box 10"/>
          <p:cNvSpPr txBox="1">
            <a:spLocks noChangeArrowheads="1"/>
          </p:cNvSpPr>
          <p:nvPr/>
        </p:nvSpPr>
        <p:spPr bwMode="auto">
          <a:xfrm>
            <a:off x="8810625" y="5805488"/>
            <a:ext cx="333375" cy="366712"/>
          </a:xfrm>
          <a:prstGeom prst="rect">
            <a:avLst/>
          </a:prstGeom>
          <a:noFill/>
          <a:ln w="9525">
            <a:noFill/>
            <a:miter lim="800000"/>
            <a:headEnd/>
            <a:tailEnd/>
          </a:ln>
          <a:effectLst/>
        </p:spPr>
        <p:txBody>
          <a:bodyPr>
            <a:spAutoFit/>
          </a:bodyPr>
          <a:lstStyle/>
          <a:p>
            <a:pPr>
              <a:spcBef>
                <a:spcPct val="50000"/>
              </a:spcBef>
              <a:buFontTx/>
              <a:buNone/>
            </a:pPr>
            <a:r>
              <a:rPr lang="en-US">
                <a:solidFill>
                  <a:srgbClr val="FF3300"/>
                </a:solidFill>
                <a:hlinkClick r:id="" action="ppaction://noaction"/>
              </a:rPr>
              <a:t>R</a:t>
            </a:r>
            <a:endParaRPr lang="en-US">
              <a:solidFill>
                <a:srgbClr val="FF3300"/>
              </a:solidFill>
            </a:endParaRPr>
          </a:p>
        </p:txBody>
      </p:sp>
      <p:sp>
        <p:nvSpPr>
          <p:cNvPr id="11" name="Rectangle 3"/>
          <p:cNvSpPr txBox="1">
            <a:spLocks noChangeArrowheads="1"/>
          </p:cNvSpPr>
          <p:nvPr/>
        </p:nvSpPr>
        <p:spPr bwMode="auto">
          <a:xfrm>
            <a:off x="5064760" y="5468983"/>
            <a:ext cx="3787504" cy="788126"/>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accent2"/>
                </a:solidFill>
                <a:effectLst/>
                <a:uLnTx/>
                <a:uFillTx/>
                <a:latin typeface="+mn-lt"/>
                <a:ea typeface="+mn-ea"/>
                <a:cs typeface="+mn-cs"/>
              </a:rPr>
              <a:t>Such experiments</a:t>
            </a:r>
            <a:r>
              <a:rPr kumimoji="0" lang="en-US" sz="1800" b="0" i="0" u="none" strike="noStrike" kern="0" cap="none" spc="0" normalizeH="0" noProof="0" dirty="0" smtClean="0">
                <a:ln>
                  <a:noFill/>
                </a:ln>
                <a:solidFill>
                  <a:schemeClr val="accent2"/>
                </a:solidFill>
                <a:effectLst/>
                <a:uLnTx/>
                <a:uFillTx/>
                <a:latin typeface="+mn-lt"/>
                <a:ea typeface="+mn-ea"/>
                <a:cs typeface="+mn-cs"/>
              </a:rPr>
              <a:t> are planned at RIKEN and MSU</a:t>
            </a:r>
            <a:endParaRPr kumimoji="0" lang="en-US" sz="1800" b="0" i="0" u="none" strike="noStrike" kern="0" cap="none" spc="0" normalizeH="0" baseline="0" noProof="0" dirty="0">
              <a:ln>
                <a:noFill/>
              </a:ln>
              <a:solidFill>
                <a:schemeClr val="accent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a:xfrm>
            <a:off x="257175" y="85725"/>
            <a:ext cx="8662988" cy="558800"/>
          </a:xfrm>
          <a:ln/>
        </p:spPr>
        <p:txBody>
          <a:bodyPr/>
          <a:lstStyle/>
          <a:p>
            <a:r>
              <a:rPr lang="en-US" dirty="0" smtClean="0"/>
              <a:t>Comparisons of neutron and proton observables :</a:t>
            </a:r>
            <a:endParaRPr lang="en-US" dirty="0"/>
          </a:p>
        </p:txBody>
      </p:sp>
      <p:sp>
        <p:nvSpPr>
          <p:cNvPr id="463894" name="Rectangle 22"/>
          <p:cNvSpPr>
            <a:spLocks noGrp="1" noChangeArrowheads="1"/>
          </p:cNvSpPr>
          <p:nvPr>
            <p:ph type="body" sz="half" idx="1"/>
          </p:nvPr>
        </p:nvSpPr>
        <p:spPr>
          <a:xfrm>
            <a:off x="498702" y="1240516"/>
            <a:ext cx="3890417" cy="4180569"/>
          </a:xfrm>
          <a:ln/>
        </p:spPr>
        <p:txBody>
          <a:bodyPr/>
          <a:lstStyle/>
          <a:p>
            <a:r>
              <a:rPr lang="en-US" sz="2000" dirty="0" smtClean="0"/>
              <a:t>Most models predict the differences between neutron and proton flows and t and </a:t>
            </a:r>
            <a:r>
              <a:rPr lang="en-US" sz="2000" baseline="30000" dirty="0" smtClean="0"/>
              <a:t>3</a:t>
            </a:r>
            <a:r>
              <a:rPr lang="en-US" sz="2000" dirty="0" smtClean="0"/>
              <a:t>He flows to be sensitive to the symmetry energy and the n and p effective mass difference.</a:t>
            </a:r>
          </a:p>
          <a:p>
            <a:r>
              <a:rPr lang="en-US" sz="2000" dirty="0" smtClean="0"/>
              <a:t>In this prediction, the ratio of neutron over proton spectra out of the reaction plane displays a significant sensitivity the symmetry energy. </a:t>
            </a:r>
            <a:endParaRPr lang="en-US" sz="2000" dirty="0"/>
          </a:p>
        </p:txBody>
      </p:sp>
      <p:sp>
        <p:nvSpPr>
          <p:cNvPr id="463896" name="Text Box 24"/>
          <p:cNvSpPr txBox="1">
            <a:spLocks noChangeArrowheads="1"/>
          </p:cNvSpPr>
          <p:nvPr/>
        </p:nvSpPr>
        <p:spPr bwMode="auto">
          <a:xfrm>
            <a:off x="8848725" y="3451225"/>
            <a:ext cx="184150" cy="457200"/>
          </a:xfrm>
          <a:prstGeom prst="rect">
            <a:avLst/>
          </a:prstGeom>
          <a:noFill/>
          <a:ln w="9525">
            <a:noFill/>
            <a:miter lim="800000"/>
            <a:headEnd/>
            <a:tailEnd/>
          </a:ln>
          <a:effectLst/>
        </p:spPr>
        <p:txBody>
          <a:bodyPr wrap="none">
            <a:spAutoFit/>
          </a:bodyPr>
          <a:lstStyle/>
          <a:p>
            <a:pPr algn="l">
              <a:spcBef>
                <a:spcPct val="0"/>
              </a:spcBef>
              <a:buFontTx/>
              <a:buNone/>
            </a:pPr>
            <a:endParaRPr lang="en-US" sz="2400"/>
          </a:p>
        </p:txBody>
      </p:sp>
      <p:pic>
        <p:nvPicPr>
          <p:cNvPr id="632834" name="Picture 2"/>
          <p:cNvPicPr>
            <a:picLocks noChangeAspect="1" noChangeArrowheads="1"/>
          </p:cNvPicPr>
          <p:nvPr/>
        </p:nvPicPr>
        <p:blipFill>
          <a:blip r:embed="rId3" cstate="print"/>
          <a:srcRect/>
          <a:stretch>
            <a:fillRect/>
          </a:stretch>
        </p:blipFill>
        <p:spPr bwMode="auto">
          <a:xfrm>
            <a:off x="4712643" y="835162"/>
            <a:ext cx="3906102" cy="4716552"/>
          </a:xfrm>
          <a:prstGeom prst="rect">
            <a:avLst/>
          </a:prstGeom>
          <a:noFill/>
          <a:ln w="9525" cap="flat" cmpd="sng">
            <a:noFill/>
            <a:prstDash val="solid"/>
            <a:miter lim="800000"/>
            <a:headEnd/>
            <a:tailEnd/>
          </a:ln>
          <a:effectLst/>
        </p:spPr>
      </p:pic>
      <p:sp>
        <p:nvSpPr>
          <p:cNvPr id="463899" name="Text Box 27"/>
          <p:cNvSpPr txBox="1">
            <a:spLocks noChangeArrowheads="1"/>
          </p:cNvSpPr>
          <p:nvPr/>
        </p:nvSpPr>
        <p:spPr bwMode="auto">
          <a:xfrm rot="5400000">
            <a:off x="6813428" y="2601132"/>
            <a:ext cx="3297441" cy="523220"/>
          </a:xfrm>
          <a:prstGeom prst="rect">
            <a:avLst/>
          </a:prstGeom>
          <a:noFill/>
          <a:ln w="9525">
            <a:noFill/>
            <a:miter lim="800000"/>
            <a:headEnd/>
            <a:tailEnd/>
          </a:ln>
          <a:effectLst/>
        </p:spPr>
        <p:txBody>
          <a:bodyPr wrap="none">
            <a:spAutoFit/>
          </a:bodyPr>
          <a:lstStyle/>
          <a:p>
            <a:pPr>
              <a:buNone/>
            </a:pPr>
            <a:r>
              <a:rPr lang="it-IT" sz="1400" dirty="0"/>
              <a:t>B.-A. Li et al., Phys. </a:t>
            </a:r>
            <a:r>
              <a:rPr lang="fr-FR" sz="1400" dirty="0" err="1"/>
              <a:t>Rep</a:t>
            </a:r>
            <a:r>
              <a:rPr lang="fr-FR" sz="1400" dirty="0"/>
              <a:t>. 464 (2008) 113.</a:t>
            </a:r>
            <a:endParaRPr lang="en-US" sz="1400" dirty="0"/>
          </a:p>
          <a:p>
            <a:pPr algn="l">
              <a:spcBef>
                <a:spcPct val="0"/>
              </a:spcBef>
              <a:buFontTx/>
              <a:buNone/>
            </a:pPr>
            <a:r>
              <a:rPr lang="en-US" sz="1400" dirty="0" smtClean="0">
                <a:latin typeface="Century Schoolbook" pitchFamily="18" charset="0"/>
                <a:cs typeface="Times New Roman" pitchFamily="18" charset="0"/>
              </a:rPr>
              <a:t> </a:t>
            </a:r>
            <a:endParaRPr lang="en-US" sz="1400" dirty="0">
              <a:latin typeface="Century Schoolbook" pitchFamily="18" charset="0"/>
              <a:cs typeface="Times New Roman" pitchFamily="18" charset="0"/>
            </a:endParaRPr>
          </a:p>
        </p:txBody>
      </p:sp>
      <p:sp>
        <p:nvSpPr>
          <p:cNvPr id="11" name="TextBox 10"/>
          <p:cNvSpPr txBox="1"/>
          <p:nvPr/>
        </p:nvSpPr>
        <p:spPr>
          <a:xfrm>
            <a:off x="5839097" y="4232362"/>
            <a:ext cx="530915" cy="369332"/>
          </a:xfrm>
          <a:prstGeom prst="rect">
            <a:avLst/>
          </a:prstGeom>
          <a:noFill/>
        </p:spPr>
        <p:txBody>
          <a:bodyPr wrap="none" rtlCol="0">
            <a:spAutoFit/>
          </a:bodyPr>
          <a:lstStyle/>
          <a:p>
            <a:pPr>
              <a:buNone/>
            </a:pPr>
            <a:r>
              <a:rPr lang="en-US" dirty="0" smtClean="0">
                <a:solidFill>
                  <a:srgbClr val="FF3300"/>
                </a:solidFill>
              </a:rPr>
              <a:t>soft</a:t>
            </a:r>
            <a:endParaRPr lang="en-US" dirty="0">
              <a:solidFill>
                <a:srgbClr val="FF3300"/>
              </a:solidFill>
            </a:endParaRPr>
          </a:p>
        </p:txBody>
      </p:sp>
      <p:sp>
        <p:nvSpPr>
          <p:cNvPr id="12" name="TextBox 11"/>
          <p:cNvSpPr txBox="1"/>
          <p:nvPr/>
        </p:nvSpPr>
        <p:spPr>
          <a:xfrm>
            <a:off x="6657710" y="3783864"/>
            <a:ext cx="552395" cy="369332"/>
          </a:xfrm>
          <a:prstGeom prst="rect">
            <a:avLst/>
          </a:prstGeom>
          <a:noFill/>
        </p:spPr>
        <p:txBody>
          <a:bodyPr wrap="none" rtlCol="0">
            <a:spAutoFit/>
          </a:bodyPr>
          <a:lstStyle/>
          <a:p>
            <a:pPr>
              <a:buNone/>
            </a:pPr>
            <a:r>
              <a:rPr lang="en-US" dirty="0" smtClean="0">
                <a:solidFill>
                  <a:schemeClr val="accent6"/>
                </a:solidFill>
              </a:rPr>
              <a:t>stiff</a:t>
            </a:r>
            <a:endParaRPr lang="en-US" dirty="0">
              <a:solidFill>
                <a:schemeClr val="accent6"/>
              </a:solidFill>
            </a:endParaRPr>
          </a:p>
        </p:txBody>
      </p:sp>
      <p:sp>
        <p:nvSpPr>
          <p:cNvPr id="13" name="Rectangle 22"/>
          <p:cNvSpPr txBox="1">
            <a:spLocks noChangeArrowheads="1"/>
          </p:cNvSpPr>
          <p:nvPr/>
        </p:nvSpPr>
        <p:spPr bwMode="auto">
          <a:xfrm>
            <a:off x="5144726" y="5549445"/>
            <a:ext cx="3529012" cy="1130755"/>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Such measurements will be performed next year at GSI:</a:t>
            </a:r>
          </a:p>
          <a:p>
            <a:pPr marL="800100" lvl="1" indent="-342900">
              <a:buFont typeface="Times New Roman" pitchFamily="18" charset="0"/>
              <a:buChar char="−"/>
            </a:pPr>
            <a:r>
              <a:rPr lang="en-US" sz="2000" kern="0" dirty="0" smtClean="0">
                <a:latin typeface="+mn-lt"/>
              </a:rPr>
              <a:t>P. </a:t>
            </a:r>
            <a:r>
              <a:rPr lang="en-US" sz="2000" kern="0" dirty="0" err="1" smtClean="0">
                <a:latin typeface="+mn-lt"/>
              </a:rPr>
              <a:t>Russotto</a:t>
            </a:r>
            <a:r>
              <a:rPr lang="en-US" sz="2000" kern="0" dirty="0" smtClean="0">
                <a:latin typeface="+mn-lt"/>
              </a:rPr>
              <a:t> et al. </a:t>
            </a:r>
            <a:endParaRPr kumimoji="0" lang="en-US" sz="2000" b="0" i="0" u="none" strike="noStrike" kern="0" cap="none" spc="0" normalizeH="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4" cstate="print"/>
          <a:srcRect/>
          <a:stretch>
            <a:fillRect/>
          </a:stretch>
        </p:blipFill>
        <p:spPr bwMode="auto">
          <a:xfrm>
            <a:off x="4373563" y="1685925"/>
            <a:ext cx="4770437" cy="4124325"/>
          </a:xfrm>
          <a:prstGeom prst="rect">
            <a:avLst/>
          </a:prstGeom>
          <a:noFill/>
          <a:ln w="9525">
            <a:noFill/>
            <a:miter lim="800000"/>
            <a:headEnd/>
            <a:tailEnd/>
          </a:ln>
          <a:effectLst/>
        </p:spPr>
      </p:pic>
      <p:sp>
        <p:nvSpPr>
          <p:cNvPr id="612355" name="Rectangle 3"/>
          <p:cNvSpPr>
            <a:spLocks noGrp="1" noChangeArrowheads="1"/>
          </p:cNvSpPr>
          <p:nvPr>
            <p:ph type="title"/>
          </p:nvPr>
        </p:nvSpPr>
        <p:spPr>
          <a:xfrm>
            <a:off x="609600" y="177800"/>
            <a:ext cx="7772400" cy="814977"/>
          </a:xfrm>
          <a:ln/>
        </p:spPr>
        <p:txBody>
          <a:bodyPr/>
          <a:lstStyle/>
          <a:p>
            <a:r>
              <a:rPr lang="en-US" dirty="0" smtClean="0"/>
              <a:t>n-p </a:t>
            </a:r>
            <a:r>
              <a:rPr lang="en-US" dirty="0"/>
              <a:t>differential transverse flow</a:t>
            </a:r>
          </a:p>
        </p:txBody>
      </p:sp>
      <p:sp>
        <p:nvSpPr>
          <p:cNvPr id="612356" name="Rectangle 4"/>
          <p:cNvSpPr>
            <a:spLocks noGrp="1" noChangeArrowheads="1"/>
          </p:cNvSpPr>
          <p:nvPr>
            <p:ph type="body" sz="half" idx="1"/>
          </p:nvPr>
        </p:nvSpPr>
        <p:spPr>
          <a:xfrm>
            <a:off x="342900" y="1325518"/>
            <a:ext cx="4013200" cy="4927600"/>
          </a:xfrm>
        </p:spPr>
        <p:txBody>
          <a:bodyPr/>
          <a:lstStyle/>
          <a:p>
            <a:r>
              <a:rPr lang="en-US" sz="1800" dirty="0"/>
              <a:t>Transverse directed flow is usually obtained by plotting the mean transverse momentum &lt;</a:t>
            </a:r>
            <a:r>
              <a:rPr lang="en-US" sz="1800" dirty="0" err="1"/>
              <a:t>p</a:t>
            </a:r>
            <a:r>
              <a:rPr lang="en-US" sz="1800" baseline="30000" dirty="0" err="1"/>
              <a:t>x</a:t>
            </a:r>
            <a:r>
              <a:rPr lang="en-US" sz="1800" dirty="0"/>
              <a:t>&gt; vs. the rapidity y.</a:t>
            </a:r>
          </a:p>
          <a:p>
            <a:r>
              <a:rPr lang="en-US" sz="1800" dirty="0"/>
              <a:t>The neutron-proton differential flow is defined here to be:</a:t>
            </a:r>
          </a:p>
          <a:p>
            <a:endParaRPr lang="en-US" sz="1800" dirty="0"/>
          </a:p>
          <a:p>
            <a:endParaRPr lang="en-US" sz="1800" dirty="0"/>
          </a:p>
          <a:p>
            <a:endParaRPr lang="en-US" sz="1800" dirty="0"/>
          </a:p>
          <a:p>
            <a:r>
              <a:rPr lang="en-US" sz="1800" dirty="0"/>
              <a:t>Sensitivity to acceptance effects might be minimized by constructing the difference:</a:t>
            </a:r>
          </a:p>
        </p:txBody>
      </p:sp>
      <p:graphicFrame>
        <p:nvGraphicFramePr>
          <p:cNvPr id="635904" name="Object 0"/>
          <p:cNvGraphicFramePr>
            <a:graphicFrameLocks noChangeAspect="1"/>
          </p:cNvGraphicFramePr>
          <p:nvPr/>
        </p:nvGraphicFramePr>
        <p:xfrm>
          <a:off x="4508500" y="3346450"/>
          <a:ext cx="127000" cy="165100"/>
        </p:xfrm>
        <a:graphic>
          <a:graphicData uri="http://schemas.openxmlformats.org/presentationml/2006/ole">
            <p:oleObj spid="_x0000_s776194" name="Equation" r:id="rId5" imgW="126720" imgH="164880" progId="Equation.3">
              <p:embed/>
            </p:oleObj>
          </a:graphicData>
        </a:graphic>
      </p:graphicFrame>
      <p:graphicFrame>
        <p:nvGraphicFramePr>
          <p:cNvPr id="635905" name="Object 1"/>
          <p:cNvGraphicFramePr>
            <a:graphicFrameLocks noChangeAspect="1"/>
          </p:cNvGraphicFramePr>
          <p:nvPr/>
        </p:nvGraphicFramePr>
        <p:xfrm>
          <a:off x="1058863" y="3053305"/>
          <a:ext cx="2305050" cy="1101725"/>
        </p:xfrm>
        <a:graphic>
          <a:graphicData uri="http://schemas.openxmlformats.org/presentationml/2006/ole">
            <p:oleObj spid="_x0000_s776195" name="Equation" r:id="rId6" imgW="1434960" imgH="685800" progId="Equation.3">
              <p:embed/>
            </p:oleObj>
          </a:graphicData>
        </a:graphic>
      </p:graphicFrame>
      <p:graphicFrame>
        <p:nvGraphicFramePr>
          <p:cNvPr id="635906" name="Object 2"/>
          <p:cNvGraphicFramePr>
            <a:graphicFrameLocks noChangeAspect="1"/>
          </p:cNvGraphicFramePr>
          <p:nvPr/>
        </p:nvGraphicFramePr>
        <p:xfrm>
          <a:off x="1046163" y="5096916"/>
          <a:ext cx="2530475" cy="860425"/>
        </p:xfrm>
        <a:graphic>
          <a:graphicData uri="http://schemas.openxmlformats.org/presentationml/2006/ole">
            <p:oleObj spid="_x0000_s776196" name="Equation" r:id="rId7" imgW="1574640" imgH="533160" progId="Equation.3">
              <p:embed/>
            </p:oleObj>
          </a:graphicData>
        </a:graphic>
      </p:graphicFrame>
      <p:sp>
        <p:nvSpPr>
          <p:cNvPr id="612360" name="Text Box 8"/>
          <p:cNvSpPr txBox="1">
            <a:spLocks noChangeArrowheads="1"/>
          </p:cNvSpPr>
          <p:nvPr/>
        </p:nvSpPr>
        <p:spPr bwMode="auto">
          <a:xfrm>
            <a:off x="5572125" y="1420813"/>
            <a:ext cx="2967038" cy="304800"/>
          </a:xfrm>
          <a:prstGeom prst="rect">
            <a:avLst/>
          </a:prstGeom>
          <a:noFill/>
          <a:ln w="9525">
            <a:noFill/>
            <a:miter lim="800000"/>
            <a:headEnd/>
            <a:tailEnd/>
          </a:ln>
          <a:effectLst/>
        </p:spPr>
        <p:txBody>
          <a:bodyPr wrap="none">
            <a:spAutoFit/>
          </a:bodyPr>
          <a:lstStyle/>
          <a:p>
            <a:pPr>
              <a:buFontTx/>
              <a:buNone/>
            </a:pPr>
            <a:r>
              <a:rPr lang="en-US" sz="1400" dirty="0"/>
              <a:t>Li et al., </a:t>
            </a:r>
            <a:r>
              <a:rPr lang="en-US" sz="1400" dirty="0" err="1"/>
              <a:t>arXiv:nucl-th</a:t>
            </a:r>
            <a:r>
              <a:rPr lang="en-US" sz="1400" dirty="0"/>
              <a:t>/0504069 (2005)</a:t>
            </a:r>
          </a:p>
        </p:txBody>
      </p:sp>
      <p:sp>
        <p:nvSpPr>
          <p:cNvPr id="9" name="TextBox 8"/>
          <p:cNvSpPr txBox="1"/>
          <p:nvPr/>
        </p:nvSpPr>
        <p:spPr>
          <a:xfrm>
            <a:off x="7419702" y="4253774"/>
            <a:ext cx="1397726" cy="369332"/>
          </a:xfrm>
          <a:prstGeom prst="rect">
            <a:avLst/>
          </a:prstGeom>
          <a:noFill/>
        </p:spPr>
        <p:txBody>
          <a:bodyPr wrap="square" rtlCol="0">
            <a:spAutoFit/>
          </a:bodyPr>
          <a:lstStyle/>
          <a:p>
            <a:pPr>
              <a:buNone/>
            </a:pPr>
            <a:r>
              <a:rPr lang="en-US" dirty="0" smtClean="0">
                <a:solidFill>
                  <a:srgbClr val="FF0000"/>
                </a:solidFill>
              </a:rPr>
              <a:t> very soft</a:t>
            </a:r>
            <a:endParaRPr lang="en-US" dirty="0">
              <a:solidFill>
                <a:srgbClr val="FF0000"/>
              </a:solidFill>
            </a:endParaRPr>
          </a:p>
        </p:txBody>
      </p:sp>
      <p:sp>
        <p:nvSpPr>
          <p:cNvPr id="10" name="TextBox 9"/>
          <p:cNvSpPr txBox="1"/>
          <p:nvPr/>
        </p:nvSpPr>
        <p:spPr>
          <a:xfrm>
            <a:off x="7454537" y="4837248"/>
            <a:ext cx="1397726" cy="369332"/>
          </a:xfrm>
          <a:prstGeom prst="rect">
            <a:avLst/>
          </a:prstGeom>
          <a:noFill/>
        </p:spPr>
        <p:txBody>
          <a:bodyPr wrap="square" rtlCol="0">
            <a:spAutoFit/>
          </a:bodyPr>
          <a:lstStyle/>
          <a:p>
            <a:pPr>
              <a:buNone/>
            </a:pPr>
            <a:r>
              <a:rPr lang="en-US" dirty="0" smtClean="0">
                <a:solidFill>
                  <a:srgbClr val="FF0000"/>
                </a:solidFill>
              </a:rPr>
              <a:t> </a:t>
            </a:r>
            <a:r>
              <a:rPr lang="en-US" dirty="0" smtClean="0">
                <a:solidFill>
                  <a:srgbClr val="66FFCC"/>
                </a:solidFill>
              </a:rPr>
              <a:t>very stiff</a:t>
            </a:r>
            <a:endParaRPr lang="en-US" dirty="0">
              <a:solidFill>
                <a:srgbClr val="66FFCC"/>
              </a:solidFill>
            </a:endParaRPr>
          </a:p>
        </p:txBody>
      </p:sp>
      <p:sp>
        <p:nvSpPr>
          <p:cNvPr id="11" name="Down Arrow 10"/>
          <p:cNvSpPr/>
          <p:nvPr/>
        </p:nvSpPr>
        <p:spPr bwMode="auto">
          <a:xfrm>
            <a:off x="7837714" y="4619534"/>
            <a:ext cx="235132" cy="339635"/>
          </a:xfrm>
          <a:prstGeom prst="downArrow">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2" name="TextBox 11"/>
          <p:cNvSpPr txBox="1"/>
          <p:nvPr/>
        </p:nvSpPr>
        <p:spPr>
          <a:xfrm>
            <a:off x="8420100" y="6210300"/>
            <a:ext cx="351378" cy="369332"/>
          </a:xfrm>
          <a:prstGeom prst="rect">
            <a:avLst/>
          </a:prstGeom>
          <a:noFill/>
        </p:spPr>
        <p:txBody>
          <a:bodyPr wrap="none" rtlCol="0">
            <a:spAutoFit/>
          </a:bodyPr>
          <a:lstStyle/>
          <a:p>
            <a:pPr>
              <a:buNone/>
            </a:pPr>
            <a:r>
              <a:rPr lang="en-US" dirty="0" smtClean="0">
                <a:hlinkClick r:id="rId8" action="ppaction://hlinksldjump"/>
              </a:rPr>
              <a:t>Q</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ChangeArrowheads="1"/>
          </p:cNvSpPr>
          <p:nvPr/>
        </p:nvSpPr>
        <p:spPr bwMode="auto">
          <a:xfrm>
            <a:off x="0" y="2833689"/>
            <a:ext cx="4559300" cy="3948112"/>
          </a:xfrm>
          <a:prstGeom prst="rect">
            <a:avLst/>
          </a:prstGeom>
          <a:solidFill>
            <a:srgbClr val="FFFF99"/>
          </a:solidFill>
          <a:ln w="9525">
            <a:noFill/>
            <a:miter lim="800000"/>
            <a:headEnd/>
            <a:tailEnd/>
          </a:ln>
          <a:effectLst>
            <a:outerShdw dist="107763" dir="2700000" algn="ctr" rotWithShape="0">
              <a:schemeClr val="bg2"/>
            </a:outerShdw>
          </a:effectLst>
        </p:spPr>
        <p:txBody>
          <a:bodyPr/>
          <a:lstStyle/>
          <a:p>
            <a:pPr marL="342900" indent="-342900">
              <a:lnSpc>
                <a:spcPct val="90000"/>
              </a:lnSpc>
            </a:pPr>
            <a:r>
              <a:rPr lang="en-US" dirty="0" smtClean="0">
                <a:solidFill>
                  <a:schemeClr val="accent2"/>
                </a:solidFill>
                <a:sym typeface="Symbol" pitchFamily="18" charset="2"/>
              </a:rPr>
              <a:t>The SAMURAI TPC would be used to constrain the density dependence of the symmetry energy through measurements of:</a:t>
            </a:r>
          </a:p>
          <a:p>
            <a:pPr marL="742950" lvl="1" indent="-285750">
              <a:buFontTx/>
              <a:buChar char="–"/>
            </a:pPr>
            <a:r>
              <a:rPr lang="en-US" dirty="0" err="1" smtClean="0">
                <a:solidFill>
                  <a:schemeClr val="tx2"/>
                </a:solidFill>
              </a:rPr>
              <a:t>Pion</a:t>
            </a:r>
            <a:r>
              <a:rPr lang="en-US" dirty="0" smtClean="0">
                <a:solidFill>
                  <a:schemeClr val="tx2"/>
                </a:solidFill>
              </a:rPr>
              <a:t> production </a:t>
            </a:r>
          </a:p>
          <a:p>
            <a:pPr marL="742950" lvl="1" indent="-285750">
              <a:buFontTx/>
              <a:buChar char="–"/>
            </a:pPr>
            <a:r>
              <a:rPr lang="en-US" dirty="0" smtClean="0"/>
              <a:t>Flow, including neutron flow measurements with the nebula array. </a:t>
            </a:r>
          </a:p>
          <a:p>
            <a:pPr marL="342900" indent="-342900">
              <a:lnSpc>
                <a:spcPct val="90000"/>
              </a:lnSpc>
            </a:pPr>
            <a:r>
              <a:rPr lang="en-US" dirty="0" smtClean="0">
                <a:solidFill>
                  <a:schemeClr val="accent2"/>
                </a:solidFill>
              </a:rPr>
              <a:t>The TPC also can serve as an active target both in the magnet or as a standalone </a:t>
            </a:r>
            <a:r>
              <a:rPr lang="en-US" dirty="0" smtClean="0">
                <a:solidFill>
                  <a:schemeClr val="accent2"/>
                </a:solidFill>
                <a:sym typeface="Symbol" pitchFamily="18" charset="2"/>
              </a:rPr>
              <a:t>device.</a:t>
            </a:r>
          </a:p>
          <a:p>
            <a:pPr marL="742950" lvl="1" indent="-285750">
              <a:buFontTx/>
              <a:buChar char="–"/>
            </a:pPr>
            <a:r>
              <a:rPr lang="en-US" dirty="0" smtClean="0">
                <a:solidFill>
                  <a:schemeClr val="tx2"/>
                </a:solidFill>
              </a:rPr>
              <a:t>Giant resonances.</a:t>
            </a:r>
          </a:p>
          <a:p>
            <a:pPr marL="742950" lvl="1" indent="-285750">
              <a:buFontTx/>
              <a:buChar char="–"/>
            </a:pPr>
            <a:r>
              <a:rPr lang="en-US" dirty="0" smtClean="0">
                <a:solidFill>
                  <a:schemeClr val="tx2"/>
                </a:solidFill>
              </a:rPr>
              <a:t>Asymmetry dependence of fission barriers, extrapolation to r-process. </a:t>
            </a:r>
          </a:p>
          <a:p>
            <a:pPr marL="342900" indent="-342900"/>
            <a:endParaRPr lang="en-US" dirty="0">
              <a:solidFill>
                <a:schemeClr val="accent2"/>
              </a:solidFill>
            </a:endParaRPr>
          </a:p>
          <a:p>
            <a:pPr marL="342900" indent="-342900">
              <a:lnSpc>
                <a:spcPct val="90000"/>
              </a:lnSpc>
            </a:pPr>
            <a:endParaRPr lang="en-US" dirty="0">
              <a:solidFill>
                <a:schemeClr val="accent2"/>
              </a:solidFill>
              <a:sym typeface="Symbol" pitchFamily="18" charset="2"/>
            </a:endParaRPr>
          </a:p>
          <a:p>
            <a:pPr marL="342900" indent="-342900">
              <a:lnSpc>
                <a:spcPct val="90000"/>
              </a:lnSpc>
            </a:pPr>
            <a:endParaRPr lang="en-US" dirty="0">
              <a:solidFill>
                <a:schemeClr val="accent2"/>
              </a:solidFill>
            </a:endParaRPr>
          </a:p>
        </p:txBody>
      </p:sp>
      <p:sp>
        <p:nvSpPr>
          <p:cNvPr id="608259" name="Rectangle 3"/>
          <p:cNvSpPr>
            <a:spLocks noChangeArrowheads="1"/>
          </p:cNvSpPr>
          <p:nvPr/>
        </p:nvSpPr>
        <p:spPr bwMode="auto">
          <a:xfrm>
            <a:off x="584200" y="71438"/>
            <a:ext cx="8077200" cy="2544762"/>
          </a:xfrm>
          <a:prstGeom prst="rect">
            <a:avLst/>
          </a:prstGeom>
          <a:gradFill rotWithShape="0">
            <a:gsLst>
              <a:gs pos="0">
                <a:schemeClr val="bg1"/>
              </a:gs>
              <a:gs pos="100000">
                <a:schemeClr val="hlink"/>
              </a:gs>
            </a:gsLst>
            <a:path path="shape">
              <a:fillToRect l="50000" t="50000" r="50000" b="50000"/>
            </a:path>
          </a:gradFill>
          <a:ln w="9525">
            <a:noFill/>
            <a:miter lim="800000"/>
            <a:headEnd/>
            <a:tailEnd/>
          </a:ln>
          <a:effectLst>
            <a:outerShdw dist="107763" dir="2700000" algn="ctr" rotWithShape="0">
              <a:schemeClr val="bg2"/>
            </a:outerShdw>
          </a:effectLst>
        </p:spPr>
        <p:txBody>
          <a:bodyPr anchor="ctr"/>
          <a:lstStyle/>
          <a:p>
            <a:pPr algn="ctr">
              <a:spcBef>
                <a:spcPct val="0"/>
              </a:spcBef>
              <a:buFontTx/>
              <a:buNone/>
            </a:pPr>
            <a:r>
              <a:rPr lang="en-US" sz="2400" dirty="0" smtClean="0">
                <a:solidFill>
                  <a:srgbClr val="CC00CC"/>
                </a:solidFill>
              </a:rPr>
              <a:t>Device: SAMURAI TPC</a:t>
            </a:r>
          </a:p>
          <a:p>
            <a:pPr algn="ctr">
              <a:spcBef>
                <a:spcPct val="0"/>
              </a:spcBef>
              <a:buFontTx/>
              <a:buNone/>
            </a:pPr>
            <a:r>
              <a:rPr lang="en-US" altLang="ja-JP" sz="2400" dirty="0" smtClean="0">
                <a:latin typeface="Times" pitchFamily="18" charset="0"/>
                <a:ea typeface="平成明朝" charset="-128"/>
              </a:rPr>
              <a:t> </a:t>
            </a:r>
            <a:r>
              <a:rPr lang="en-US" altLang="ja-JP" dirty="0" smtClean="0">
                <a:ea typeface="ＭＳ Ｐゴシック" pitchFamily="28" charset="-128"/>
                <a:cs typeface="Times New Roman" pitchFamily="18" charset="0"/>
              </a:rPr>
              <a:t>T. </a:t>
            </a:r>
            <a:r>
              <a:rPr lang="en-US" altLang="ja-JP" dirty="0" err="1" smtClean="0">
                <a:ea typeface="ＭＳ Ｐゴシック" pitchFamily="28" charset="-128"/>
                <a:cs typeface="Times New Roman" pitchFamily="18" charset="0"/>
              </a:rPr>
              <a:t>Murakami</a:t>
            </a:r>
            <a:r>
              <a:rPr lang="en-US" altLang="ja-JP" baseline="30000" dirty="0" err="1" smtClean="0">
                <a:ea typeface="ＭＳ Ｐゴシック" pitchFamily="28" charset="-128"/>
                <a:cs typeface="Times New Roman" pitchFamily="18" charset="0"/>
              </a:rPr>
              <a:t>a</a:t>
            </a:r>
            <a:r>
              <a:rPr lang="en-US" altLang="ja-JP" dirty="0" smtClean="0">
                <a:ea typeface="ＭＳ Ｐゴシック" pitchFamily="28" charset="-128"/>
                <a:cs typeface="Times New Roman" pitchFamily="18" charset="0"/>
              </a:rPr>
              <a:t>, </a:t>
            </a:r>
            <a:r>
              <a:rPr lang="en-US" altLang="ja-JP" dirty="0" err="1" smtClean="0">
                <a:ea typeface="ＭＳ Ｐゴシック" pitchFamily="28" charset="-128"/>
                <a:cs typeface="Times New Roman" pitchFamily="18" charset="0"/>
              </a:rPr>
              <a:t>Jiro</a:t>
            </a:r>
            <a:r>
              <a:rPr lang="en-US" altLang="ja-JP" dirty="0" smtClean="0">
                <a:ea typeface="ＭＳ Ｐゴシック" pitchFamily="28" charset="-128"/>
                <a:cs typeface="Times New Roman" pitchFamily="18" charset="0"/>
              </a:rPr>
              <a:t> </a:t>
            </a:r>
            <a:r>
              <a:rPr lang="en-US" altLang="ja-JP" dirty="0" err="1" smtClean="0">
                <a:ea typeface="ＭＳ Ｐゴシック" pitchFamily="28" charset="-128"/>
                <a:cs typeface="Times New Roman" pitchFamily="18" charset="0"/>
              </a:rPr>
              <a:t>Murata</a:t>
            </a:r>
            <a:r>
              <a:rPr lang="en-US" altLang="ja-JP" baseline="30000" dirty="0" err="1" smtClean="0">
                <a:ea typeface="ＭＳ Ｐゴシック" pitchFamily="28" charset="-128"/>
                <a:cs typeface="Times New Roman" pitchFamily="18" charset="0"/>
              </a:rPr>
              <a:t>b</a:t>
            </a:r>
            <a:r>
              <a:rPr lang="en-US" altLang="ja-JP" dirty="0" smtClean="0">
                <a:ea typeface="ＭＳ Ｐゴシック" pitchFamily="28" charset="-128"/>
                <a:cs typeface="Times New Roman" pitchFamily="18" charset="0"/>
              </a:rPr>
              <a:t>, Kazuo </a:t>
            </a:r>
            <a:r>
              <a:rPr lang="en-US" altLang="ja-JP" dirty="0" err="1" smtClean="0">
                <a:ea typeface="ＭＳ Ｐゴシック" pitchFamily="28" charset="-128"/>
                <a:cs typeface="Times New Roman" pitchFamily="18" charset="0"/>
              </a:rPr>
              <a:t>Ieki</a:t>
            </a:r>
            <a:r>
              <a:rPr lang="en-US" altLang="ja-JP" baseline="30000" dirty="0" err="1" smtClean="0">
                <a:ea typeface="ＭＳ Ｐゴシック" pitchFamily="28" charset="-128"/>
                <a:cs typeface="Times New Roman" pitchFamily="18" charset="0"/>
              </a:rPr>
              <a:t>b</a:t>
            </a:r>
            <a:r>
              <a:rPr lang="en-US" altLang="ja-JP" dirty="0" smtClean="0">
                <a:ea typeface="ＭＳ Ｐゴシック" pitchFamily="28" charset="-128"/>
                <a:cs typeface="Times New Roman" pitchFamily="18" charset="0"/>
              </a:rPr>
              <a:t>, </a:t>
            </a:r>
            <a:r>
              <a:rPr lang="en-US" dirty="0" smtClean="0"/>
              <a:t>Hiroyoshi </a:t>
            </a:r>
            <a:r>
              <a:rPr lang="en-US" dirty="0" err="1" smtClean="0"/>
              <a:t>Sakurai</a:t>
            </a:r>
            <a:r>
              <a:rPr lang="en-US" baseline="30000" dirty="0" err="1" smtClean="0"/>
              <a:t>c</a:t>
            </a:r>
            <a:r>
              <a:rPr lang="en-US" dirty="0" smtClean="0"/>
              <a:t>, </a:t>
            </a:r>
            <a:r>
              <a:rPr lang="en-US" altLang="ja-JP" dirty="0" err="1" smtClean="0">
                <a:ea typeface="ＭＳ Ｐゴシック" pitchFamily="28" charset="-128"/>
                <a:cs typeface="Times New Roman" pitchFamily="18" charset="0"/>
              </a:rPr>
              <a:t>Shunji</a:t>
            </a:r>
            <a:r>
              <a:rPr lang="en-US" altLang="ja-JP" dirty="0" smtClean="0">
                <a:ea typeface="ＭＳ Ｐゴシック" pitchFamily="28" charset="-128"/>
                <a:cs typeface="Times New Roman" pitchFamily="18" charset="0"/>
              </a:rPr>
              <a:t> </a:t>
            </a:r>
            <a:r>
              <a:rPr lang="en-US" altLang="ja-JP" dirty="0" err="1" smtClean="0">
                <a:ea typeface="ＭＳ Ｐゴシック" pitchFamily="28" charset="-128"/>
                <a:cs typeface="Times New Roman" pitchFamily="18" charset="0"/>
              </a:rPr>
              <a:t>Nishimura</a:t>
            </a:r>
            <a:r>
              <a:rPr lang="en-US" altLang="ja-JP" baseline="30000" dirty="0" err="1" smtClean="0">
                <a:ea typeface="ＭＳ Ｐゴシック" pitchFamily="28" charset="-128"/>
                <a:cs typeface="Times New Roman" pitchFamily="18" charset="0"/>
              </a:rPr>
              <a:t>c</a:t>
            </a:r>
            <a:r>
              <a:rPr lang="en-US" altLang="ja-JP" dirty="0" smtClean="0">
                <a:ea typeface="ＭＳ Ｐゴシック" pitchFamily="28" charset="-128"/>
                <a:cs typeface="Times New Roman" pitchFamily="18" charset="0"/>
              </a:rPr>
              <a:t>, </a:t>
            </a:r>
            <a:r>
              <a:rPr lang="en-US" dirty="0" smtClean="0"/>
              <a:t>Atsushi </a:t>
            </a:r>
            <a:r>
              <a:rPr lang="en-US" dirty="0" err="1" smtClean="0"/>
              <a:t>Taketani</a:t>
            </a:r>
            <a:r>
              <a:rPr lang="en-US" baseline="30000" dirty="0" err="1" smtClean="0"/>
              <a:t>c</a:t>
            </a:r>
            <a:r>
              <a:rPr lang="en-US" dirty="0" smtClean="0"/>
              <a:t>, </a:t>
            </a:r>
            <a:r>
              <a:rPr lang="en-US" altLang="ja-JP" dirty="0" smtClean="0">
                <a:ea typeface="ＭＳ Ｐゴシック" pitchFamily="28" charset="-128"/>
                <a:cs typeface="Times New Roman" pitchFamily="18" charset="0"/>
              </a:rPr>
              <a:t>Yoichi </a:t>
            </a:r>
            <a:r>
              <a:rPr lang="en-US" altLang="ja-JP" dirty="0" err="1" smtClean="0">
                <a:ea typeface="ＭＳ Ｐゴシック" pitchFamily="28" charset="-128"/>
                <a:cs typeface="Times New Roman" pitchFamily="18" charset="0"/>
              </a:rPr>
              <a:t>Nakai</a:t>
            </a:r>
            <a:r>
              <a:rPr lang="en-US" altLang="ja-JP" baseline="30000" dirty="0" err="1" smtClean="0">
                <a:ea typeface="ＭＳ Ｐゴシック" pitchFamily="28" charset="-128"/>
                <a:cs typeface="Times New Roman" pitchFamily="18" charset="0"/>
              </a:rPr>
              <a:t>c</a:t>
            </a:r>
            <a:r>
              <a:rPr lang="en-US" altLang="ja-JP" dirty="0" smtClean="0">
                <a:ea typeface="ＭＳ Ｐゴシック" pitchFamily="28" charset="-128"/>
                <a:cs typeface="Times New Roman" pitchFamily="18" charset="0"/>
              </a:rPr>
              <a:t>, </a:t>
            </a:r>
            <a:r>
              <a:rPr lang="en-US" altLang="ja-JP" dirty="0" smtClean="0">
                <a:ea typeface="MS Mincho" pitchFamily="49" charset="-128"/>
              </a:rPr>
              <a:t>Betty </a:t>
            </a:r>
            <a:r>
              <a:rPr lang="en-US" altLang="ja-JP" dirty="0" err="1" smtClean="0">
                <a:ea typeface="MS Mincho" pitchFamily="49" charset="-128"/>
              </a:rPr>
              <a:t>Tsang</a:t>
            </a:r>
            <a:r>
              <a:rPr lang="en-US" altLang="ja-JP" baseline="30000" dirty="0" err="1" smtClean="0">
                <a:ea typeface="MS Mincho" pitchFamily="49" charset="-128"/>
              </a:rPr>
              <a:t>d</a:t>
            </a:r>
            <a:r>
              <a:rPr lang="en-US" altLang="ja-JP" dirty="0" smtClean="0">
                <a:ea typeface="MS Mincho" pitchFamily="49" charset="-128"/>
              </a:rPr>
              <a:t>, William </a:t>
            </a:r>
            <a:r>
              <a:rPr lang="en-US" altLang="ja-JP" dirty="0" err="1" smtClean="0">
                <a:ea typeface="MS Mincho" pitchFamily="49" charset="-128"/>
              </a:rPr>
              <a:t>Lynch</a:t>
            </a:r>
            <a:r>
              <a:rPr lang="en-US" altLang="ja-JP" baseline="30000" dirty="0" err="1" smtClean="0">
                <a:ea typeface="MS Mincho" pitchFamily="49" charset="-128"/>
              </a:rPr>
              <a:t>d</a:t>
            </a:r>
            <a:r>
              <a:rPr lang="en-US" altLang="ja-JP" dirty="0" smtClean="0">
                <a:ea typeface="MS Mincho" pitchFamily="49" charset="-128"/>
              </a:rPr>
              <a:t>, Abigail </a:t>
            </a:r>
            <a:r>
              <a:rPr lang="en-US" altLang="ja-JP" dirty="0" err="1" smtClean="0">
                <a:ea typeface="MS Mincho" pitchFamily="49" charset="-128"/>
              </a:rPr>
              <a:t>Bickley</a:t>
            </a:r>
            <a:r>
              <a:rPr lang="en-US" altLang="ja-JP" baseline="30000" dirty="0" err="1" smtClean="0">
                <a:ea typeface="MS Mincho" pitchFamily="49" charset="-128"/>
              </a:rPr>
              <a:t>d</a:t>
            </a:r>
            <a:r>
              <a:rPr lang="en-US" altLang="ja-JP" dirty="0" smtClean="0">
                <a:ea typeface="MS Mincho" pitchFamily="49" charset="-128"/>
              </a:rPr>
              <a:t>, Gary </a:t>
            </a:r>
            <a:r>
              <a:rPr lang="en-US" altLang="ja-JP" dirty="0" err="1" smtClean="0">
                <a:ea typeface="MS Mincho" pitchFamily="49" charset="-128"/>
              </a:rPr>
              <a:t>Westfall</a:t>
            </a:r>
            <a:r>
              <a:rPr lang="en-US" altLang="ja-JP" baseline="30000" dirty="0" err="1" smtClean="0">
                <a:ea typeface="MS Mincho" pitchFamily="49" charset="-128"/>
              </a:rPr>
              <a:t>d</a:t>
            </a:r>
            <a:r>
              <a:rPr lang="en-US" altLang="ja-JP" dirty="0" smtClean="0">
                <a:ea typeface="MS Mincho" pitchFamily="49" charset="-128"/>
              </a:rPr>
              <a:t>, Michael A. </a:t>
            </a:r>
            <a:r>
              <a:rPr lang="en-US" altLang="ja-JP" dirty="0" err="1" smtClean="0">
                <a:ea typeface="MS Mincho" pitchFamily="49" charset="-128"/>
              </a:rPr>
              <a:t>Famiano</a:t>
            </a:r>
            <a:r>
              <a:rPr lang="en-US" altLang="ja-JP" baseline="30000" dirty="0" err="1" smtClean="0">
                <a:ea typeface="MS Mincho" pitchFamily="49" charset="-128"/>
              </a:rPr>
              <a:t>e</a:t>
            </a:r>
            <a:r>
              <a:rPr lang="en-US" altLang="ja-JP" dirty="0" smtClean="0">
                <a:ea typeface="MS Mincho" pitchFamily="49" charset="-128"/>
              </a:rPr>
              <a:t>, Sherry </a:t>
            </a:r>
            <a:r>
              <a:rPr lang="en-US" altLang="ja-JP" dirty="0" err="1" smtClean="0">
                <a:ea typeface="MS Mincho" pitchFamily="49" charset="-128"/>
              </a:rPr>
              <a:t>Yennello</a:t>
            </a:r>
            <a:r>
              <a:rPr lang="en-US" altLang="ja-JP" baseline="30000" dirty="0" err="1" smtClean="0">
                <a:ea typeface="MS Mincho" pitchFamily="49" charset="-128"/>
              </a:rPr>
              <a:t>g</a:t>
            </a:r>
            <a:r>
              <a:rPr lang="en-US" altLang="ja-JP" dirty="0" smtClean="0">
                <a:ea typeface="MS Mincho" pitchFamily="49" charset="-128"/>
              </a:rPr>
              <a:t>, </a:t>
            </a:r>
            <a:r>
              <a:rPr lang="en-US" altLang="ja-JP" dirty="0" smtClean="0">
                <a:ea typeface="ＭＳ Ｐゴシック" pitchFamily="28" charset="-128"/>
                <a:cs typeface="Times New Roman" pitchFamily="18" charset="0"/>
              </a:rPr>
              <a:t>Roy </a:t>
            </a:r>
            <a:r>
              <a:rPr lang="en-US" altLang="ja-JP" dirty="0" err="1" smtClean="0">
                <a:ea typeface="ＭＳ Ｐゴシック" pitchFamily="28" charset="-128"/>
                <a:cs typeface="Times New Roman" pitchFamily="18" charset="0"/>
              </a:rPr>
              <a:t>Lemmon</a:t>
            </a:r>
            <a:r>
              <a:rPr lang="en-US" altLang="ja-JP" baseline="30000" dirty="0" err="1" smtClean="0">
                <a:ea typeface="ＭＳ Ｐゴシック" pitchFamily="28" charset="-128"/>
                <a:cs typeface="Times New Roman" pitchFamily="18" charset="0"/>
              </a:rPr>
              <a:t>h</a:t>
            </a:r>
            <a:r>
              <a:rPr lang="en-US" altLang="ja-JP" dirty="0" smtClean="0">
                <a:ea typeface="ＭＳ Ｐゴシック" pitchFamily="28" charset="-128"/>
                <a:cs typeface="Times New Roman" pitchFamily="18" charset="0"/>
              </a:rPr>
              <a:t>, </a:t>
            </a:r>
            <a:r>
              <a:rPr lang="en-US" altLang="ja-JP" dirty="0" err="1" smtClean="0">
                <a:ea typeface="MS Mincho" pitchFamily="49" charset="-128"/>
              </a:rPr>
              <a:t>Abdou</a:t>
            </a:r>
            <a:r>
              <a:rPr lang="en-US" altLang="ja-JP" dirty="0" smtClean="0">
                <a:ea typeface="MS Mincho" pitchFamily="49" charset="-128"/>
              </a:rPr>
              <a:t> </a:t>
            </a:r>
            <a:r>
              <a:rPr lang="en-US" altLang="ja-JP" dirty="0" err="1" smtClean="0">
                <a:ea typeface="MS Mincho" pitchFamily="49" charset="-128"/>
              </a:rPr>
              <a:t>Chbihi</a:t>
            </a:r>
            <a:r>
              <a:rPr lang="en-US" altLang="ja-JP" baseline="30000" dirty="0" err="1" smtClean="0">
                <a:ea typeface="MS Mincho" pitchFamily="49" charset="-128"/>
              </a:rPr>
              <a:t>i</a:t>
            </a:r>
            <a:r>
              <a:rPr lang="en-US" altLang="ja-JP" dirty="0" smtClean="0">
                <a:ea typeface="MS Mincho" pitchFamily="49" charset="-128"/>
              </a:rPr>
              <a:t>, </a:t>
            </a:r>
            <a:r>
              <a:rPr lang="en-US" dirty="0" smtClean="0"/>
              <a:t>John </a:t>
            </a:r>
            <a:r>
              <a:rPr lang="en-US" dirty="0" err="1" smtClean="0"/>
              <a:t>Frankland</a:t>
            </a:r>
            <a:r>
              <a:rPr lang="en-US" baseline="30000" dirty="0" err="1" smtClean="0"/>
              <a:t>i</a:t>
            </a:r>
            <a:r>
              <a:rPr lang="en-US" dirty="0" smtClean="0"/>
              <a:t>, </a:t>
            </a:r>
            <a:r>
              <a:rPr lang="pl-PL" dirty="0" smtClean="0"/>
              <a:t>Jean-Pierre Wieleczko</a:t>
            </a:r>
            <a:r>
              <a:rPr lang="en-US" baseline="30000" dirty="0" err="1" smtClean="0"/>
              <a:t>i</a:t>
            </a:r>
            <a:r>
              <a:rPr lang="en-US" dirty="0" smtClean="0"/>
              <a:t> ,</a:t>
            </a:r>
            <a:r>
              <a:rPr lang="pl-PL" dirty="0" smtClean="0"/>
              <a:t> </a:t>
            </a:r>
            <a:r>
              <a:rPr lang="en-US" altLang="ja-JP" dirty="0" smtClean="0">
                <a:ea typeface="MS Mincho" pitchFamily="49" charset="-128"/>
              </a:rPr>
              <a:t>Giuseppe </a:t>
            </a:r>
            <a:r>
              <a:rPr lang="en-US" altLang="ja-JP" dirty="0" err="1" smtClean="0">
                <a:ea typeface="MS Mincho" pitchFamily="49" charset="-128"/>
              </a:rPr>
              <a:t>Verde</a:t>
            </a:r>
            <a:r>
              <a:rPr lang="en-US" altLang="ja-JP" baseline="30000" dirty="0" err="1" smtClean="0">
                <a:ea typeface="MS Mincho" pitchFamily="49" charset="-128"/>
              </a:rPr>
              <a:t>j</a:t>
            </a:r>
            <a:r>
              <a:rPr lang="en-US" altLang="ja-JP" dirty="0" smtClean="0">
                <a:ea typeface="MS Mincho" pitchFamily="49" charset="-128"/>
              </a:rPr>
              <a:t>, </a:t>
            </a:r>
            <a:r>
              <a:rPr lang="it-IT" dirty="0" smtClean="0"/>
              <a:t>Angelo Pagano</a:t>
            </a:r>
            <a:r>
              <a:rPr lang="it-IT" baseline="30000" dirty="0" smtClean="0"/>
              <a:t>i</a:t>
            </a:r>
            <a:r>
              <a:rPr lang="it-IT" dirty="0" smtClean="0"/>
              <a:t>, Paulo Russotto</a:t>
            </a:r>
            <a:r>
              <a:rPr lang="it-IT" baseline="30000" dirty="0" smtClean="0"/>
              <a:t>i</a:t>
            </a:r>
            <a:r>
              <a:rPr lang="it-IT" dirty="0" smtClean="0"/>
              <a:t>, </a:t>
            </a:r>
            <a:r>
              <a:rPr lang="en-US" altLang="ja-JP" dirty="0" smtClean="0">
                <a:ea typeface="MS Mincho" pitchFamily="49" charset="-128"/>
              </a:rPr>
              <a:t>Z.Y. Sun</a:t>
            </a:r>
            <a:r>
              <a:rPr lang="en-US" altLang="ja-JP" baseline="30000" dirty="0" smtClean="0">
                <a:ea typeface="MS Mincho" pitchFamily="49" charset="-128"/>
              </a:rPr>
              <a:t>k</a:t>
            </a:r>
            <a:r>
              <a:rPr lang="en-US" altLang="ja-JP" dirty="0" smtClean="0">
                <a:ea typeface="MS Mincho" pitchFamily="49" charset="-128"/>
              </a:rPr>
              <a:t>, Wolfgang </a:t>
            </a:r>
            <a:r>
              <a:rPr lang="en-US" altLang="ja-JP" dirty="0" err="1" smtClean="0">
                <a:ea typeface="MS Mincho" pitchFamily="49" charset="-128"/>
              </a:rPr>
              <a:t>Trautmann</a:t>
            </a:r>
            <a:r>
              <a:rPr lang="en-US" altLang="ja-JP" baseline="30000" dirty="0" err="1" smtClean="0">
                <a:ea typeface="MS Mincho" pitchFamily="49" charset="-128"/>
              </a:rPr>
              <a:t>l</a:t>
            </a:r>
            <a:r>
              <a:rPr lang="en-US" altLang="ja-JP" i="1" baseline="30000" dirty="0" smtClean="0">
                <a:ea typeface="ＭＳ Ｐゴシック" pitchFamily="28" charset="-128"/>
                <a:cs typeface="Times New Roman" pitchFamily="18" charset="0"/>
              </a:rPr>
              <a:t> </a:t>
            </a:r>
          </a:p>
          <a:p>
            <a:pPr algn="ctr">
              <a:spcBef>
                <a:spcPct val="0"/>
              </a:spcBef>
              <a:buFontTx/>
              <a:buNone/>
            </a:pPr>
            <a:r>
              <a:rPr lang="en-US" altLang="ja-JP" sz="1600" i="1" baseline="30000" dirty="0" err="1" smtClean="0">
                <a:ea typeface="ＭＳ Ｐゴシック" pitchFamily="28" charset="-128"/>
                <a:cs typeface="Times New Roman" pitchFamily="18" charset="0"/>
              </a:rPr>
              <a:t>a</a:t>
            </a:r>
            <a:r>
              <a:rPr lang="en-US" altLang="ja-JP" sz="1600" i="1" dirty="0" err="1" smtClean="0">
                <a:ea typeface="ＭＳ Ｐゴシック" pitchFamily="28" charset="-128"/>
                <a:cs typeface="Times New Roman" pitchFamily="18" charset="0"/>
              </a:rPr>
              <a:t>Kyoto</a:t>
            </a:r>
            <a:r>
              <a:rPr lang="en-US" altLang="ja-JP" sz="1600" i="1" dirty="0" smtClean="0">
                <a:ea typeface="ＭＳ Ｐゴシック" pitchFamily="28" charset="-128"/>
                <a:cs typeface="Times New Roman" pitchFamily="18" charset="0"/>
              </a:rPr>
              <a:t> University, </a:t>
            </a:r>
            <a:r>
              <a:rPr lang="en-US" altLang="ja-JP" sz="1600" i="1" baseline="30000" dirty="0" err="1" smtClean="0">
                <a:ea typeface="ＭＳ Ｐゴシック" pitchFamily="28" charset="-128"/>
                <a:cs typeface="Times New Roman" pitchFamily="18" charset="0"/>
              </a:rPr>
              <a:t>b</a:t>
            </a:r>
            <a:r>
              <a:rPr lang="en-US" altLang="ja-JP" sz="1600" i="1" dirty="0" err="1" smtClean="0">
                <a:ea typeface="ＭＳ Ｐゴシック" pitchFamily="28" charset="-128"/>
                <a:cs typeface="Times New Roman" pitchFamily="18" charset="0"/>
              </a:rPr>
              <a:t>Rikkyo</a:t>
            </a:r>
            <a:r>
              <a:rPr lang="en-US" altLang="ja-JP" sz="1600" i="1" dirty="0" smtClean="0">
                <a:ea typeface="ＭＳ Ｐゴシック" pitchFamily="28" charset="-128"/>
                <a:cs typeface="Times New Roman" pitchFamily="18" charset="0"/>
              </a:rPr>
              <a:t> University, </a:t>
            </a:r>
            <a:r>
              <a:rPr lang="en-US" altLang="ja-JP" sz="1600" i="1" baseline="30000" dirty="0" err="1" smtClean="0">
                <a:ea typeface="ＭＳ Ｐゴシック" pitchFamily="28" charset="-128"/>
                <a:cs typeface="Times New Roman" pitchFamily="18" charset="0"/>
              </a:rPr>
              <a:t>c</a:t>
            </a:r>
            <a:r>
              <a:rPr lang="en-US" altLang="ja-JP" sz="1600" i="1" dirty="0" err="1" smtClean="0">
                <a:ea typeface="ＭＳ Ｐゴシック" pitchFamily="28" charset="-128"/>
                <a:cs typeface="Times New Roman" pitchFamily="18" charset="0"/>
              </a:rPr>
              <a:t>RIKEN</a:t>
            </a:r>
            <a:r>
              <a:rPr lang="en-US" altLang="ja-JP" sz="1600" i="1" dirty="0" smtClean="0">
                <a:ea typeface="ＭＳ Ｐゴシック" pitchFamily="28" charset="-128"/>
                <a:cs typeface="Times New Roman" pitchFamily="18" charset="0"/>
              </a:rPr>
              <a:t>, Japan, </a:t>
            </a:r>
            <a:r>
              <a:rPr lang="en-US" altLang="ja-JP" sz="1600" i="1" baseline="30000" dirty="0" err="1" smtClean="0">
                <a:ea typeface="ＭＳ Ｐゴシック" pitchFamily="28" charset="-128"/>
                <a:cs typeface="Times New Roman" pitchFamily="18" charset="0"/>
              </a:rPr>
              <a:t>d</a:t>
            </a:r>
            <a:r>
              <a:rPr lang="en-US" altLang="ja-JP" sz="1600" i="1" dirty="0" err="1" smtClean="0">
                <a:ea typeface="MS Mincho" pitchFamily="49" charset="-128"/>
              </a:rPr>
              <a:t>NSCL</a:t>
            </a:r>
            <a:r>
              <a:rPr lang="en-US" altLang="ja-JP" sz="1600" i="1" dirty="0" smtClean="0">
                <a:ea typeface="MS Mincho" pitchFamily="49" charset="-128"/>
              </a:rPr>
              <a:t> Michigan State University, </a:t>
            </a:r>
            <a:r>
              <a:rPr lang="en-US" altLang="ja-JP" sz="1600" i="1" baseline="30000" dirty="0" err="1" smtClean="0">
                <a:ea typeface="MS Mincho" pitchFamily="49" charset="-128"/>
              </a:rPr>
              <a:t>e</a:t>
            </a:r>
            <a:r>
              <a:rPr lang="en-US" altLang="ja-JP" sz="1600" i="1" dirty="0" err="1" smtClean="0">
                <a:ea typeface="MS Mincho" pitchFamily="49" charset="-128"/>
              </a:rPr>
              <a:t>Western</a:t>
            </a:r>
            <a:r>
              <a:rPr lang="en-US" altLang="ja-JP" sz="1600" i="1" dirty="0" smtClean="0">
                <a:ea typeface="MS Mincho" pitchFamily="49" charset="-128"/>
              </a:rPr>
              <a:t> Michigan University, </a:t>
            </a:r>
            <a:r>
              <a:rPr lang="en-US" altLang="ja-JP" sz="1600" i="1" baseline="30000" dirty="0" err="1" smtClean="0">
                <a:ea typeface="MS Mincho" pitchFamily="49" charset="-128"/>
              </a:rPr>
              <a:t>g</a:t>
            </a:r>
            <a:r>
              <a:rPr lang="en-US" altLang="ja-JP" sz="1600" i="1" dirty="0" err="1" smtClean="0">
                <a:ea typeface="MS Mincho" pitchFamily="49" charset="-128"/>
              </a:rPr>
              <a:t>Texas</a:t>
            </a:r>
            <a:r>
              <a:rPr lang="en-US" altLang="ja-JP" sz="1600" i="1" dirty="0" smtClean="0">
                <a:ea typeface="MS Mincho" pitchFamily="49" charset="-128"/>
              </a:rPr>
              <a:t> A&amp;M University, USA, </a:t>
            </a:r>
            <a:r>
              <a:rPr lang="en-US" altLang="ja-JP" sz="1600" i="1" baseline="30000" dirty="0" err="1" smtClean="0">
                <a:ea typeface="MS Mincho" pitchFamily="49" charset="-128"/>
              </a:rPr>
              <a:t>h</a:t>
            </a:r>
            <a:r>
              <a:rPr lang="en-US" altLang="ja-JP" sz="1600" i="1" dirty="0" err="1" smtClean="0">
                <a:ea typeface="ＭＳ Ｐゴシック" pitchFamily="28" charset="-128"/>
                <a:cs typeface="Times New Roman" pitchFamily="18" charset="0"/>
              </a:rPr>
              <a:t>Daresbury</a:t>
            </a:r>
            <a:r>
              <a:rPr lang="en-US" altLang="ja-JP" sz="1600" i="1" dirty="0" smtClean="0">
                <a:ea typeface="ＭＳ Ｐゴシック" pitchFamily="28" charset="-128"/>
                <a:cs typeface="Times New Roman" pitchFamily="18" charset="0"/>
              </a:rPr>
              <a:t> Laboratory, </a:t>
            </a:r>
            <a:r>
              <a:rPr lang="en-US" altLang="ja-JP" sz="1600" i="1" baseline="30000" dirty="0" err="1" smtClean="0">
                <a:ea typeface="ＭＳ Ｐゴシック" pitchFamily="28" charset="-128"/>
                <a:cs typeface="Times New Roman" pitchFamily="18" charset="0"/>
              </a:rPr>
              <a:t>i</a:t>
            </a:r>
            <a:r>
              <a:rPr lang="en-US" altLang="ja-JP" sz="1600" i="1" dirty="0" err="1" smtClean="0">
                <a:ea typeface="ＭＳ Ｐゴシック" pitchFamily="28" charset="-128"/>
                <a:cs typeface="Times New Roman" pitchFamily="18" charset="0"/>
              </a:rPr>
              <a:t>GANIL</a:t>
            </a:r>
            <a:r>
              <a:rPr lang="en-US" altLang="ja-JP" sz="1600" i="1" dirty="0" smtClean="0">
                <a:ea typeface="ＭＳ Ｐゴシック" pitchFamily="28" charset="-128"/>
                <a:cs typeface="Times New Roman" pitchFamily="18" charset="0"/>
              </a:rPr>
              <a:t>, France, UK, </a:t>
            </a:r>
            <a:r>
              <a:rPr lang="en-US" altLang="ja-JP" sz="1600" i="1" baseline="30000" dirty="0" err="1" smtClean="0">
                <a:ea typeface="ＭＳ Ｐゴシック" pitchFamily="28" charset="-128"/>
                <a:cs typeface="Times New Roman" pitchFamily="18" charset="0"/>
              </a:rPr>
              <a:t>j</a:t>
            </a:r>
            <a:r>
              <a:rPr lang="en-US" altLang="ja-JP" sz="1600" i="1" dirty="0" err="1" smtClean="0">
                <a:ea typeface="MS Mincho" pitchFamily="49" charset="-128"/>
              </a:rPr>
              <a:t>LNS</a:t>
            </a:r>
            <a:r>
              <a:rPr lang="en-US" altLang="ja-JP" sz="1600" i="1" dirty="0" smtClean="0">
                <a:ea typeface="MS Mincho" pitchFamily="49" charset="-128"/>
              </a:rPr>
              <a:t>-INFN, Italy</a:t>
            </a:r>
            <a:r>
              <a:rPr lang="en-US" altLang="ja-JP" sz="1600" i="1" dirty="0" smtClean="0">
                <a:ea typeface="ＭＳ Ｐゴシック" pitchFamily="28" charset="-128"/>
                <a:cs typeface="Times New Roman" pitchFamily="18" charset="0"/>
              </a:rPr>
              <a:t>, </a:t>
            </a:r>
            <a:r>
              <a:rPr lang="en-US" altLang="ja-JP" sz="1600" i="1" baseline="30000" dirty="0" err="1" smtClean="0">
                <a:ea typeface="ＭＳ Ｐゴシック" pitchFamily="28" charset="-128"/>
                <a:cs typeface="Times New Roman" pitchFamily="18" charset="0"/>
              </a:rPr>
              <a:t>k</a:t>
            </a:r>
            <a:r>
              <a:rPr lang="en-US" altLang="ja-JP" sz="1600" i="1" dirty="0" err="1" smtClean="0">
                <a:ea typeface="MS Mincho" pitchFamily="49" charset="-128"/>
              </a:rPr>
              <a:t>IMP</a:t>
            </a:r>
            <a:r>
              <a:rPr lang="en-US" altLang="ja-JP" sz="1600" i="1" dirty="0" smtClean="0">
                <a:ea typeface="MS Mincho" pitchFamily="49" charset="-128"/>
              </a:rPr>
              <a:t>, Lanzhou, China, </a:t>
            </a:r>
            <a:r>
              <a:rPr lang="en-US" altLang="ja-JP" sz="1600" i="1" baseline="30000" dirty="0" err="1" smtClean="0">
                <a:ea typeface="MS Mincho" pitchFamily="49" charset="-128"/>
              </a:rPr>
              <a:t>l</a:t>
            </a:r>
            <a:r>
              <a:rPr lang="en-US" altLang="ja-JP" sz="1600" i="1" dirty="0" err="1" smtClean="0">
                <a:ea typeface="MS Mincho" pitchFamily="49" charset="-128"/>
              </a:rPr>
              <a:t>GSI</a:t>
            </a:r>
            <a:r>
              <a:rPr lang="en-US" altLang="ja-JP" sz="1600" i="1" dirty="0" smtClean="0">
                <a:ea typeface="MS Mincho" pitchFamily="49" charset="-128"/>
              </a:rPr>
              <a:t>, Germany</a:t>
            </a:r>
            <a:endParaRPr lang="en-US" sz="1600" dirty="0">
              <a:solidFill>
                <a:srgbClr val="CC00CC"/>
              </a:solidFill>
            </a:endParaRPr>
          </a:p>
        </p:txBody>
      </p:sp>
      <p:pic>
        <p:nvPicPr>
          <p:cNvPr id="24" name="Picture 23" descr="Backup_of_experimental_layout.jpg"/>
          <p:cNvPicPr>
            <a:picLocks noChangeAspect="1"/>
          </p:cNvPicPr>
          <p:nvPr/>
        </p:nvPicPr>
        <p:blipFill>
          <a:blip r:embed="rId3" cstate="print"/>
          <a:stretch>
            <a:fillRect/>
          </a:stretch>
        </p:blipFill>
        <p:spPr>
          <a:xfrm>
            <a:off x="4755605" y="2752507"/>
            <a:ext cx="3974737" cy="3258613"/>
          </a:xfrm>
          <a:prstGeom prst="rect">
            <a:avLst/>
          </a:prstGeom>
        </p:spPr>
      </p:pic>
      <p:cxnSp>
        <p:nvCxnSpPr>
          <p:cNvPr id="26" name="Straight Arrow Connector 25"/>
          <p:cNvCxnSpPr/>
          <p:nvPr/>
        </p:nvCxnSpPr>
        <p:spPr bwMode="auto">
          <a:xfrm rot="5400000" flipH="1" flipV="1">
            <a:off x="5100638" y="4954588"/>
            <a:ext cx="866774" cy="400050"/>
          </a:xfrm>
          <a:prstGeom prst="straightConnector1">
            <a:avLst/>
          </a:prstGeom>
          <a:solidFill>
            <a:srgbClr val="FFFF99"/>
          </a:solidFill>
          <a:ln w="25400"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472364" y="5973763"/>
            <a:ext cx="666749" cy="123825"/>
          </a:xfrm>
          <a:prstGeom prst="straightConnector1">
            <a:avLst/>
          </a:prstGeom>
          <a:solidFill>
            <a:srgbClr val="FFFF99"/>
          </a:solidFill>
          <a:ln w="25400" cap="flat" cmpd="sng" algn="ctr">
            <a:solidFill>
              <a:schemeClr val="accent2"/>
            </a:solidFill>
            <a:prstDash val="solid"/>
            <a:round/>
            <a:headEnd type="none" w="med" len="med"/>
            <a:tailEnd type="arrow"/>
          </a:ln>
          <a:effectLst/>
        </p:spPr>
      </p:cxnSp>
      <p:cxnSp>
        <p:nvCxnSpPr>
          <p:cNvPr id="30" name="Straight Arrow Connector 29"/>
          <p:cNvCxnSpPr/>
          <p:nvPr/>
        </p:nvCxnSpPr>
        <p:spPr bwMode="auto">
          <a:xfrm rot="5400000" flipH="1" flipV="1">
            <a:off x="7643814" y="5754691"/>
            <a:ext cx="1085849" cy="219071"/>
          </a:xfrm>
          <a:prstGeom prst="straightConnector1">
            <a:avLst/>
          </a:prstGeom>
          <a:solidFill>
            <a:srgbClr val="FFFF99"/>
          </a:solidFill>
          <a:ln w="25400" cap="flat" cmpd="sng" algn="ctr">
            <a:solidFill>
              <a:schemeClr val="accent2"/>
            </a:solidFill>
            <a:prstDash val="solid"/>
            <a:round/>
            <a:headEnd type="none" w="med" len="med"/>
            <a:tailEnd type="arrow"/>
          </a:ln>
          <a:effectLst/>
        </p:spPr>
      </p:cxnSp>
      <p:cxnSp>
        <p:nvCxnSpPr>
          <p:cNvPr id="33" name="Straight Arrow Connector 32"/>
          <p:cNvCxnSpPr/>
          <p:nvPr/>
        </p:nvCxnSpPr>
        <p:spPr bwMode="auto">
          <a:xfrm rot="16200000" flipH="1">
            <a:off x="5553075" y="3006724"/>
            <a:ext cx="885825" cy="809625"/>
          </a:xfrm>
          <a:prstGeom prst="straightConnector1">
            <a:avLst/>
          </a:prstGeom>
          <a:solidFill>
            <a:srgbClr val="FFFF99"/>
          </a:solidFill>
          <a:ln w="25400" cap="flat" cmpd="sng" algn="ctr">
            <a:solidFill>
              <a:srgbClr val="C00000"/>
            </a:solidFill>
            <a:prstDash val="solid"/>
            <a:round/>
            <a:headEnd type="none" w="med" len="med"/>
            <a:tailEnd type="arrow"/>
          </a:ln>
          <a:effectLst/>
        </p:spPr>
      </p:cxnSp>
      <p:sp>
        <p:nvSpPr>
          <p:cNvPr id="36" name="TextBox 35"/>
          <p:cNvSpPr txBox="1"/>
          <p:nvPr/>
        </p:nvSpPr>
        <p:spPr>
          <a:xfrm>
            <a:off x="6810375" y="6502400"/>
            <a:ext cx="1986441" cy="369332"/>
          </a:xfrm>
          <a:prstGeom prst="rect">
            <a:avLst/>
          </a:prstGeom>
          <a:noFill/>
        </p:spPr>
        <p:txBody>
          <a:bodyPr wrap="none" rtlCol="0">
            <a:spAutoFit/>
          </a:bodyPr>
          <a:lstStyle/>
          <a:p>
            <a:pPr>
              <a:buNone/>
            </a:pPr>
            <a:r>
              <a:rPr lang="en-US" dirty="0" smtClean="0">
                <a:solidFill>
                  <a:schemeClr val="accent2"/>
                </a:solidFill>
              </a:rPr>
              <a:t>Nebula </a:t>
            </a:r>
            <a:r>
              <a:rPr lang="en-US" dirty="0" err="1" smtClean="0">
                <a:solidFill>
                  <a:schemeClr val="accent2"/>
                </a:solidFill>
              </a:rPr>
              <a:t>scintillators</a:t>
            </a:r>
            <a:endParaRPr lang="en-US" dirty="0">
              <a:solidFill>
                <a:schemeClr val="accent2"/>
              </a:solidFill>
            </a:endParaRPr>
          </a:p>
        </p:txBody>
      </p:sp>
      <p:sp>
        <p:nvSpPr>
          <p:cNvPr id="37" name="TextBox 36"/>
          <p:cNvSpPr txBox="1"/>
          <p:nvPr/>
        </p:nvSpPr>
        <p:spPr>
          <a:xfrm>
            <a:off x="4962525" y="5721350"/>
            <a:ext cx="1883849" cy="369332"/>
          </a:xfrm>
          <a:prstGeom prst="rect">
            <a:avLst/>
          </a:prstGeom>
          <a:noFill/>
          <a:ln>
            <a:noFill/>
          </a:ln>
        </p:spPr>
        <p:txBody>
          <a:bodyPr wrap="none" rtlCol="0">
            <a:spAutoFit/>
          </a:bodyPr>
          <a:lstStyle/>
          <a:p>
            <a:pPr>
              <a:buNone/>
            </a:pPr>
            <a:r>
              <a:rPr lang="en-US" dirty="0" smtClean="0"/>
              <a:t>SAMURAI dipole</a:t>
            </a:r>
            <a:endParaRPr lang="en-US" dirty="0"/>
          </a:p>
        </p:txBody>
      </p:sp>
      <p:sp>
        <p:nvSpPr>
          <p:cNvPr id="38" name="TextBox 37"/>
          <p:cNvSpPr txBox="1"/>
          <p:nvPr/>
        </p:nvSpPr>
        <p:spPr>
          <a:xfrm>
            <a:off x="4972050" y="2701925"/>
            <a:ext cx="607859" cy="369332"/>
          </a:xfrm>
          <a:prstGeom prst="rect">
            <a:avLst/>
          </a:prstGeom>
          <a:noFill/>
          <a:ln>
            <a:noFill/>
          </a:ln>
        </p:spPr>
        <p:txBody>
          <a:bodyPr wrap="none" rtlCol="0">
            <a:spAutoFit/>
          </a:bodyPr>
          <a:lstStyle/>
          <a:p>
            <a:pPr>
              <a:buNone/>
            </a:pPr>
            <a:r>
              <a:rPr lang="en-US" dirty="0" smtClean="0">
                <a:solidFill>
                  <a:srgbClr val="C00000"/>
                </a:solidFill>
              </a:rPr>
              <a:t>TPC</a:t>
            </a:r>
            <a:endParaRPr lang="en-US" dirty="0">
              <a:solidFill>
                <a:srgbClr val="C00000"/>
              </a:solidFill>
            </a:endParaRPr>
          </a:p>
        </p:txBody>
      </p:sp>
      <p:sp>
        <p:nvSpPr>
          <p:cNvPr id="12" name="TextBox 11"/>
          <p:cNvSpPr txBox="1"/>
          <p:nvPr/>
        </p:nvSpPr>
        <p:spPr>
          <a:xfrm>
            <a:off x="8610600" y="5918200"/>
            <a:ext cx="351378" cy="369332"/>
          </a:xfrm>
          <a:prstGeom prst="rect">
            <a:avLst/>
          </a:prstGeom>
          <a:noFill/>
        </p:spPr>
        <p:txBody>
          <a:bodyPr wrap="none" rtlCol="0">
            <a:spAutoFit/>
          </a:bodyPr>
          <a:lstStyle/>
          <a:p>
            <a:pPr>
              <a:buNone/>
            </a:pPr>
            <a:r>
              <a:rPr lang="en-US" dirty="0" smtClean="0">
                <a:hlinkClick r:id="rId4" action="ppaction://hlinksldjump"/>
              </a:rPr>
              <a:t>Q</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699036" y="1076185"/>
            <a:ext cx="3491963" cy="2552839"/>
            <a:chOff x="1241055" y="4467086"/>
            <a:chExt cx="2459601" cy="2002945"/>
          </a:xfrm>
        </p:grpSpPr>
        <p:pic>
          <p:nvPicPr>
            <p:cNvPr id="6" name="Picture 5" descr="g4_08.eps"/>
            <p:cNvPicPr>
              <a:picLocks noChangeAspect="1"/>
            </p:cNvPicPr>
            <p:nvPr/>
          </p:nvPicPr>
          <p:blipFill>
            <a:blip r:embed="rId3" cstate="print"/>
            <a:srcRect l="28047" t="37127" r="28923" b="37707"/>
            <a:stretch>
              <a:fillRect/>
            </a:stretch>
          </p:blipFill>
          <p:spPr>
            <a:xfrm>
              <a:off x="1441931" y="4565417"/>
              <a:ext cx="1953182" cy="1725938"/>
            </a:xfrm>
            <a:prstGeom prst="rect">
              <a:avLst/>
            </a:prstGeom>
          </p:spPr>
        </p:pic>
        <p:sp>
          <p:nvSpPr>
            <p:cNvPr id="7" name="Rectangle 6"/>
            <p:cNvSpPr/>
            <p:nvPr/>
          </p:nvSpPr>
          <p:spPr bwMode="auto">
            <a:xfrm rot="1932986">
              <a:off x="2400493" y="4480057"/>
              <a:ext cx="1300163" cy="5139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rot="1932986">
              <a:off x="1276542" y="5956078"/>
              <a:ext cx="1300163" cy="5139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3376613" y="5195887"/>
              <a:ext cx="204787" cy="10048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rot="3129561">
              <a:off x="2914257" y="5665672"/>
              <a:ext cx="477883" cy="10048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2" name="Rectangle 11"/>
            <p:cNvSpPr/>
            <p:nvPr/>
          </p:nvSpPr>
          <p:spPr bwMode="auto">
            <a:xfrm rot="3129561">
              <a:off x="1504557" y="4203584"/>
              <a:ext cx="477883" cy="10048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smtClean="0">
                <a:ln>
                  <a:noFill/>
                </a:ln>
                <a:solidFill>
                  <a:schemeClr val="tx1"/>
                </a:solidFill>
                <a:effectLst/>
                <a:latin typeface="Times New Roman" pitchFamily="18" charset="0"/>
              </a:endParaRPr>
            </a:p>
          </p:txBody>
        </p:sp>
      </p:grpSp>
      <p:sp>
        <p:nvSpPr>
          <p:cNvPr id="734210" name="Rectangle 2"/>
          <p:cNvSpPr>
            <a:spLocks noGrp="1" noChangeArrowheads="1"/>
          </p:cNvSpPr>
          <p:nvPr>
            <p:ph type="title"/>
          </p:nvPr>
        </p:nvSpPr>
        <p:spPr>
          <a:xfrm>
            <a:off x="642938" y="128588"/>
            <a:ext cx="7772400" cy="865187"/>
          </a:xfrm>
          <a:ln/>
        </p:spPr>
        <p:txBody>
          <a:bodyPr/>
          <a:lstStyle/>
          <a:p>
            <a:r>
              <a:rPr lang="en-US" sz="2400" dirty="0" smtClean="0"/>
              <a:t>Devices: SAMURAI TPC at RIKEN</a:t>
            </a:r>
            <a:endParaRPr lang="en-US" sz="2400" dirty="0"/>
          </a:p>
        </p:txBody>
      </p:sp>
      <p:graphicFrame>
        <p:nvGraphicFramePr>
          <p:cNvPr id="5" name="Table 4"/>
          <p:cNvGraphicFramePr>
            <a:graphicFrameLocks noGrp="1"/>
          </p:cNvGraphicFramePr>
          <p:nvPr/>
        </p:nvGraphicFramePr>
        <p:xfrm>
          <a:off x="5041900" y="1219200"/>
          <a:ext cx="3581400" cy="4958080"/>
        </p:xfrm>
        <a:graphic>
          <a:graphicData uri="http://schemas.openxmlformats.org/drawingml/2006/table">
            <a:tbl>
              <a:tblPr firstRow="1" bandRow="1">
                <a:tableStyleId>{5C22544A-7EE6-4342-B048-85BDC9FD1C3A}</a:tableStyleId>
              </a:tblPr>
              <a:tblGrid>
                <a:gridCol w="1790700"/>
                <a:gridCol w="1790700"/>
              </a:tblGrid>
              <a:tr h="370840">
                <a:tc>
                  <a:txBody>
                    <a:bodyPr/>
                    <a:lstStyle/>
                    <a:p>
                      <a:r>
                        <a:rPr lang="en-US" dirty="0" smtClean="0"/>
                        <a:t>SAMURAI TPC parameters</a:t>
                      </a:r>
                      <a:endParaRPr lang="en-US" dirty="0"/>
                    </a:p>
                  </a:txBody>
                  <a:tcPr/>
                </a:tc>
                <a:tc>
                  <a:txBody>
                    <a:bodyPr/>
                    <a:lstStyle/>
                    <a:p>
                      <a:endParaRPr lang="en-US" dirty="0"/>
                    </a:p>
                  </a:txBody>
                  <a:tcPr/>
                </a:tc>
              </a:tr>
              <a:tr h="370840">
                <a:tc>
                  <a:txBody>
                    <a:bodyPr/>
                    <a:lstStyle/>
                    <a:p>
                      <a:r>
                        <a:rPr lang="en-US" dirty="0" smtClean="0"/>
                        <a:t>Pad plane</a:t>
                      </a:r>
                      <a:r>
                        <a:rPr lang="en-US" baseline="0" dirty="0" smtClean="0"/>
                        <a:t> area</a:t>
                      </a:r>
                      <a:endParaRPr lang="en-US" dirty="0"/>
                    </a:p>
                  </a:txBody>
                  <a:tcPr/>
                </a:tc>
                <a:tc>
                  <a:txBody>
                    <a:bodyPr/>
                    <a:lstStyle/>
                    <a:p>
                      <a:r>
                        <a:rPr lang="en-US" dirty="0" smtClean="0"/>
                        <a:t>1.3m x 0.9 m</a:t>
                      </a:r>
                    </a:p>
                  </a:txBody>
                  <a:tcPr/>
                </a:tc>
              </a:tr>
              <a:tr h="370840">
                <a:tc>
                  <a:txBody>
                    <a:bodyPr/>
                    <a:lstStyle/>
                    <a:p>
                      <a:r>
                        <a:rPr lang="en-US" dirty="0" smtClean="0"/>
                        <a:t>Number of pads</a:t>
                      </a:r>
                      <a:endParaRPr lang="en-US" dirty="0"/>
                    </a:p>
                  </a:txBody>
                  <a:tcPr/>
                </a:tc>
                <a:tc>
                  <a:txBody>
                    <a:bodyPr/>
                    <a:lstStyle/>
                    <a:p>
                      <a:r>
                        <a:rPr lang="en-US" dirty="0" smtClean="0"/>
                        <a:t>111664</a:t>
                      </a:r>
                      <a:r>
                        <a:rPr lang="en-US" baseline="0" dirty="0" smtClean="0"/>
                        <a:t>       (108 x 108)</a:t>
                      </a:r>
                      <a:endParaRPr lang="en-US" dirty="0"/>
                    </a:p>
                  </a:txBody>
                  <a:tcPr/>
                </a:tc>
              </a:tr>
              <a:tr h="370840">
                <a:tc>
                  <a:txBody>
                    <a:bodyPr/>
                    <a:lstStyle/>
                    <a:p>
                      <a:r>
                        <a:rPr lang="en-US" dirty="0" smtClean="0"/>
                        <a:t>Pad size</a:t>
                      </a:r>
                      <a:endParaRPr lang="en-US" dirty="0"/>
                    </a:p>
                  </a:txBody>
                  <a:tcPr/>
                </a:tc>
                <a:tc>
                  <a:txBody>
                    <a:bodyPr/>
                    <a:lstStyle/>
                    <a:p>
                      <a:r>
                        <a:rPr lang="en-US" dirty="0" smtClean="0"/>
                        <a:t>12</a:t>
                      </a:r>
                      <a:r>
                        <a:rPr lang="en-US" baseline="0" dirty="0" smtClean="0"/>
                        <a:t> mm x 8 mm</a:t>
                      </a:r>
                    </a:p>
                  </a:txBody>
                  <a:tcPr/>
                </a:tc>
              </a:tr>
              <a:tr h="370840">
                <a:tc>
                  <a:txBody>
                    <a:bodyPr/>
                    <a:lstStyle/>
                    <a:p>
                      <a:r>
                        <a:rPr lang="en-US" dirty="0" smtClean="0"/>
                        <a:t>Drift</a:t>
                      </a:r>
                      <a:r>
                        <a:rPr lang="en-US" baseline="0" dirty="0" smtClean="0"/>
                        <a:t> distance</a:t>
                      </a:r>
                      <a:endParaRPr lang="en-US" dirty="0"/>
                    </a:p>
                  </a:txBody>
                  <a:tcPr/>
                </a:tc>
                <a:tc>
                  <a:txBody>
                    <a:bodyPr/>
                    <a:lstStyle/>
                    <a:p>
                      <a:r>
                        <a:rPr lang="en-US" dirty="0" smtClean="0"/>
                        <a:t>55 cm</a:t>
                      </a:r>
                      <a:endParaRPr lang="en-US" dirty="0"/>
                    </a:p>
                  </a:txBody>
                  <a:tcPr/>
                </a:tc>
              </a:tr>
              <a:tr h="370840">
                <a:tc>
                  <a:txBody>
                    <a:bodyPr/>
                    <a:lstStyle/>
                    <a:p>
                      <a:r>
                        <a:rPr lang="en-US" dirty="0" smtClean="0"/>
                        <a:t>Pressure</a:t>
                      </a:r>
                      <a:endParaRPr lang="en-US" dirty="0"/>
                    </a:p>
                  </a:txBody>
                  <a:tcPr/>
                </a:tc>
                <a:tc>
                  <a:txBody>
                    <a:bodyPr/>
                    <a:lstStyle/>
                    <a:p>
                      <a:r>
                        <a:rPr lang="en-US" dirty="0" smtClean="0"/>
                        <a:t>1 atmosphere</a:t>
                      </a:r>
                      <a:endParaRPr lang="en-US" dirty="0"/>
                    </a:p>
                  </a:txBody>
                  <a:tcPr/>
                </a:tc>
              </a:tr>
              <a:tr h="370840">
                <a:tc>
                  <a:txBody>
                    <a:bodyPr/>
                    <a:lstStyle/>
                    <a:p>
                      <a:r>
                        <a:rPr lang="en-US" dirty="0" err="1" smtClean="0"/>
                        <a:t>dE</a:t>
                      </a:r>
                      <a:r>
                        <a:rPr lang="en-US" dirty="0" smtClean="0"/>
                        <a:t>/</a:t>
                      </a:r>
                      <a:r>
                        <a:rPr lang="en-US" dirty="0" err="1" smtClean="0"/>
                        <a:t>dx</a:t>
                      </a:r>
                      <a:r>
                        <a:rPr lang="en-US" baseline="0" dirty="0" smtClean="0"/>
                        <a:t> range</a:t>
                      </a:r>
                      <a:endParaRPr lang="en-US" dirty="0"/>
                    </a:p>
                  </a:txBody>
                  <a:tcPr/>
                </a:tc>
                <a:tc>
                  <a:txBody>
                    <a:bodyPr/>
                    <a:lstStyle/>
                    <a:p>
                      <a:r>
                        <a:rPr lang="en-US" dirty="0" smtClean="0"/>
                        <a:t>Z=1-3</a:t>
                      </a:r>
                      <a:r>
                        <a:rPr lang="en-US" baseline="0" dirty="0" smtClean="0"/>
                        <a:t> (Star El.), 1-8 (Get El.)</a:t>
                      </a:r>
                      <a:endParaRPr lang="en-US" dirty="0"/>
                    </a:p>
                  </a:txBody>
                  <a:tcPr/>
                </a:tc>
              </a:tr>
              <a:tr h="370840">
                <a:tc>
                  <a:txBody>
                    <a:bodyPr/>
                    <a:lstStyle/>
                    <a:p>
                      <a:r>
                        <a:rPr lang="en-US" dirty="0" smtClean="0"/>
                        <a:t>Two track resolution</a:t>
                      </a:r>
                      <a:endParaRPr lang="en-US" dirty="0"/>
                    </a:p>
                  </a:txBody>
                  <a:tcPr/>
                </a:tc>
                <a:tc>
                  <a:txBody>
                    <a:bodyPr/>
                    <a:lstStyle/>
                    <a:p>
                      <a:r>
                        <a:rPr lang="en-US" dirty="0" smtClean="0"/>
                        <a:t>2.5 cm</a:t>
                      </a:r>
                      <a:endParaRPr lang="en-US" dirty="0"/>
                    </a:p>
                  </a:txBody>
                  <a:tcPr/>
                </a:tc>
              </a:tr>
              <a:tr h="370840">
                <a:tc>
                  <a:txBody>
                    <a:bodyPr/>
                    <a:lstStyle/>
                    <a:p>
                      <a:r>
                        <a:rPr lang="en-US" dirty="0" smtClean="0"/>
                        <a:t>Multiplicity</a:t>
                      </a:r>
                      <a:r>
                        <a:rPr lang="en-US" baseline="0" dirty="0" smtClean="0"/>
                        <a:t> limit</a:t>
                      </a:r>
                      <a:endParaRPr lang="en-US" dirty="0"/>
                    </a:p>
                  </a:txBody>
                  <a:tcPr/>
                </a:tc>
                <a:tc>
                  <a:txBody>
                    <a:bodyPr/>
                    <a:lstStyle/>
                    <a:p>
                      <a:r>
                        <a:rPr lang="en-US" dirty="0" smtClean="0"/>
                        <a:t>200 (large</a:t>
                      </a:r>
                      <a:r>
                        <a:rPr lang="en-US" baseline="0" dirty="0" smtClean="0"/>
                        <a:t> systems absolute </a:t>
                      </a:r>
                      <a:r>
                        <a:rPr lang="en-US" baseline="0" dirty="0" err="1" smtClean="0"/>
                        <a:t>pion</a:t>
                      </a:r>
                      <a:r>
                        <a:rPr lang="en-US" baseline="0" dirty="0" smtClean="0"/>
                        <a:t> eff.)</a:t>
                      </a:r>
                      <a:endParaRPr lang="en-US" dirty="0"/>
                    </a:p>
                  </a:txBody>
                  <a:tcPr/>
                </a:tc>
              </a:tr>
            </a:tbl>
          </a:graphicData>
        </a:graphic>
      </p:graphicFrame>
      <p:sp>
        <p:nvSpPr>
          <p:cNvPr id="17" name="Rectangle 3"/>
          <p:cNvSpPr txBox="1">
            <a:spLocks noChangeArrowheads="1"/>
          </p:cNvSpPr>
          <p:nvPr/>
        </p:nvSpPr>
        <p:spPr bwMode="auto">
          <a:xfrm>
            <a:off x="587375" y="4318001"/>
            <a:ext cx="3422650" cy="2056674"/>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000" kern="0" dirty="0" smtClean="0">
                <a:solidFill>
                  <a:schemeClr val="accent2"/>
                </a:solidFill>
                <a:latin typeface="+mn-lt"/>
              </a:rPr>
              <a:t>Good efficiency for </a:t>
            </a:r>
            <a:r>
              <a:rPr lang="en-US" sz="2000" kern="0" dirty="0" err="1" smtClean="0">
                <a:solidFill>
                  <a:schemeClr val="accent2"/>
                </a:solidFill>
                <a:latin typeface="+mn-lt"/>
              </a:rPr>
              <a:t>pion</a:t>
            </a:r>
            <a:r>
              <a:rPr lang="en-US" sz="2000" kern="0" dirty="0" smtClean="0">
                <a:solidFill>
                  <a:schemeClr val="accent2"/>
                </a:solidFill>
                <a:latin typeface="+mn-lt"/>
              </a:rPr>
              <a:t> track reconstruction is essential.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mn-ea"/>
                <a:cs typeface="+mn-cs"/>
              </a:rPr>
              <a:t>Initial </a:t>
            </a:r>
            <a:r>
              <a:rPr lang="en-US" sz="2000" kern="0" dirty="0">
                <a:solidFill>
                  <a:schemeClr val="accent2"/>
                </a:solidFill>
                <a:latin typeface="+mn-lt"/>
              </a:rPr>
              <a:t>d</a:t>
            </a:r>
            <a:r>
              <a:rPr kumimoji="0" lang="en-US" sz="2000" b="0" i="0" u="none" strike="noStrike" kern="0" cap="none" spc="0" normalizeH="0" baseline="0" noProof="0" dirty="0" err="1" smtClean="0">
                <a:ln>
                  <a:noFill/>
                </a:ln>
                <a:solidFill>
                  <a:schemeClr val="accent2"/>
                </a:solidFill>
                <a:effectLst/>
                <a:uLnTx/>
                <a:uFillTx/>
                <a:latin typeface="+mn-lt"/>
                <a:ea typeface="+mn-ea"/>
                <a:cs typeface="+mn-cs"/>
              </a:rPr>
              <a:t>esign</a:t>
            </a:r>
            <a:r>
              <a:rPr kumimoji="0" lang="en-US" sz="2000" b="0" i="0" u="none" strike="noStrike" kern="0" cap="none" spc="0" normalizeH="0" noProof="0" dirty="0" smtClean="0">
                <a:ln>
                  <a:noFill/>
                </a:ln>
                <a:solidFill>
                  <a:schemeClr val="accent2"/>
                </a:solidFill>
                <a:effectLst/>
                <a:uLnTx/>
                <a:uFillTx/>
                <a:latin typeface="+mn-lt"/>
                <a:ea typeface="+mn-ea"/>
                <a:cs typeface="+mn-cs"/>
              </a:rPr>
              <a:t> is based upon EOS TPC, whose properties are well documented. </a:t>
            </a:r>
          </a:p>
        </p:txBody>
      </p:sp>
      <p:sp>
        <p:nvSpPr>
          <p:cNvPr id="19" name="TextBox 18"/>
          <p:cNvSpPr txBox="1"/>
          <p:nvPr/>
        </p:nvSpPr>
        <p:spPr>
          <a:xfrm>
            <a:off x="457200" y="3476625"/>
            <a:ext cx="4006225" cy="701731"/>
          </a:xfrm>
          <a:prstGeom prst="rect">
            <a:avLst/>
          </a:prstGeom>
          <a:noFill/>
        </p:spPr>
        <p:txBody>
          <a:bodyPr wrap="none" rtlCol="0">
            <a:spAutoFit/>
          </a:bodyPr>
          <a:lstStyle/>
          <a:p>
            <a:pPr>
              <a:buNone/>
            </a:pPr>
            <a:r>
              <a:rPr lang="en-US" dirty="0" smtClean="0"/>
              <a:t>GEANT simulation </a:t>
            </a:r>
          </a:p>
          <a:p>
            <a:pPr>
              <a:buNone/>
            </a:pPr>
            <a:r>
              <a:rPr lang="en-US" baseline="30000" dirty="0" smtClean="0"/>
              <a:t>132</a:t>
            </a:r>
            <a:r>
              <a:rPr lang="en-US" dirty="0" smtClean="0"/>
              <a:t>Sn+</a:t>
            </a:r>
            <a:r>
              <a:rPr lang="en-US" baseline="30000" dirty="0" smtClean="0"/>
              <a:t>124</a:t>
            </a:r>
            <a:r>
              <a:rPr lang="en-US" dirty="0" smtClean="0"/>
              <a:t>Sn collisions at E/A=300  </a:t>
            </a:r>
            <a:r>
              <a:rPr lang="en-US" dirty="0" err="1" smtClean="0"/>
              <a:t>MeV</a:t>
            </a:r>
            <a:endParaRPr lang="en-US" baseline="30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147"/>
            <a:ext cx="7772400" cy="612500"/>
          </a:xfrm>
        </p:spPr>
        <p:txBody>
          <a:bodyPr/>
          <a:lstStyle/>
          <a:p>
            <a:r>
              <a:rPr lang="en-US" dirty="0" smtClean="0"/>
              <a:t>T=0 with </a:t>
            </a:r>
            <a:r>
              <a:rPr lang="en-US" dirty="0" err="1" smtClean="0"/>
              <a:t>Shyrme</a:t>
            </a:r>
            <a:r>
              <a:rPr lang="en-US" dirty="0" smtClean="0"/>
              <a:t>: What is a mean field potential?</a:t>
            </a:r>
            <a:endParaRPr lang="en-US" dirty="0"/>
          </a:p>
        </p:txBody>
      </p:sp>
      <p:graphicFrame>
        <p:nvGraphicFramePr>
          <p:cNvPr id="4" name="Content Placeholder 3"/>
          <p:cNvGraphicFramePr>
            <a:graphicFrameLocks noChangeAspect="1"/>
          </p:cNvGraphicFramePr>
          <p:nvPr>
            <p:ph idx="1"/>
          </p:nvPr>
        </p:nvGraphicFramePr>
        <p:xfrm>
          <a:off x="169863" y="1210948"/>
          <a:ext cx="8985250" cy="8926513"/>
        </p:xfrm>
        <a:graphic>
          <a:graphicData uri="http://schemas.openxmlformats.org/presentationml/2006/ole">
            <p:oleObj spid="_x0000_s830466" name="Document" r:id="rId4" imgW="7488132" imgH="7438529" progId="Word.Document.12">
              <p:embed/>
            </p:oleObj>
          </a:graphicData>
        </a:graphic>
      </p:graphicFrame>
      <p:sp>
        <p:nvSpPr>
          <p:cNvPr id="5" name="TextBox 4"/>
          <p:cNvSpPr txBox="1"/>
          <p:nvPr/>
        </p:nvSpPr>
        <p:spPr>
          <a:xfrm>
            <a:off x="3364502" y="4575128"/>
            <a:ext cx="1657826" cy="369332"/>
          </a:xfrm>
          <a:prstGeom prst="rect">
            <a:avLst/>
          </a:prstGeom>
          <a:noFill/>
        </p:spPr>
        <p:txBody>
          <a:bodyPr wrap="none" rtlCol="0">
            <a:spAutoFit/>
          </a:bodyPr>
          <a:lstStyle/>
          <a:p>
            <a:pPr>
              <a:buNone/>
            </a:pPr>
            <a:r>
              <a:rPr lang="en-US" dirty="0" err="1" smtClean="0">
                <a:solidFill>
                  <a:srgbClr val="FF0000"/>
                </a:solidFill>
              </a:rPr>
              <a:t>Hartree</a:t>
            </a:r>
            <a:r>
              <a:rPr lang="en-US" dirty="0" smtClean="0">
                <a:solidFill>
                  <a:srgbClr val="FF0000"/>
                </a:solidFill>
              </a:rPr>
              <a:t> “direct”</a:t>
            </a:r>
            <a:endParaRPr lang="en-US" dirty="0">
              <a:solidFill>
                <a:srgbClr val="FF0000"/>
              </a:solidFill>
            </a:endParaRPr>
          </a:p>
        </p:txBody>
      </p:sp>
      <p:sp>
        <p:nvSpPr>
          <p:cNvPr id="6" name="TextBox 5"/>
          <p:cNvSpPr txBox="1"/>
          <p:nvPr/>
        </p:nvSpPr>
        <p:spPr>
          <a:xfrm>
            <a:off x="6152334" y="4575128"/>
            <a:ext cx="1845377" cy="369332"/>
          </a:xfrm>
          <a:prstGeom prst="rect">
            <a:avLst/>
          </a:prstGeom>
          <a:noFill/>
        </p:spPr>
        <p:txBody>
          <a:bodyPr wrap="none" rtlCol="0">
            <a:spAutoFit/>
          </a:bodyPr>
          <a:lstStyle/>
          <a:p>
            <a:pPr>
              <a:buNone/>
            </a:pPr>
            <a:r>
              <a:rPr lang="en-US" dirty="0" err="1" smtClean="0">
                <a:solidFill>
                  <a:schemeClr val="accent2"/>
                </a:solidFill>
              </a:rPr>
              <a:t>Fock</a:t>
            </a:r>
            <a:r>
              <a:rPr lang="en-US" dirty="0" smtClean="0">
                <a:solidFill>
                  <a:schemeClr val="accent2"/>
                </a:solidFill>
              </a:rPr>
              <a:t> “exchange”</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TTPC_RadialElectronics19cm_Solenoid_EndView_080521"/>
          <p:cNvPicPr>
            <a:picLocks noChangeAspect="1" noChangeArrowheads="1"/>
          </p:cNvPicPr>
          <p:nvPr/>
        </p:nvPicPr>
        <p:blipFill>
          <a:blip r:embed="rId3" cstate="print"/>
          <a:srcRect/>
          <a:stretch>
            <a:fillRect/>
          </a:stretch>
        </p:blipFill>
        <p:spPr bwMode="auto">
          <a:xfrm>
            <a:off x="6454775" y="1093788"/>
            <a:ext cx="2320925" cy="2441575"/>
          </a:xfrm>
          <a:prstGeom prst="rect">
            <a:avLst/>
          </a:prstGeom>
          <a:noFill/>
          <a:ln w="9525">
            <a:noFill/>
            <a:miter lim="800000"/>
            <a:headEnd/>
            <a:tailEnd/>
          </a:ln>
        </p:spPr>
      </p:pic>
      <p:sp>
        <p:nvSpPr>
          <p:cNvPr id="760835" name="Rectangle 3"/>
          <p:cNvSpPr>
            <a:spLocks noGrp="1" noChangeArrowheads="1"/>
          </p:cNvSpPr>
          <p:nvPr>
            <p:ph type="title"/>
          </p:nvPr>
        </p:nvSpPr>
        <p:spPr>
          <a:xfrm>
            <a:off x="639763" y="0"/>
            <a:ext cx="7772400" cy="1016000"/>
          </a:xfrm>
        </p:spPr>
        <p:txBody>
          <a:bodyPr/>
          <a:lstStyle/>
          <a:p>
            <a:r>
              <a:rPr lang="en-US" dirty="0" err="1" smtClean="0"/>
              <a:t>MSU:Active</a:t>
            </a:r>
            <a:r>
              <a:rPr lang="en-US" dirty="0" smtClean="0"/>
              <a:t> Target Time Projection Chamber</a:t>
            </a:r>
            <a:r>
              <a:rPr lang="en-US" sz="2000" dirty="0" smtClean="0"/>
              <a:t/>
            </a:r>
            <a:br>
              <a:rPr lang="en-US" sz="2000" dirty="0" smtClean="0"/>
            </a:br>
            <a:r>
              <a:rPr lang="en-US" sz="2000" dirty="0" smtClean="0"/>
              <a:t>D </a:t>
            </a:r>
            <a:r>
              <a:rPr lang="en-US" sz="2000" dirty="0" err="1" smtClean="0"/>
              <a:t>Bazin</a:t>
            </a:r>
            <a:r>
              <a:rPr lang="en-US" sz="2000" dirty="0" smtClean="0"/>
              <a:t>, M. Famiano, U. Garg, M. Heffner, R. </a:t>
            </a:r>
            <a:r>
              <a:rPr lang="en-US" sz="2000" dirty="0" err="1" smtClean="0"/>
              <a:t>Kanungo</a:t>
            </a:r>
            <a:r>
              <a:rPr lang="en-US" sz="2000" dirty="0" smtClean="0"/>
              <a:t>, I. Y. Lee,</a:t>
            </a:r>
            <a:br>
              <a:rPr lang="en-US" sz="2000" dirty="0" smtClean="0"/>
            </a:br>
            <a:r>
              <a:rPr lang="en-US" sz="2000" dirty="0" err="1" smtClean="0"/>
              <a:t>W.Lynch</a:t>
            </a:r>
            <a:r>
              <a:rPr lang="en-US" sz="2000" dirty="0" smtClean="0"/>
              <a:t>, W. Mittig, L. </a:t>
            </a:r>
            <a:r>
              <a:rPr lang="en-US" sz="2000" dirty="0" err="1" smtClean="0"/>
              <a:t>Phair</a:t>
            </a:r>
            <a:r>
              <a:rPr lang="en-US" sz="2000" dirty="0" smtClean="0"/>
              <a:t>, D </a:t>
            </a:r>
            <a:r>
              <a:rPr lang="en-US" sz="2000" dirty="0" err="1" smtClean="0"/>
              <a:t>Suzuki,G</a:t>
            </a:r>
            <a:r>
              <a:rPr lang="en-US" sz="2000" dirty="0" smtClean="0"/>
              <a:t>. Westfall</a:t>
            </a:r>
          </a:p>
        </p:txBody>
      </p:sp>
      <p:sp>
        <p:nvSpPr>
          <p:cNvPr id="760836" name="Rectangle 4"/>
          <p:cNvSpPr>
            <a:spLocks noGrp="1" noChangeArrowheads="1"/>
          </p:cNvSpPr>
          <p:nvPr>
            <p:ph type="body" idx="1"/>
          </p:nvPr>
        </p:nvSpPr>
        <p:spPr>
          <a:xfrm>
            <a:off x="252413" y="3695700"/>
            <a:ext cx="8686800" cy="2682875"/>
          </a:xfrm>
        </p:spPr>
        <p:txBody>
          <a:bodyPr/>
          <a:lstStyle/>
          <a:p>
            <a:pPr eaLnBrk="1" hangingPunct="1">
              <a:spcBef>
                <a:spcPct val="0"/>
              </a:spcBef>
              <a:defRPr/>
            </a:pPr>
            <a:r>
              <a:rPr lang="en-US" sz="1800" smtClean="0"/>
              <a:t>Two alternate modes of operation</a:t>
            </a:r>
          </a:p>
          <a:p>
            <a:pPr lvl="1" eaLnBrk="1" hangingPunct="1">
              <a:spcBef>
                <a:spcPct val="0"/>
              </a:spcBef>
              <a:buFontTx/>
              <a:buChar char="•"/>
              <a:defRPr/>
            </a:pPr>
            <a:r>
              <a:rPr lang="en-US" sz="1800" smtClean="0"/>
              <a:t>Fixed Target Mode with target wheel inside chamber:</a:t>
            </a:r>
          </a:p>
          <a:p>
            <a:pPr lvl="2" eaLnBrk="1" hangingPunct="1">
              <a:spcBef>
                <a:spcPct val="0"/>
              </a:spcBef>
              <a:buFontTx/>
              <a:buChar char="–"/>
              <a:defRPr/>
            </a:pPr>
            <a:r>
              <a:rPr lang="en-US" sz="1800" smtClean="0">
                <a:solidFill>
                  <a:srgbClr val="993300"/>
                </a:solidFill>
              </a:rPr>
              <a:t>4</a:t>
            </a:r>
            <a:r>
              <a:rPr lang="en-US" sz="1800" smtClean="0">
                <a:solidFill>
                  <a:srgbClr val="993300"/>
                </a:solidFill>
                <a:sym typeface="Symbol" pitchFamily="18" charset="2"/>
              </a:rPr>
              <a:t> tracking of charged particles allows full event characterization</a:t>
            </a:r>
          </a:p>
          <a:p>
            <a:pPr lvl="2" eaLnBrk="1" hangingPunct="1">
              <a:spcBef>
                <a:spcPct val="0"/>
              </a:spcBef>
              <a:buFontTx/>
              <a:buChar char="–"/>
              <a:defRPr/>
            </a:pPr>
            <a:r>
              <a:rPr lang="en-US" sz="1800" smtClean="0">
                <a:solidFill>
                  <a:srgbClr val="993300"/>
                </a:solidFill>
              </a:rPr>
              <a:t>Scientific Program »</a:t>
            </a:r>
            <a:r>
              <a:rPr lang="en-US" sz="1800" smtClean="0"/>
              <a:t> Constrain Symmetry Energy at </a:t>
            </a:r>
            <a:r>
              <a:rPr lang="en-US" sz="1800" smtClean="0">
                <a:sym typeface="Symbol" pitchFamily="18" charset="2"/>
              </a:rPr>
              <a:t>&gt;</a:t>
            </a:r>
            <a:r>
              <a:rPr lang="en-US" sz="1800" baseline="-25000" smtClean="0">
                <a:sym typeface="Symbol" pitchFamily="18" charset="2"/>
              </a:rPr>
              <a:t>0</a:t>
            </a:r>
            <a:endParaRPr lang="en-US" sz="1800" smtClean="0">
              <a:sym typeface="Symbol" pitchFamily="18" charset="2"/>
            </a:endParaRPr>
          </a:p>
          <a:p>
            <a:pPr lvl="1" eaLnBrk="1" hangingPunct="1">
              <a:spcBef>
                <a:spcPct val="0"/>
              </a:spcBef>
              <a:buFontTx/>
              <a:buChar char="•"/>
              <a:defRPr/>
            </a:pPr>
            <a:r>
              <a:rPr lang="en-US" sz="1800" smtClean="0"/>
              <a:t>Active Target Mode:</a:t>
            </a:r>
          </a:p>
          <a:p>
            <a:pPr lvl="2" eaLnBrk="1" hangingPunct="1">
              <a:spcBef>
                <a:spcPct val="0"/>
              </a:spcBef>
              <a:buFontTx/>
              <a:buChar char="–"/>
              <a:defRPr/>
            </a:pPr>
            <a:r>
              <a:rPr lang="en-US" sz="1800" smtClean="0">
                <a:solidFill>
                  <a:srgbClr val="993300"/>
                </a:solidFill>
              </a:rPr>
              <a:t>Chamber gas acts as both detector and thick target (</a:t>
            </a:r>
            <a:r>
              <a:rPr lang="en-US" smtClean="0">
                <a:solidFill>
                  <a:srgbClr val="993300"/>
                </a:solidFill>
              </a:rPr>
              <a:t>H</a:t>
            </a:r>
            <a:r>
              <a:rPr lang="en-US" baseline="-25000" smtClean="0">
                <a:solidFill>
                  <a:srgbClr val="993300"/>
                </a:solidFill>
              </a:rPr>
              <a:t>2</a:t>
            </a:r>
            <a:r>
              <a:rPr lang="en-US" smtClean="0">
                <a:solidFill>
                  <a:srgbClr val="993300"/>
                </a:solidFill>
              </a:rPr>
              <a:t>, D</a:t>
            </a:r>
            <a:r>
              <a:rPr lang="en-US" baseline="-25000" smtClean="0">
                <a:solidFill>
                  <a:srgbClr val="993300"/>
                </a:solidFill>
              </a:rPr>
              <a:t>2</a:t>
            </a:r>
            <a:r>
              <a:rPr lang="en-US" smtClean="0">
                <a:solidFill>
                  <a:srgbClr val="993300"/>
                </a:solidFill>
              </a:rPr>
              <a:t>, </a:t>
            </a:r>
            <a:r>
              <a:rPr lang="en-US" baseline="30000" smtClean="0">
                <a:solidFill>
                  <a:srgbClr val="993300"/>
                </a:solidFill>
              </a:rPr>
              <a:t>3</a:t>
            </a:r>
            <a:r>
              <a:rPr lang="en-US" smtClean="0">
                <a:solidFill>
                  <a:srgbClr val="993300"/>
                </a:solidFill>
              </a:rPr>
              <a:t>He, Ne, etc.)</a:t>
            </a:r>
            <a:r>
              <a:rPr lang="en-US" sz="1800" smtClean="0">
                <a:solidFill>
                  <a:srgbClr val="993300"/>
                </a:solidFill>
              </a:rPr>
              <a:t> while retaining high resolution and efficiency</a:t>
            </a:r>
          </a:p>
          <a:p>
            <a:pPr lvl="2" eaLnBrk="1" hangingPunct="1">
              <a:spcBef>
                <a:spcPct val="0"/>
              </a:spcBef>
              <a:buFontTx/>
              <a:buChar char="–"/>
              <a:defRPr/>
            </a:pPr>
            <a:r>
              <a:rPr lang="en-US" sz="1800" smtClean="0">
                <a:solidFill>
                  <a:srgbClr val="993300"/>
                </a:solidFill>
              </a:rPr>
              <a:t>Scientific Program »</a:t>
            </a:r>
            <a:r>
              <a:rPr lang="en-US" sz="1800" smtClean="0"/>
              <a:t> Transfer &amp; Resonance measurements, Astrophysically relevant cross sections, Fusion, Fission Barriers, Giant Resonances</a:t>
            </a:r>
          </a:p>
        </p:txBody>
      </p:sp>
      <p:grpSp>
        <p:nvGrpSpPr>
          <p:cNvPr id="2" name="Group 5"/>
          <p:cNvGrpSpPr>
            <a:grpSpLocks/>
          </p:cNvGrpSpPr>
          <p:nvPr/>
        </p:nvGrpSpPr>
        <p:grpSpPr bwMode="auto">
          <a:xfrm>
            <a:off x="187325" y="1195388"/>
            <a:ext cx="4092575" cy="2432050"/>
            <a:chOff x="1440" y="528"/>
            <a:chExt cx="2880" cy="1715"/>
          </a:xfrm>
        </p:grpSpPr>
        <p:pic>
          <p:nvPicPr>
            <p:cNvPr id="54278" name="Picture 6" descr="ATTPC_RadialElectronics19cm_080521e"/>
            <p:cNvPicPr>
              <a:picLocks noChangeAspect="1" noChangeArrowheads="1"/>
            </p:cNvPicPr>
            <p:nvPr/>
          </p:nvPicPr>
          <p:blipFill>
            <a:blip r:embed="rId4" cstate="print"/>
            <a:srcRect/>
            <a:stretch>
              <a:fillRect/>
            </a:stretch>
          </p:blipFill>
          <p:spPr bwMode="auto">
            <a:xfrm>
              <a:off x="1440" y="528"/>
              <a:ext cx="2880" cy="1715"/>
            </a:xfrm>
            <a:prstGeom prst="rect">
              <a:avLst/>
            </a:prstGeom>
            <a:noFill/>
            <a:ln w="9525">
              <a:noFill/>
              <a:miter lim="800000"/>
              <a:headEnd/>
              <a:tailEnd/>
            </a:ln>
          </p:spPr>
        </p:pic>
        <p:sp>
          <p:nvSpPr>
            <p:cNvPr id="54279" name="Line 7"/>
            <p:cNvSpPr>
              <a:spLocks noChangeShapeType="1"/>
            </p:cNvSpPr>
            <p:nvPr/>
          </p:nvSpPr>
          <p:spPr bwMode="auto">
            <a:xfrm flipH="1" flipV="1">
              <a:off x="2016" y="702"/>
              <a:ext cx="2208" cy="864"/>
            </a:xfrm>
            <a:prstGeom prst="line">
              <a:avLst/>
            </a:prstGeom>
            <a:noFill/>
            <a:ln w="28575">
              <a:noFill/>
              <a:round/>
              <a:headEnd/>
              <a:tailEnd type="stealth" w="med" len="med"/>
            </a:ln>
          </p:spPr>
          <p:txBody>
            <a:bodyPr wrap="none" anchor="ctr"/>
            <a:lstStyle/>
            <a:p>
              <a:endParaRPr lang="en-US"/>
            </a:p>
          </p:txBody>
        </p:sp>
        <p:sp>
          <p:nvSpPr>
            <p:cNvPr id="54280" name="Line 8"/>
            <p:cNvSpPr>
              <a:spLocks noChangeShapeType="1"/>
            </p:cNvSpPr>
            <p:nvPr/>
          </p:nvSpPr>
          <p:spPr bwMode="auto">
            <a:xfrm>
              <a:off x="2208" y="1392"/>
              <a:ext cx="1152" cy="432"/>
            </a:xfrm>
            <a:prstGeom prst="line">
              <a:avLst/>
            </a:prstGeom>
            <a:noFill/>
            <a:ln w="19050">
              <a:noFill/>
              <a:round/>
              <a:headEnd type="triangle" w="med" len="med"/>
              <a:tailEnd type="triangle" w="med" len="med"/>
            </a:ln>
          </p:spPr>
          <p:txBody>
            <a:bodyPr wrap="none" anchor="ctr"/>
            <a:lstStyle/>
            <a:p>
              <a:endParaRPr lang="en-US"/>
            </a:p>
          </p:txBody>
        </p:sp>
        <p:sp>
          <p:nvSpPr>
            <p:cNvPr id="54281" name="Text Box 9"/>
            <p:cNvSpPr txBox="1">
              <a:spLocks noChangeArrowheads="1"/>
            </p:cNvSpPr>
            <p:nvPr/>
          </p:nvSpPr>
          <p:spPr bwMode="auto">
            <a:xfrm>
              <a:off x="2344" y="1632"/>
              <a:ext cx="599" cy="237"/>
            </a:xfrm>
            <a:prstGeom prst="rect">
              <a:avLst/>
            </a:prstGeom>
            <a:noFill/>
            <a:ln w="9525">
              <a:noFill/>
              <a:miter lim="800000"/>
              <a:headEnd/>
              <a:tailEnd/>
            </a:ln>
          </p:spPr>
          <p:txBody>
            <a:bodyPr wrap="none">
              <a:spAutoFit/>
            </a:bodyPr>
            <a:lstStyle/>
            <a:p>
              <a:pPr eaLnBrk="0" hangingPunct="0">
                <a:spcBef>
                  <a:spcPct val="0"/>
                </a:spcBef>
                <a:buFontTx/>
                <a:buNone/>
              </a:pPr>
              <a:r>
                <a:rPr lang="en-US" sz="1600">
                  <a:latin typeface="Arial" pitchFamily="34" charset="0"/>
                  <a:ea typeface="ＭＳ Ｐゴシック" pitchFamily="50" charset="-128"/>
                </a:rPr>
                <a:t>120 cm</a:t>
              </a:r>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defRPr/>
            </a:pPr>
            <a:r>
              <a:rPr lang="en-US" smtClean="0"/>
              <a:t>Summary</a:t>
            </a:r>
          </a:p>
        </p:txBody>
      </p:sp>
      <p:sp>
        <p:nvSpPr>
          <p:cNvPr id="553987" name="Rectangle 3"/>
          <p:cNvSpPr>
            <a:spLocks noGrp="1" noChangeArrowheads="1"/>
          </p:cNvSpPr>
          <p:nvPr>
            <p:ph type="body" idx="1"/>
          </p:nvPr>
        </p:nvSpPr>
        <p:spPr>
          <a:xfrm>
            <a:off x="461963" y="1450975"/>
            <a:ext cx="8270875" cy="4953000"/>
          </a:xfrm>
        </p:spPr>
        <p:txBody>
          <a:bodyPr/>
          <a:lstStyle/>
          <a:p>
            <a:pPr eaLnBrk="1" hangingPunct="1">
              <a:lnSpc>
                <a:spcPct val="90000"/>
              </a:lnSpc>
              <a:defRPr/>
            </a:pPr>
            <a:r>
              <a:rPr lang="en-US" dirty="0" smtClean="0"/>
              <a:t>The EOS describes the macroscopic response of nuclear matter and finite nuclei.</a:t>
            </a:r>
          </a:p>
          <a:p>
            <a:pPr lvl="1" eaLnBrk="1" hangingPunct="1">
              <a:lnSpc>
                <a:spcPct val="90000"/>
              </a:lnSpc>
              <a:defRPr/>
            </a:pPr>
            <a:endParaRPr lang="en-US" dirty="0" smtClean="0"/>
          </a:p>
          <a:p>
            <a:pPr lvl="1" eaLnBrk="1" hangingPunct="1">
              <a:lnSpc>
                <a:spcPct val="90000"/>
              </a:lnSpc>
              <a:defRPr/>
            </a:pPr>
            <a:endParaRPr lang="en-US" dirty="0" smtClean="0"/>
          </a:p>
          <a:p>
            <a:pPr lvl="1" eaLnBrk="1" hangingPunct="1">
              <a:lnSpc>
                <a:spcPct val="90000"/>
              </a:lnSpc>
              <a:defRPr/>
            </a:pPr>
            <a:r>
              <a:rPr lang="en-US" dirty="0" smtClean="0"/>
              <a:t>Isoscalar giant resonances , kaon production and high energy flow measurements have placed constraints on the symmetric matter EOS, but the EOS at large isospin asymmetries is not well constrained.</a:t>
            </a:r>
          </a:p>
          <a:p>
            <a:pPr eaLnBrk="1" hangingPunct="1">
              <a:lnSpc>
                <a:spcPct val="90000"/>
              </a:lnSpc>
              <a:defRPr/>
            </a:pPr>
            <a:r>
              <a:rPr lang="en-US" dirty="0" smtClean="0"/>
              <a:t>The behavior at large isospin asymmetries is described by the symmetry energy. </a:t>
            </a:r>
          </a:p>
          <a:p>
            <a:pPr lvl="1" eaLnBrk="1" hangingPunct="1">
              <a:lnSpc>
                <a:spcPct val="90000"/>
              </a:lnSpc>
              <a:defRPr/>
            </a:pPr>
            <a:r>
              <a:rPr lang="en-US" dirty="0" smtClean="0"/>
              <a:t>It influences many nuclear physics quantities: </a:t>
            </a:r>
          </a:p>
          <a:p>
            <a:pPr lvl="2" eaLnBrk="1" hangingPunct="1">
              <a:lnSpc>
                <a:spcPct val="90000"/>
              </a:lnSpc>
              <a:defRPr/>
            </a:pPr>
            <a:r>
              <a:rPr lang="en-US" dirty="0" smtClean="0"/>
              <a:t>binding energies, </a:t>
            </a:r>
          </a:p>
          <a:p>
            <a:pPr lvl="2" eaLnBrk="1" hangingPunct="1">
              <a:lnSpc>
                <a:spcPct val="90000"/>
              </a:lnSpc>
              <a:defRPr/>
            </a:pPr>
            <a:r>
              <a:rPr lang="en-US" dirty="0" smtClean="0"/>
              <a:t>neutron skin thicknesses, </a:t>
            </a:r>
            <a:r>
              <a:rPr lang="en-US" dirty="0" err="1" smtClean="0"/>
              <a:t>isovector</a:t>
            </a:r>
            <a:r>
              <a:rPr lang="en-US" dirty="0" smtClean="0"/>
              <a:t> giant resonances, </a:t>
            </a:r>
          </a:p>
          <a:p>
            <a:pPr lvl="2" eaLnBrk="1" hangingPunct="1">
              <a:lnSpc>
                <a:spcPct val="90000"/>
              </a:lnSpc>
              <a:defRPr/>
            </a:pPr>
            <a:r>
              <a:rPr lang="en-US" dirty="0" smtClean="0"/>
              <a:t>isospin diffusion, </a:t>
            </a:r>
          </a:p>
          <a:p>
            <a:pPr lvl="2" eaLnBrk="1" hangingPunct="1">
              <a:lnSpc>
                <a:spcPct val="90000"/>
              </a:lnSpc>
              <a:defRPr/>
            </a:pPr>
            <a:r>
              <a:rPr lang="en-US" dirty="0" smtClean="0"/>
              <a:t>proton vs. neutron emission and </a:t>
            </a:r>
            <a:r>
              <a:rPr lang="en-US" dirty="0" smtClean="0">
                <a:sym typeface="Symbol" pitchFamily="18" charset="2"/>
              </a:rPr>
              <a:t></a:t>
            </a:r>
            <a:r>
              <a:rPr lang="en-US" baseline="30000" dirty="0" smtClean="0">
                <a:sym typeface="Symbol" pitchFamily="18" charset="2"/>
              </a:rPr>
              <a:t>- </a:t>
            </a:r>
            <a:r>
              <a:rPr lang="en-US" dirty="0" smtClean="0">
                <a:sym typeface="Symbol" pitchFamily="18" charset="2"/>
              </a:rPr>
              <a:t>vs. </a:t>
            </a:r>
            <a:r>
              <a:rPr lang="en-US" baseline="30000" dirty="0" smtClean="0">
                <a:sym typeface="Symbol" pitchFamily="18" charset="2"/>
              </a:rPr>
              <a:t>+</a:t>
            </a:r>
            <a:r>
              <a:rPr lang="en-US" dirty="0" smtClean="0">
                <a:sym typeface="Symbol" pitchFamily="18" charset="2"/>
              </a:rPr>
              <a:t> emission</a:t>
            </a:r>
            <a:endParaRPr lang="en-US" dirty="0" smtClean="0"/>
          </a:p>
          <a:p>
            <a:pPr lvl="2" eaLnBrk="1" hangingPunct="1">
              <a:lnSpc>
                <a:spcPct val="90000"/>
              </a:lnSpc>
              <a:defRPr/>
            </a:pPr>
            <a:r>
              <a:rPr lang="en-US" dirty="0" smtClean="0"/>
              <a:t>neutron-proton correlations. </a:t>
            </a:r>
          </a:p>
          <a:p>
            <a:pPr lvl="1" eaLnBrk="1" hangingPunct="1">
              <a:lnSpc>
                <a:spcPct val="90000"/>
              </a:lnSpc>
              <a:defRPr/>
            </a:pPr>
            <a:r>
              <a:rPr lang="en-US" dirty="0" smtClean="0"/>
              <a:t>Measurements of these quantities can constrain the symmetry energy.</a:t>
            </a:r>
          </a:p>
          <a:p>
            <a:pPr eaLnBrk="1" hangingPunct="1">
              <a:lnSpc>
                <a:spcPct val="90000"/>
              </a:lnSpc>
              <a:defRPr/>
            </a:pPr>
            <a:r>
              <a:rPr lang="en-US" dirty="0" smtClean="0"/>
              <a:t>Constraints on the symmetry energy and on the EOS will be improved by planned experiments. Some of the best ideas probably have not been discovered.</a:t>
            </a:r>
          </a:p>
          <a:p>
            <a:pPr lvl="1" eaLnBrk="1" hangingPunct="1">
              <a:lnSpc>
                <a:spcPct val="90000"/>
              </a:lnSpc>
              <a:defRPr/>
            </a:pPr>
            <a:endParaRPr lang="en-US" dirty="0" smtClean="0"/>
          </a:p>
          <a:p>
            <a:pPr lvl="1" eaLnBrk="1" hangingPunct="1">
              <a:lnSpc>
                <a:spcPct val="90000"/>
              </a:lnSpc>
              <a:defRPr/>
            </a:pPr>
            <a:endParaRPr lang="en-US" dirty="0" smtClean="0"/>
          </a:p>
        </p:txBody>
      </p:sp>
      <p:sp>
        <p:nvSpPr>
          <p:cNvPr id="553988" name="Rectangle 4"/>
          <p:cNvSpPr>
            <a:spLocks noChangeArrowheads="1"/>
          </p:cNvSpPr>
          <p:nvPr/>
        </p:nvSpPr>
        <p:spPr bwMode="auto">
          <a:xfrm>
            <a:off x="954088" y="1828800"/>
            <a:ext cx="7019925" cy="382588"/>
          </a:xfrm>
          <a:prstGeom prst="rect">
            <a:avLst/>
          </a:prstGeom>
          <a:solidFill>
            <a:srgbClr val="CCFFFF"/>
          </a:solidFill>
          <a:ln w="9525">
            <a:noFill/>
            <a:miter lim="800000"/>
            <a:headEnd/>
            <a:tailEnd/>
          </a:ln>
          <a:effectLst>
            <a:outerShdw dist="107763" dir="2700000" algn="ctr" rotWithShape="0">
              <a:schemeClr val="bg2"/>
            </a:outerShdw>
          </a:effectLst>
        </p:spPr>
        <p:txBody>
          <a:bodyPr/>
          <a:lstStyle/>
          <a:p>
            <a:pPr marL="342900" indent="-342900" algn="ctr">
              <a:spcBef>
                <a:spcPct val="50000"/>
              </a:spcBef>
              <a:buFontTx/>
              <a:buNone/>
              <a:defRPr/>
            </a:pPr>
            <a:r>
              <a:rPr lang="en-US">
                <a:sym typeface="Symbol" pitchFamily="18" charset="2"/>
              </a:rPr>
              <a:t></a:t>
            </a:r>
            <a:r>
              <a:rPr lang="en-US"/>
              <a:t>(</a:t>
            </a:r>
            <a:r>
              <a:rPr lang="en-US">
                <a:sym typeface="Symbol" pitchFamily="18" charset="2"/>
              </a:rPr>
              <a:t>,0,) = </a:t>
            </a:r>
            <a:r>
              <a:rPr lang="en-US"/>
              <a:t>(</a:t>
            </a:r>
            <a:r>
              <a:rPr lang="en-US">
                <a:sym typeface="Symbol" pitchFamily="18" charset="2"/>
              </a:rPr>
              <a:t>,0,0) + </a:t>
            </a:r>
            <a:r>
              <a:rPr lang="en-US">
                <a:solidFill>
                  <a:srgbClr val="CC00CC"/>
                </a:solidFill>
                <a:latin typeface="Symbol" pitchFamily="18" charset="2"/>
                <a:sym typeface="Symbol" pitchFamily="18" charset="2"/>
              </a:rPr>
              <a:t>d</a:t>
            </a:r>
            <a:r>
              <a:rPr lang="en-US" baseline="30000">
                <a:solidFill>
                  <a:srgbClr val="CC00CC"/>
                </a:solidFill>
                <a:sym typeface="Symbol" pitchFamily="18" charset="2"/>
              </a:rPr>
              <a:t>2</a:t>
            </a:r>
            <a:r>
              <a:rPr lang="en-US">
                <a:solidFill>
                  <a:srgbClr val="CC00CC"/>
                </a:solidFill>
                <a:sym typeface="Symbol" pitchFamily="18" charset="2"/>
              </a:rPr>
              <a:t>S() ;  </a:t>
            </a:r>
            <a:r>
              <a:rPr lang="en-US">
                <a:latin typeface="Symbol" pitchFamily="18" charset="2"/>
                <a:sym typeface="Symbol" pitchFamily="18" charset="2"/>
              </a:rPr>
              <a:t>d</a:t>
            </a:r>
            <a:r>
              <a:rPr lang="en-US">
                <a:sym typeface="Symbol" pitchFamily="18" charset="2"/>
              </a:rPr>
              <a:t> = (</a:t>
            </a:r>
            <a:r>
              <a:rPr lang="en-US" baseline="-25000">
                <a:sym typeface="Symbol" pitchFamily="18" charset="2"/>
              </a:rPr>
              <a:t>n</a:t>
            </a:r>
            <a:r>
              <a:rPr lang="en-US">
                <a:sym typeface="Symbol" pitchFamily="18" charset="2"/>
              </a:rPr>
              <a:t>- </a:t>
            </a:r>
            <a:r>
              <a:rPr lang="en-US" baseline="-25000">
                <a:sym typeface="Symbol" pitchFamily="18" charset="2"/>
              </a:rPr>
              <a:t>p</a:t>
            </a:r>
            <a:r>
              <a:rPr lang="en-US">
                <a:sym typeface="Symbol" pitchFamily="18" charset="2"/>
              </a:rPr>
              <a:t>)/ (</a:t>
            </a:r>
            <a:r>
              <a:rPr lang="en-US" baseline="-25000">
                <a:sym typeface="Symbol" pitchFamily="18" charset="2"/>
              </a:rPr>
              <a:t>n</a:t>
            </a:r>
            <a:r>
              <a:rPr lang="en-US">
                <a:sym typeface="Symbol" pitchFamily="18" charset="2"/>
              </a:rPr>
              <a:t>+ </a:t>
            </a:r>
            <a:r>
              <a:rPr lang="en-US" baseline="-25000">
                <a:sym typeface="Symbol" pitchFamily="18" charset="2"/>
              </a:rPr>
              <a:t>p</a:t>
            </a:r>
            <a:r>
              <a:rPr lang="en-US">
                <a:sym typeface="Symbol" pitchFamily="18" charset="2"/>
              </a:rPr>
              <a:t>) = (N-Z)/A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541338" y="0"/>
            <a:ext cx="8145462" cy="671513"/>
          </a:xfrm>
        </p:spPr>
        <p:txBody>
          <a:bodyPr/>
          <a:lstStyle/>
          <a:p>
            <a:pPr eaLnBrk="1" hangingPunct="1">
              <a:defRPr/>
            </a:pPr>
            <a:r>
              <a:rPr lang="en-US" sz="2400" smtClean="0"/>
              <a:t>Influence of production mechanism on isoscaling parameters</a:t>
            </a:r>
          </a:p>
        </p:txBody>
      </p:sp>
      <p:sp>
        <p:nvSpPr>
          <p:cNvPr id="604163" name="Rectangle 3"/>
          <p:cNvSpPr>
            <a:spLocks noGrp="1" noChangeArrowheads="1"/>
          </p:cNvSpPr>
          <p:nvPr>
            <p:ph type="body" sz="half" idx="1"/>
          </p:nvPr>
        </p:nvSpPr>
        <p:spPr>
          <a:xfrm>
            <a:off x="482600" y="1265238"/>
            <a:ext cx="3784600" cy="2476500"/>
          </a:xfrm>
        </p:spPr>
        <p:txBody>
          <a:bodyPr/>
          <a:lstStyle/>
          <a:p>
            <a:pPr eaLnBrk="1" hangingPunct="1">
              <a:defRPr/>
            </a:pPr>
            <a:r>
              <a:rPr lang="en-US" sz="1800" smtClean="0"/>
              <a:t>Statistical theory:</a:t>
            </a:r>
          </a:p>
          <a:p>
            <a:pPr lvl="1" eaLnBrk="1" hangingPunct="1">
              <a:defRPr/>
            </a:pPr>
            <a:r>
              <a:rPr lang="en-US" sz="1800" smtClean="0">
                <a:sym typeface="Symbol" pitchFamily="18" charset="2"/>
              </a:rPr>
              <a:t>Final isoscaling parameters are often similar to those of the primary distribution</a:t>
            </a:r>
          </a:p>
          <a:p>
            <a:pPr lvl="1" eaLnBrk="1" hangingPunct="1">
              <a:defRPr/>
            </a:pPr>
            <a:r>
              <a:rPr lang="en-US" sz="1800" smtClean="0">
                <a:sym typeface="Symbol" pitchFamily="18" charset="2"/>
              </a:rPr>
              <a:t>Both depend linearly on </a:t>
            </a:r>
          </a:p>
          <a:p>
            <a:pPr lvl="1" eaLnBrk="1" hangingPunct="1">
              <a:defRPr/>
            </a:pPr>
            <a:endParaRPr lang="en-US" sz="1800" baseline="-25000" smtClean="0">
              <a:sym typeface="Symbol" pitchFamily="18" charset="2"/>
            </a:endParaRPr>
          </a:p>
          <a:p>
            <a:pPr eaLnBrk="1" hangingPunct="1">
              <a:defRPr/>
            </a:pPr>
            <a:r>
              <a:rPr lang="en-US" sz="1800" smtClean="0">
                <a:sym typeface="Symbol" pitchFamily="18" charset="2"/>
              </a:rPr>
              <a:t> R()=R()</a:t>
            </a:r>
          </a:p>
        </p:txBody>
      </p:sp>
      <p:sp>
        <p:nvSpPr>
          <p:cNvPr id="604164" name="Rectangle 4"/>
          <p:cNvSpPr>
            <a:spLocks noGrp="1" noChangeArrowheads="1"/>
          </p:cNvSpPr>
          <p:nvPr>
            <p:ph type="body" sz="half" idx="2"/>
          </p:nvPr>
        </p:nvSpPr>
        <p:spPr>
          <a:xfrm>
            <a:off x="4673600" y="1265238"/>
            <a:ext cx="3924300" cy="2425700"/>
          </a:xfrm>
        </p:spPr>
        <p:txBody>
          <a:bodyPr/>
          <a:lstStyle/>
          <a:p>
            <a:pPr eaLnBrk="1" hangingPunct="1">
              <a:lnSpc>
                <a:spcPct val="90000"/>
              </a:lnSpc>
              <a:defRPr/>
            </a:pPr>
            <a:r>
              <a:rPr lang="en-US" sz="1800" smtClean="0"/>
              <a:t>Dynamical theories: </a:t>
            </a:r>
          </a:p>
          <a:p>
            <a:pPr lvl="1" eaLnBrk="1" hangingPunct="1">
              <a:lnSpc>
                <a:spcPct val="90000"/>
              </a:lnSpc>
              <a:defRPr/>
            </a:pPr>
            <a:r>
              <a:rPr lang="en-US" sz="1800" smtClean="0"/>
              <a:t>Final isoscaling parameters are often smaller than those of primary distribution</a:t>
            </a:r>
          </a:p>
          <a:p>
            <a:pPr lvl="1" eaLnBrk="1" hangingPunct="1">
              <a:lnSpc>
                <a:spcPct val="90000"/>
              </a:lnSpc>
              <a:defRPr/>
            </a:pPr>
            <a:r>
              <a:rPr lang="en-US" sz="1800" smtClean="0"/>
              <a:t>Both depend linearly on </a:t>
            </a:r>
            <a:r>
              <a:rPr lang="en-US" sz="1800" smtClean="0">
                <a:sym typeface="Symbol" pitchFamily="18" charset="2"/>
              </a:rPr>
              <a:t></a:t>
            </a:r>
          </a:p>
          <a:p>
            <a:pPr eaLnBrk="1" hangingPunct="1">
              <a:lnSpc>
                <a:spcPct val="90000"/>
              </a:lnSpc>
              <a:defRPr/>
            </a:pPr>
            <a:r>
              <a:rPr lang="en-US" sz="1800" smtClean="0">
                <a:sym typeface="Symbol" pitchFamily="18" charset="2"/>
              </a:rPr>
              <a:t> R()=R()</a:t>
            </a:r>
          </a:p>
          <a:p>
            <a:pPr lvl="1" eaLnBrk="1" hangingPunct="1">
              <a:lnSpc>
                <a:spcPct val="90000"/>
              </a:lnSpc>
              <a:defRPr/>
            </a:pPr>
            <a:r>
              <a:rPr lang="en-US" sz="1800" smtClean="0">
                <a:sym typeface="Symbol" pitchFamily="18" charset="2"/>
              </a:rPr>
              <a:t>Doesn't matter which one is correct.</a:t>
            </a:r>
          </a:p>
        </p:txBody>
      </p:sp>
      <p:pic>
        <p:nvPicPr>
          <p:cNvPr id="37893" name="Picture 5" descr="C:\MyDoc2\scratch\tliu\SMM_ALPHA.wmf"/>
          <p:cNvPicPr>
            <a:picLocks noChangeAspect="1" noChangeArrowheads="1"/>
          </p:cNvPicPr>
          <p:nvPr/>
        </p:nvPicPr>
        <p:blipFill>
          <a:blip r:embed="rId3" cstate="print"/>
          <a:srcRect/>
          <a:stretch>
            <a:fillRect/>
          </a:stretch>
        </p:blipFill>
        <p:spPr bwMode="auto">
          <a:xfrm>
            <a:off x="0" y="3249613"/>
            <a:ext cx="4451350" cy="3651250"/>
          </a:xfrm>
          <a:prstGeom prst="rect">
            <a:avLst/>
          </a:prstGeom>
          <a:noFill/>
          <a:ln w="9525">
            <a:noFill/>
            <a:miter lim="800000"/>
            <a:headEnd/>
            <a:tailEnd/>
          </a:ln>
        </p:spPr>
      </p:pic>
      <p:pic>
        <p:nvPicPr>
          <p:cNvPr id="37894" name="Picture 6" descr="C:\MyDoc2\scratch\tliu\ono_pri_sec.WMF"/>
          <p:cNvPicPr>
            <a:picLocks noChangeAspect="1" noChangeArrowheads="1"/>
          </p:cNvPicPr>
          <p:nvPr/>
        </p:nvPicPr>
        <p:blipFill>
          <a:blip r:embed="rId4" cstate="print"/>
          <a:srcRect/>
          <a:stretch>
            <a:fillRect/>
          </a:stretch>
        </p:blipFill>
        <p:spPr bwMode="auto">
          <a:xfrm>
            <a:off x="4418013" y="3241675"/>
            <a:ext cx="4460875" cy="3659188"/>
          </a:xfrm>
          <a:prstGeom prst="rect">
            <a:avLst/>
          </a:prstGeom>
          <a:noFill/>
          <a:ln w="9525">
            <a:noFill/>
            <a:miter lim="800000"/>
            <a:headEnd/>
            <a:tailEnd/>
          </a:ln>
        </p:spPr>
      </p:pic>
      <p:sp>
        <p:nvSpPr>
          <p:cNvPr id="37895" name="Text Box 7"/>
          <p:cNvSpPr txBox="1">
            <a:spLocks noChangeArrowheads="1"/>
          </p:cNvSpPr>
          <p:nvPr/>
        </p:nvSpPr>
        <p:spPr bwMode="auto">
          <a:xfrm>
            <a:off x="476250" y="785813"/>
            <a:ext cx="7842250" cy="366712"/>
          </a:xfrm>
          <a:prstGeom prst="rect">
            <a:avLst/>
          </a:prstGeom>
          <a:solidFill>
            <a:srgbClr val="CCFFCC"/>
          </a:solidFill>
          <a:ln w="9525">
            <a:noFill/>
            <a:miter lim="800000"/>
            <a:headEnd/>
            <a:tailEnd/>
          </a:ln>
        </p:spPr>
        <p:txBody>
          <a:bodyPr wrap="none">
            <a:spAutoFit/>
          </a:bodyPr>
          <a:lstStyle/>
          <a:p>
            <a:pPr>
              <a:buFontTx/>
              <a:buNone/>
            </a:pPr>
            <a:r>
              <a:rPr lang="en-US">
                <a:solidFill>
                  <a:srgbClr val="990000"/>
                </a:solidFill>
              </a:rPr>
              <a:t>Primary: Before decay of excited fragments, Final: after decay of excited fragments</a:t>
            </a:r>
          </a:p>
        </p:txBody>
      </p:sp>
      <p:sp>
        <p:nvSpPr>
          <p:cNvPr id="37896" name="Text Box 8"/>
          <p:cNvSpPr txBox="1">
            <a:spLocks noChangeArrowheads="1"/>
          </p:cNvSpPr>
          <p:nvPr/>
        </p:nvSpPr>
        <p:spPr bwMode="auto">
          <a:xfrm>
            <a:off x="5907088" y="4656138"/>
            <a:ext cx="893762" cy="304800"/>
          </a:xfrm>
          <a:prstGeom prst="rect">
            <a:avLst/>
          </a:prstGeom>
          <a:solidFill>
            <a:schemeClr val="bg1"/>
          </a:solidFill>
          <a:ln w="9525">
            <a:noFill/>
            <a:miter lim="800000"/>
            <a:headEnd/>
            <a:tailEnd/>
          </a:ln>
        </p:spPr>
        <p:txBody>
          <a:bodyPr>
            <a:spAutoFit/>
          </a:bodyPr>
          <a:lstStyle/>
          <a:p>
            <a:pPr>
              <a:buFontTx/>
              <a:buNone/>
            </a:pPr>
            <a:r>
              <a:rPr lang="en-US" sz="1400">
                <a:solidFill>
                  <a:srgbClr val="0000FF"/>
                </a:solidFill>
              </a:rPr>
              <a:t>final</a:t>
            </a:r>
          </a:p>
        </p:txBody>
      </p:sp>
      <p:sp>
        <p:nvSpPr>
          <p:cNvPr id="37897" name="Text Box 9">
            <a:hlinkClick r:id="" action="ppaction://noaction"/>
          </p:cNvPr>
          <p:cNvSpPr txBox="1">
            <a:spLocks noChangeArrowheads="1"/>
          </p:cNvSpPr>
          <p:nvPr/>
        </p:nvSpPr>
        <p:spPr bwMode="auto">
          <a:xfrm>
            <a:off x="8575675" y="6040438"/>
            <a:ext cx="333375" cy="366712"/>
          </a:xfrm>
          <a:prstGeom prst="rect">
            <a:avLst/>
          </a:prstGeom>
          <a:noFill/>
          <a:ln w="9525">
            <a:noFill/>
            <a:miter lim="800000"/>
            <a:headEnd/>
            <a:tailEnd/>
          </a:ln>
        </p:spPr>
        <p:txBody>
          <a:bodyPr>
            <a:spAutoFit/>
          </a:bodyPr>
          <a:lstStyle/>
          <a:p>
            <a:pPr>
              <a:spcBef>
                <a:spcPct val="50000"/>
              </a:spcBef>
              <a:buFontTx/>
              <a:buNone/>
            </a:pPr>
            <a:r>
              <a:rPr lang="en-US" dirty="0">
                <a:solidFill>
                  <a:srgbClr val="FF3300"/>
                </a:solidFill>
                <a:hlinkClick r:id="rId5" action="ppaction://hlinksldjump"/>
              </a:rPr>
              <a:t>R</a:t>
            </a:r>
            <a:endParaRPr lang="en-US" dirty="0">
              <a:solidFill>
                <a:srgbClr val="FF33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609600" y="0"/>
            <a:ext cx="7772400" cy="850900"/>
          </a:xfrm>
        </p:spPr>
        <p:txBody>
          <a:bodyPr/>
          <a:lstStyle/>
          <a:p>
            <a:pPr eaLnBrk="1" hangingPunct="1">
              <a:defRPr/>
            </a:pPr>
            <a:r>
              <a:rPr lang="en-US" smtClean="0"/>
              <a:t>Test of linearity using central collisions</a:t>
            </a:r>
          </a:p>
        </p:txBody>
      </p:sp>
      <p:sp>
        <p:nvSpPr>
          <p:cNvPr id="605187" name="Rectangle 3"/>
          <p:cNvSpPr>
            <a:spLocks noGrp="1" noChangeArrowheads="1"/>
          </p:cNvSpPr>
          <p:nvPr>
            <p:ph type="body" sz="half" idx="1"/>
          </p:nvPr>
        </p:nvSpPr>
        <p:spPr>
          <a:xfrm>
            <a:off x="723900" y="1243013"/>
            <a:ext cx="3810000" cy="828675"/>
          </a:xfrm>
        </p:spPr>
        <p:txBody>
          <a:bodyPr/>
          <a:lstStyle/>
          <a:p>
            <a:pPr eaLnBrk="1" hangingPunct="1">
              <a:defRPr/>
            </a:pPr>
            <a:r>
              <a:rPr lang="en-US" sz="1800" smtClean="0"/>
              <a:t>Data analyzed in well-mixed region at 70</a:t>
            </a:r>
            <a:r>
              <a:rPr lang="en-US" sz="1800" smtClean="0">
                <a:sym typeface="Symbol" pitchFamily="18" charset="2"/>
              </a:rPr>
              <a:t></a:t>
            </a:r>
            <a:r>
              <a:rPr lang="en-US" sz="1800" baseline="-25000" smtClean="0">
                <a:sym typeface="Symbol" pitchFamily="18" charset="2"/>
              </a:rPr>
              <a:t>cm</a:t>
            </a:r>
            <a:r>
              <a:rPr lang="en-US" sz="1800" smtClean="0">
                <a:sym typeface="Symbol" pitchFamily="18" charset="2"/>
              </a:rPr>
              <a:t>110.</a:t>
            </a:r>
            <a:endParaRPr lang="en-US" sz="1800" smtClean="0"/>
          </a:p>
        </p:txBody>
      </p:sp>
      <p:sp>
        <p:nvSpPr>
          <p:cNvPr id="605188" name="Rectangle 4"/>
          <p:cNvSpPr>
            <a:spLocks noGrp="1" noChangeArrowheads="1"/>
          </p:cNvSpPr>
          <p:nvPr>
            <p:ph type="body" sz="half" idx="2"/>
          </p:nvPr>
        </p:nvSpPr>
        <p:spPr>
          <a:xfrm>
            <a:off x="4756150" y="1243013"/>
            <a:ext cx="3810000" cy="850900"/>
          </a:xfrm>
        </p:spPr>
        <p:txBody>
          <a:bodyPr/>
          <a:lstStyle/>
          <a:p>
            <a:pPr eaLnBrk="1" hangingPunct="1">
              <a:defRPr/>
            </a:pPr>
            <a:r>
              <a:rPr lang="en-US" sz="1800" smtClean="0"/>
              <a:t>Linearity is demonstrated for </a:t>
            </a:r>
            <a:r>
              <a:rPr lang="en-US" sz="1800" smtClean="0">
                <a:sym typeface="Symbol" pitchFamily="18" charset="2"/>
              </a:rPr>
              <a:t>,  and ln(Y(</a:t>
            </a:r>
            <a:r>
              <a:rPr lang="en-US" sz="1800" baseline="30000" smtClean="0">
                <a:sym typeface="Symbol" pitchFamily="18" charset="2"/>
              </a:rPr>
              <a:t>7</a:t>
            </a:r>
            <a:r>
              <a:rPr lang="en-US" sz="1800" smtClean="0">
                <a:sym typeface="Symbol" pitchFamily="18" charset="2"/>
              </a:rPr>
              <a:t>Li)/Y(</a:t>
            </a:r>
            <a:r>
              <a:rPr lang="en-US" sz="1800" baseline="30000" smtClean="0">
                <a:sym typeface="Symbol" pitchFamily="18" charset="2"/>
              </a:rPr>
              <a:t>7</a:t>
            </a:r>
            <a:r>
              <a:rPr lang="en-US" sz="1800" smtClean="0">
                <a:sym typeface="Symbol" pitchFamily="18" charset="2"/>
              </a:rPr>
              <a:t>Be))-</a:t>
            </a:r>
            <a:endParaRPr lang="en-US" sz="1800" smtClean="0"/>
          </a:p>
        </p:txBody>
      </p:sp>
      <p:pic>
        <p:nvPicPr>
          <p:cNvPr id="38917" name="Picture 5" descr="C:\MyDoc2\scratch\tliu\c12_cent_2d.jpg"/>
          <p:cNvPicPr>
            <a:picLocks noChangeAspect="1" noChangeArrowheads="1"/>
          </p:cNvPicPr>
          <p:nvPr/>
        </p:nvPicPr>
        <p:blipFill>
          <a:blip r:embed="rId2" cstate="print"/>
          <a:srcRect/>
          <a:stretch>
            <a:fillRect/>
          </a:stretch>
        </p:blipFill>
        <p:spPr bwMode="auto">
          <a:xfrm>
            <a:off x="244475" y="2457450"/>
            <a:ext cx="3978275" cy="4014788"/>
          </a:xfrm>
          <a:prstGeom prst="rect">
            <a:avLst/>
          </a:prstGeom>
          <a:noFill/>
          <a:ln w="9525">
            <a:noFill/>
            <a:miter lim="800000"/>
            <a:headEnd/>
            <a:tailEnd/>
          </a:ln>
        </p:spPr>
      </p:pic>
      <p:pic>
        <p:nvPicPr>
          <p:cNvPr id="38918" name="Picture 6" descr="C:\MyDoc2\scratch\tliu\fig_1_diff.eps"/>
          <p:cNvPicPr>
            <a:picLocks noChangeAspect="1" noChangeArrowheads="1"/>
          </p:cNvPicPr>
          <p:nvPr/>
        </p:nvPicPr>
        <p:blipFill>
          <a:blip r:embed="rId3" cstate="print"/>
          <a:srcRect/>
          <a:stretch>
            <a:fillRect/>
          </a:stretch>
        </p:blipFill>
        <p:spPr bwMode="auto">
          <a:xfrm>
            <a:off x="5238750" y="2282825"/>
            <a:ext cx="2944813" cy="4265613"/>
          </a:xfrm>
          <a:prstGeom prst="rect">
            <a:avLst/>
          </a:prstGeom>
          <a:noFill/>
          <a:ln w="9525">
            <a:noFill/>
            <a:miter lim="800000"/>
            <a:headEnd/>
            <a:tailEnd/>
          </a:ln>
        </p:spPr>
      </p:pic>
      <p:sp>
        <p:nvSpPr>
          <p:cNvPr id="38919" name="Text Box 7"/>
          <p:cNvSpPr txBox="1">
            <a:spLocks noChangeArrowheads="1"/>
          </p:cNvSpPr>
          <p:nvPr/>
        </p:nvSpPr>
        <p:spPr bwMode="auto">
          <a:xfrm>
            <a:off x="2765425" y="2246313"/>
            <a:ext cx="1382713" cy="304800"/>
          </a:xfrm>
          <a:prstGeom prst="rect">
            <a:avLst/>
          </a:prstGeom>
          <a:noFill/>
          <a:ln w="9525">
            <a:noFill/>
            <a:miter lim="800000"/>
            <a:headEnd/>
            <a:tailEnd/>
          </a:ln>
        </p:spPr>
        <p:txBody>
          <a:bodyPr wrap="none">
            <a:spAutoFit/>
          </a:bodyPr>
          <a:lstStyle/>
          <a:p>
            <a:pPr>
              <a:buFontTx/>
              <a:buNone/>
            </a:pPr>
            <a:r>
              <a:rPr lang="en-US" sz="1400"/>
              <a:t>Liu et al., (2006)</a:t>
            </a:r>
          </a:p>
        </p:txBody>
      </p:sp>
      <p:sp>
        <p:nvSpPr>
          <p:cNvPr id="38920" name="Text Box 8"/>
          <p:cNvSpPr txBox="1">
            <a:spLocks noChangeArrowheads="1"/>
          </p:cNvSpPr>
          <p:nvPr/>
        </p:nvSpPr>
        <p:spPr bwMode="auto">
          <a:xfrm rot="5400000">
            <a:off x="7490619" y="3058319"/>
            <a:ext cx="1382712" cy="304800"/>
          </a:xfrm>
          <a:prstGeom prst="rect">
            <a:avLst/>
          </a:prstGeom>
          <a:noFill/>
          <a:ln w="9525">
            <a:noFill/>
            <a:miter lim="800000"/>
            <a:headEnd/>
            <a:tailEnd/>
          </a:ln>
        </p:spPr>
        <p:txBody>
          <a:bodyPr wrap="none">
            <a:spAutoFit/>
          </a:bodyPr>
          <a:lstStyle/>
          <a:p>
            <a:pPr>
              <a:buFontTx/>
              <a:buNone/>
            </a:pPr>
            <a:r>
              <a:rPr lang="en-US" sz="1400"/>
              <a:t>Liu et al., (2006)</a:t>
            </a:r>
          </a:p>
        </p:txBody>
      </p:sp>
      <p:sp>
        <p:nvSpPr>
          <p:cNvPr id="38921" name="Text Box 10">
            <a:hlinkClick r:id="" action="ppaction://noaction"/>
          </p:cNvPr>
          <p:cNvSpPr txBox="1">
            <a:spLocks noChangeArrowheads="1"/>
          </p:cNvSpPr>
          <p:nvPr/>
        </p:nvSpPr>
        <p:spPr bwMode="auto">
          <a:xfrm>
            <a:off x="8478838" y="5916613"/>
            <a:ext cx="333375" cy="366712"/>
          </a:xfrm>
          <a:prstGeom prst="rect">
            <a:avLst/>
          </a:prstGeom>
          <a:noFill/>
          <a:ln w="9525">
            <a:noFill/>
            <a:miter lim="800000"/>
            <a:headEnd/>
            <a:tailEnd/>
          </a:ln>
        </p:spPr>
        <p:txBody>
          <a:bodyPr>
            <a:spAutoFit/>
          </a:bodyPr>
          <a:lstStyle/>
          <a:p>
            <a:pPr>
              <a:spcBef>
                <a:spcPct val="50000"/>
              </a:spcBef>
              <a:buFontTx/>
              <a:buNone/>
            </a:pPr>
            <a:r>
              <a:rPr lang="en-US" dirty="0">
                <a:solidFill>
                  <a:srgbClr val="FF3300"/>
                </a:solidFill>
                <a:hlinkClick r:id="rId4" action="ppaction://hlinksldjump"/>
              </a:rPr>
              <a:t>R</a:t>
            </a:r>
            <a:endParaRPr lang="en-US" dirty="0">
              <a:solidFill>
                <a:srgbClr val="FF33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5" name="Picture 5" descr="ono_last"/>
          <p:cNvPicPr>
            <a:picLocks noChangeAspect="1" noChangeArrowheads="1"/>
          </p:cNvPicPr>
          <p:nvPr/>
        </p:nvPicPr>
        <p:blipFill>
          <a:blip r:embed="rId3" cstate="print"/>
          <a:srcRect/>
          <a:stretch>
            <a:fillRect/>
          </a:stretch>
        </p:blipFill>
        <p:spPr bwMode="auto">
          <a:xfrm>
            <a:off x="5203825" y="2052638"/>
            <a:ext cx="3054350" cy="4459287"/>
          </a:xfrm>
          <a:prstGeom prst="rect">
            <a:avLst/>
          </a:prstGeom>
          <a:noFill/>
        </p:spPr>
      </p:pic>
      <p:sp>
        <p:nvSpPr>
          <p:cNvPr id="588802" name="Rectangle 2"/>
          <p:cNvSpPr>
            <a:spLocks noGrp="1" noChangeArrowheads="1"/>
          </p:cNvSpPr>
          <p:nvPr>
            <p:ph type="title"/>
          </p:nvPr>
        </p:nvSpPr>
        <p:spPr>
          <a:xfrm>
            <a:off x="609600" y="0"/>
            <a:ext cx="7772400" cy="749300"/>
          </a:xfrm>
          <a:ln/>
        </p:spPr>
        <p:txBody>
          <a:bodyPr/>
          <a:lstStyle/>
          <a:p>
            <a:r>
              <a:rPr lang="en-US"/>
              <a:t>Linearity of </a:t>
            </a:r>
            <a:r>
              <a:rPr lang="en-US">
                <a:sym typeface="Symbol" pitchFamily="18" charset="2"/>
              </a:rPr>
              <a:t> and  in fragmentation models</a:t>
            </a:r>
            <a:endParaRPr lang="en-US"/>
          </a:p>
        </p:txBody>
      </p:sp>
      <p:sp>
        <p:nvSpPr>
          <p:cNvPr id="588803" name="Rectangle 3"/>
          <p:cNvSpPr>
            <a:spLocks noGrp="1" noChangeArrowheads="1"/>
          </p:cNvSpPr>
          <p:nvPr>
            <p:ph type="body" sz="half" idx="1"/>
          </p:nvPr>
        </p:nvSpPr>
        <p:spPr>
          <a:xfrm>
            <a:off x="622300" y="882650"/>
            <a:ext cx="3810000" cy="1050925"/>
          </a:xfrm>
        </p:spPr>
        <p:txBody>
          <a:bodyPr/>
          <a:lstStyle/>
          <a:p>
            <a:r>
              <a:rPr lang="en-US" sz="1800"/>
              <a:t>Calculations using ISMM display a linear dependence </a:t>
            </a:r>
            <a:r>
              <a:rPr lang="en-US" sz="1800">
                <a:sym typeface="Symbol" pitchFamily="18" charset="2"/>
              </a:rPr>
              <a:t> and  on </a:t>
            </a:r>
            <a:endParaRPr lang="en-US" sz="1800"/>
          </a:p>
        </p:txBody>
      </p:sp>
      <p:sp>
        <p:nvSpPr>
          <p:cNvPr id="588804" name="Rectangle 4"/>
          <p:cNvSpPr>
            <a:spLocks noGrp="1" noChangeArrowheads="1"/>
          </p:cNvSpPr>
          <p:nvPr>
            <p:ph type="body" sz="half" idx="2"/>
          </p:nvPr>
        </p:nvSpPr>
        <p:spPr>
          <a:xfrm>
            <a:off x="4622800" y="882650"/>
            <a:ext cx="4216400" cy="1054100"/>
          </a:xfrm>
        </p:spPr>
        <p:txBody>
          <a:bodyPr/>
          <a:lstStyle/>
          <a:p>
            <a:r>
              <a:rPr lang="en-US" sz="1800"/>
              <a:t>Calculations using AMD display a linear dependence </a:t>
            </a:r>
            <a:r>
              <a:rPr lang="en-US" sz="1800">
                <a:sym typeface="Symbol" pitchFamily="18" charset="2"/>
              </a:rPr>
              <a:t> and  on  for both primary and secondary fragments.</a:t>
            </a:r>
            <a:endParaRPr lang="en-US" sz="1800"/>
          </a:p>
          <a:p>
            <a:endParaRPr lang="en-US" sz="1800"/>
          </a:p>
        </p:txBody>
      </p:sp>
      <p:pic>
        <p:nvPicPr>
          <p:cNvPr id="588806" name="Picture 6" descr="tan_all_Ri"/>
          <p:cNvPicPr>
            <a:picLocks noChangeAspect="1" noChangeArrowheads="1"/>
          </p:cNvPicPr>
          <p:nvPr/>
        </p:nvPicPr>
        <p:blipFill>
          <a:blip r:embed="rId4" cstate="print"/>
          <a:srcRect/>
          <a:stretch>
            <a:fillRect/>
          </a:stretch>
        </p:blipFill>
        <p:spPr bwMode="auto">
          <a:xfrm>
            <a:off x="985838" y="2060575"/>
            <a:ext cx="3081337" cy="4440238"/>
          </a:xfrm>
          <a:prstGeom prst="rect">
            <a:avLst/>
          </a:prstGeom>
          <a:noFill/>
        </p:spPr>
      </p:pic>
      <p:sp>
        <p:nvSpPr>
          <p:cNvPr id="588813" name="Text Box 13"/>
          <p:cNvSpPr txBox="1">
            <a:spLocks noChangeArrowheads="1"/>
          </p:cNvSpPr>
          <p:nvPr/>
        </p:nvSpPr>
        <p:spPr bwMode="auto">
          <a:xfrm>
            <a:off x="5800725" y="3752850"/>
            <a:ext cx="2484438" cy="366713"/>
          </a:xfrm>
          <a:prstGeom prst="rect">
            <a:avLst/>
          </a:prstGeom>
          <a:noFill/>
          <a:ln w="9525">
            <a:noFill/>
            <a:miter lim="800000"/>
            <a:headEnd/>
            <a:tailEnd/>
          </a:ln>
          <a:effectLst/>
        </p:spPr>
        <p:txBody>
          <a:bodyPr wrap="none">
            <a:spAutoFit/>
          </a:bodyPr>
          <a:lstStyle/>
          <a:p>
            <a:pPr>
              <a:buFontTx/>
              <a:buNone/>
            </a:pPr>
            <a:r>
              <a:rPr lang="en-US"/>
              <a:t>Central Ca+Ca collisions</a:t>
            </a:r>
          </a:p>
        </p:txBody>
      </p:sp>
      <p:sp>
        <p:nvSpPr>
          <p:cNvPr id="588814" name="Text Box 14"/>
          <p:cNvSpPr txBox="1">
            <a:spLocks noChangeArrowheads="1"/>
          </p:cNvSpPr>
          <p:nvPr/>
        </p:nvSpPr>
        <p:spPr bwMode="auto">
          <a:xfrm>
            <a:off x="1925638" y="3724275"/>
            <a:ext cx="1104900" cy="366713"/>
          </a:xfrm>
          <a:prstGeom prst="rect">
            <a:avLst/>
          </a:prstGeom>
          <a:noFill/>
          <a:ln w="9525">
            <a:noFill/>
            <a:miter lim="800000"/>
            <a:headEnd/>
            <a:tailEnd/>
          </a:ln>
          <a:effectLst/>
        </p:spPr>
        <p:txBody>
          <a:bodyPr wrap="none">
            <a:spAutoFit/>
          </a:bodyPr>
          <a:lstStyle/>
          <a:p>
            <a:pPr>
              <a:buFontTx/>
              <a:buNone/>
            </a:pPr>
            <a:r>
              <a:rPr lang="en-US"/>
              <a:t>Sn decays</a:t>
            </a:r>
          </a:p>
        </p:txBody>
      </p:sp>
      <p:sp>
        <p:nvSpPr>
          <p:cNvPr id="588815" name="Text Box 15"/>
          <p:cNvSpPr txBox="1">
            <a:spLocks noChangeArrowheads="1"/>
          </p:cNvSpPr>
          <p:nvPr/>
        </p:nvSpPr>
        <p:spPr bwMode="auto">
          <a:xfrm>
            <a:off x="7346950" y="2600325"/>
            <a:ext cx="1011238" cy="366713"/>
          </a:xfrm>
          <a:prstGeom prst="rect">
            <a:avLst/>
          </a:prstGeom>
          <a:noFill/>
          <a:ln w="9525">
            <a:noFill/>
            <a:miter lim="800000"/>
            <a:headEnd/>
            <a:tailEnd/>
          </a:ln>
          <a:effectLst/>
        </p:spPr>
        <p:txBody>
          <a:bodyPr wrap="none">
            <a:spAutoFit/>
          </a:bodyPr>
          <a:lstStyle/>
          <a:p>
            <a:pPr>
              <a:buFontTx/>
              <a:buNone/>
            </a:pPr>
            <a:r>
              <a:rPr lang="en-US" sz="1400" baseline="30000"/>
              <a:t>60</a:t>
            </a:r>
            <a:r>
              <a:rPr lang="en-US" sz="1400"/>
              <a:t>Ca+ </a:t>
            </a:r>
            <a:r>
              <a:rPr lang="en-US" sz="1400" baseline="30000"/>
              <a:t>60</a:t>
            </a:r>
            <a:r>
              <a:rPr lang="en-US" sz="1400"/>
              <a:t>Ca</a:t>
            </a:r>
            <a:r>
              <a:rPr lang="en-US"/>
              <a:t> </a:t>
            </a:r>
          </a:p>
        </p:txBody>
      </p:sp>
      <p:sp>
        <p:nvSpPr>
          <p:cNvPr id="588816" name="Text Box 16"/>
          <p:cNvSpPr txBox="1">
            <a:spLocks noChangeArrowheads="1"/>
          </p:cNvSpPr>
          <p:nvPr/>
        </p:nvSpPr>
        <p:spPr bwMode="auto">
          <a:xfrm>
            <a:off x="5800725" y="2825750"/>
            <a:ext cx="1011238" cy="366713"/>
          </a:xfrm>
          <a:prstGeom prst="rect">
            <a:avLst/>
          </a:prstGeom>
          <a:noFill/>
          <a:ln w="9525">
            <a:noFill/>
            <a:miter lim="800000"/>
            <a:headEnd/>
            <a:tailEnd/>
          </a:ln>
          <a:effectLst/>
        </p:spPr>
        <p:txBody>
          <a:bodyPr wrap="none">
            <a:spAutoFit/>
          </a:bodyPr>
          <a:lstStyle/>
          <a:p>
            <a:pPr>
              <a:buFontTx/>
              <a:buNone/>
            </a:pPr>
            <a:r>
              <a:rPr lang="en-US" sz="1400" baseline="30000"/>
              <a:t>40</a:t>
            </a:r>
            <a:r>
              <a:rPr lang="en-US" sz="1400"/>
              <a:t>Ca+ </a:t>
            </a:r>
            <a:r>
              <a:rPr lang="en-US" sz="1400" baseline="30000"/>
              <a:t>40</a:t>
            </a:r>
            <a:r>
              <a:rPr lang="en-US" sz="1400"/>
              <a:t>Ca</a:t>
            </a:r>
            <a:r>
              <a:rPr lang="en-US"/>
              <a:t> </a:t>
            </a:r>
          </a:p>
        </p:txBody>
      </p:sp>
      <p:sp>
        <p:nvSpPr>
          <p:cNvPr id="588817" name="Text Box 17"/>
          <p:cNvSpPr txBox="1">
            <a:spLocks noChangeArrowheads="1"/>
          </p:cNvSpPr>
          <p:nvPr/>
        </p:nvSpPr>
        <p:spPr bwMode="auto">
          <a:xfrm>
            <a:off x="3362325" y="2376488"/>
            <a:ext cx="600075" cy="366712"/>
          </a:xfrm>
          <a:prstGeom prst="rect">
            <a:avLst/>
          </a:prstGeom>
          <a:noFill/>
          <a:ln w="9525">
            <a:noFill/>
            <a:miter lim="800000"/>
            <a:headEnd/>
            <a:tailEnd/>
          </a:ln>
          <a:effectLst/>
        </p:spPr>
        <p:txBody>
          <a:bodyPr wrap="none">
            <a:spAutoFit/>
          </a:bodyPr>
          <a:lstStyle/>
          <a:p>
            <a:pPr>
              <a:buFontTx/>
              <a:buNone/>
            </a:pPr>
            <a:r>
              <a:rPr lang="en-US" sz="1400" baseline="30000"/>
              <a:t>124</a:t>
            </a:r>
            <a:r>
              <a:rPr lang="en-US" sz="1400"/>
              <a:t>Sn</a:t>
            </a:r>
            <a:r>
              <a:rPr lang="en-US"/>
              <a:t> </a:t>
            </a:r>
          </a:p>
        </p:txBody>
      </p:sp>
      <p:sp>
        <p:nvSpPr>
          <p:cNvPr id="588818" name="Text Box 18"/>
          <p:cNvSpPr txBox="1">
            <a:spLocks noChangeArrowheads="1"/>
          </p:cNvSpPr>
          <p:nvPr/>
        </p:nvSpPr>
        <p:spPr bwMode="auto">
          <a:xfrm>
            <a:off x="1554163" y="3386138"/>
            <a:ext cx="600075" cy="366712"/>
          </a:xfrm>
          <a:prstGeom prst="rect">
            <a:avLst/>
          </a:prstGeom>
          <a:noFill/>
          <a:ln w="9525">
            <a:noFill/>
            <a:miter lim="800000"/>
            <a:headEnd/>
            <a:tailEnd/>
          </a:ln>
          <a:effectLst/>
        </p:spPr>
        <p:txBody>
          <a:bodyPr wrap="none">
            <a:spAutoFit/>
          </a:bodyPr>
          <a:lstStyle/>
          <a:p>
            <a:pPr>
              <a:buFontTx/>
              <a:buNone/>
            </a:pPr>
            <a:r>
              <a:rPr lang="en-US" sz="1400" baseline="30000"/>
              <a:t>104</a:t>
            </a:r>
            <a:r>
              <a:rPr lang="en-US" sz="1400"/>
              <a:t>Sn</a:t>
            </a:r>
            <a:r>
              <a:rPr lang="en-US"/>
              <a:t> </a:t>
            </a:r>
          </a:p>
        </p:txBody>
      </p:sp>
      <p:sp>
        <p:nvSpPr>
          <p:cNvPr id="588819" name="Text Box 19"/>
          <p:cNvSpPr txBox="1">
            <a:spLocks noChangeArrowheads="1"/>
          </p:cNvSpPr>
          <p:nvPr/>
        </p:nvSpPr>
        <p:spPr bwMode="auto">
          <a:xfrm rot="5400000">
            <a:off x="7376319" y="3617119"/>
            <a:ext cx="2139950" cy="366712"/>
          </a:xfrm>
          <a:prstGeom prst="rect">
            <a:avLst/>
          </a:prstGeom>
          <a:noFill/>
          <a:ln w="9525">
            <a:noFill/>
            <a:miter lim="800000"/>
            <a:headEnd/>
            <a:tailEnd/>
          </a:ln>
          <a:effectLst/>
        </p:spPr>
        <p:txBody>
          <a:bodyPr wrap="none">
            <a:spAutoFit/>
          </a:bodyPr>
          <a:lstStyle/>
          <a:p>
            <a:pPr>
              <a:buFontTx/>
              <a:buNone/>
            </a:pPr>
            <a:r>
              <a:rPr lang="en-US"/>
              <a:t>Ono et al., PRC 2005</a:t>
            </a:r>
          </a:p>
        </p:txBody>
      </p:sp>
      <p:sp>
        <p:nvSpPr>
          <p:cNvPr id="588820" name="Text Box 20"/>
          <p:cNvSpPr txBox="1">
            <a:spLocks noChangeArrowheads="1"/>
          </p:cNvSpPr>
          <p:nvPr/>
        </p:nvSpPr>
        <p:spPr bwMode="auto">
          <a:xfrm rot="5400000">
            <a:off x="3479007" y="3534568"/>
            <a:ext cx="1612900" cy="366713"/>
          </a:xfrm>
          <a:prstGeom prst="rect">
            <a:avLst/>
          </a:prstGeom>
          <a:noFill/>
          <a:ln w="9525">
            <a:noFill/>
            <a:miter lim="800000"/>
            <a:headEnd/>
            <a:tailEnd/>
          </a:ln>
          <a:effectLst/>
        </p:spPr>
        <p:txBody>
          <a:bodyPr wrap="none">
            <a:spAutoFit/>
          </a:bodyPr>
          <a:lstStyle/>
          <a:p>
            <a:pPr>
              <a:buFontTx/>
              <a:buNone/>
            </a:pPr>
            <a:r>
              <a:rPr lang="en-US"/>
              <a:t>Tan et al., 2002</a:t>
            </a:r>
          </a:p>
        </p:txBody>
      </p:sp>
      <p:grpSp>
        <p:nvGrpSpPr>
          <p:cNvPr id="2" name="Group 23"/>
          <p:cNvGrpSpPr>
            <a:grpSpLocks/>
          </p:cNvGrpSpPr>
          <p:nvPr/>
        </p:nvGrpSpPr>
        <p:grpSpPr bwMode="auto">
          <a:xfrm>
            <a:off x="1546225" y="2768600"/>
            <a:ext cx="6783388" cy="3946525"/>
            <a:chOff x="974" y="1744"/>
            <a:chExt cx="4273" cy="2486"/>
          </a:xfrm>
        </p:grpSpPr>
        <p:grpSp>
          <p:nvGrpSpPr>
            <p:cNvPr id="3" name="Group 12"/>
            <p:cNvGrpSpPr>
              <a:grpSpLocks/>
            </p:cNvGrpSpPr>
            <p:nvPr/>
          </p:nvGrpSpPr>
          <p:grpSpPr bwMode="auto">
            <a:xfrm>
              <a:off x="974" y="3899"/>
              <a:ext cx="4273" cy="331"/>
              <a:chOff x="974" y="3899"/>
              <a:chExt cx="4273" cy="331"/>
            </a:xfrm>
          </p:grpSpPr>
          <p:sp>
            <p:nvSpPr>
              <p:cNvPr id="588808" name="Rectangle 8"/>
              <p:cNvSpPr>
                <a:spLocks noChangeArrowheads="1"/>
              </p:cNvSpPr>
              <p:nvPr/>
            </p:nvSpPr>
            <p:spPr bwMode="auto">
              <a:xfrm>
                <a:off x="3666" y="3905"/>
                <a:ext cx="1581" cy="325"/>
              </a:xfrm>
              <a:prstGeom prst="rect">
                <a:avLst/>
              </a:prstGeom>
              <a:solidFill>
                <a:schemeClr val="bg1"/>
              </a:solidFill>
              <a:ln w="9525">
                <a:noFill/>
                <a:miter lim="800000"/>
                <a:headEnd/>
                <a:tailEnd/>
              </a:ln>
              <a:effectLst/>
            </p:spPr>
            <p:txBody>
              <a:bodyPr wrap="none" anchor="ctr"/>
              <a:lstStyle/>
              <a:p>
                <a:pPr>
                  <a:buFontTx/>
                  <a:buNone/>
                </a:pPr>
                <a:r>
                  <a:rPr lang="en-US"/>
                  <a:t>-1                 0                1</a:t>
                </a:r>
              </a:p>
              <a:p>
                <a:pPr>
                  <a:buFontTx/>
                  <a:buNone/>
                </a:pPr>
                <a:r>
                  <a:rPr lang="en-US"/>
                  <a:t>		R(</a:t>
                </a:r>
                <a:r>
                  <a:rPr lang="en-US">
                    <a:sym typeface="Symbol" pitchFamily="18" charset="2"/>
                  </a:rPr>
                  <a:t>)</a:t>
                </a:r>
              </a:p>
            </p:txBody>
          </p:sp>
          <p:sp>
            <p:nvSpPr>
              <p:cNvPr id="588811" name="Rectangle 11"/>
              <p:cNvSpPr>
                <a:spLocks noChangeArrowheads="1"/>
              </p:cNvSpPr>
              <p:nvPr/>
            </p:nvSpPr>
            <p:spPr bwMode="auto">
              <a:xfrm>
                <a:off x="974" y="3899"/>
                <a:ext cx="1581" cy="325"/>
              </a:xfrm>
              <a:prstGeom prst="rect">
                <a:avLst/>
              </a:prstGeom>
              <a:solidFill>
                <a:schemeClr val="bg1"/>
              </a:solidFill>
              <a:ln w="9525">
                <a:noFill/>
                <a:miter lim="800000"/>
                <a:headEnd/>
                <a:tailEnd/>
              </a:ln>
              <a:effectLst/>
            </p:spPr>
            <p:txBody>
              <a:bodyPr wrap="none" anchor="ctr"/>
              <a:lstStyle/>
              <a:p>
                <a:pPr>
                  <a:buFontTx/>
                  <a:buNone/>
                </a:pPr>
                <a:r>
                  <a:rPr lang="en-US"/>
                  <a:t>-1                0                1</a:t>
                </a:r>
              </a:p>
              <a:p>
                <a:pPr>
                  <a:buFontTx/>
                  <a:buNone/>
                </a:pPr>
                <a:r>
                  <a:rPr lang="en-US"/>
                  <a:t>		R(</a:t>
                </a:r>
                <a:r>
                  <a:rPr lang="en-US">
                    <a:sym typeface="Symbol" pitchFamily="18" charset="2"/>
                  </a:rPr>
                  <a:t>)</a:t>
                </a:r>
              </a:p>
            </p:txBody>
          </p:sp>
        </p:grpSp>
        <p:graphicFrame>
          <p:nvGraphicFramePr>
            <p:cNvPr id="708608" name="Object 1024"/>
            <p:cNvGraphicFramePr>
              <a:graphicFrameLocks noChangeAspect="1"/>
            </p:cNvGraphicFramePr>
            <p:nvPr/>
          </p:nvGraphicFramePr>
          <p:xfrm>
            <a:off x="1833" y="1744"/>
            <a:ext cx="2500" cy="409"/>
          </p:xfrm>
          <a:graphic>
            <a:graphicData uri="http://schemas.openxmlformats.org/presentationml/2006/ole">
              <p:oleObj spid="_x0000_s817154" name="Equation" r:id="rId5" imgW="2628720" imgH="431640" progId="Equation.3">
                <p:embed/>
              </p:oleObj>
            </a:graphicData>
          </a:graphic>
        </p:graphicFrame>
      </p:grpSp>
      <p:sp>
        <p:nvSpPr>
          <p:cNvPr id="20" name="TextBox 19">
            <a:hlinkClick r:id="rId6" action="ppaction://hlinksldjump"/>
          </p:cNvPr>
          <p:cNvSpPr txBox="1"/>
          <p:nvPr/>
        </p:nvSpPr>
        <p:spPr>
          <a:xfrm>
            <a:off x="8409709" y="5915891"/>
            <a:ext cx="320922" cy="338554"/>
          </a:xfrm>
          <a:prstGeom prst="rect">
            <a:avLst/>
          </a:prstGeom>
          <a:noFill/>
        </p:spPr>
        <p:txBody>
          <a:bodyPr wrap="none" rtlCol="0">
            <a:spAutoFit/>
          </a:bodyPr>
          <a:lstStyle/>
          <a:p>
            <a:pPr>
              <a:buNone/>
            </a:pPr>
            <a:r>
              <a:rPr lang="en-US" sz="1600" dirty="0" smtClean="0"/>
              <a:t>R</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ln/>
        </p:spPr>
        <p:txBody>
          <a:bodyPr/>
          <a:lstStyle/>
          <a:p>
            <a:r>
              <a:rPr lang="en-US"/>
              <a:t>Summary of last lecture</a:t>
            </a:r>
          </a:p>
        </p:txBody>
      </p:sp>
      <p:sp>
        <p:nvSpPr>
          <p:cNvPr id="623619" name="Rectangle 3"/>
          <p:cNvSpPr>
            <a:spLocks noGrp="1" noChangeArrowheads="1"/>
          </p:cNvSpPr>
          <p:nvPr>
            <p:ph type="body" idx="1"/>
          </p:nvPr>
        </p:nvSpPr>
        <p:spPr>
          <a:xfrm>
            <a:off x="476250" y="1492250"/>
            <a:ext cx="8270875" cy="4953000"/>
          </a:xfrm>
        </p:spPr>
        <p:txBody>
          <a:bodyPr/>
          <a:lstStyle/>
          <a:p>
            <a:r>
              <a:rPr lang="en-US" dirty="0" smtClean="0"/>
              <a:t>by </a:t>
            </a:r>
            <a:r>
              <a:rPr lang="en-US" dirty="0"/>
              <a:t>various techniques. </a:t>
            </a:r>
            <a:r>
              <a:rPr lang="en-US" dirty="0" err="1"/>
              <a:t>Skyrme</a:t>
            </a:r>
            <a:r>
              <a:rPr lang="en-US" dirty="0"/>
              <a:t> parameterizations are a relatively easy and flexible way to do so. .</a:t>
            </a:r>
          </a:p>
          <a:p>
            <a:pPr lvl="1"/>
            <a:r>
              <a:rPr lang="en-US" dirty="0"/>
              <a:t>The high density behavior and the behavior at large isospin asymmetries of the EOS are not well constrained.</a:t>
            </a:r>
          </a:p>
          <a:p>
            <a:r>
              <a:rPr lang="en-US" dirty="0"/>
              <a:t>The behavior at large isospin asymmetries is described by the symmetry energy. </a:t>
            </a:r>
          </a:p>
          <a:p>
            <a:pPr lvl="1"/>
            <a:r>
              <a:rPr lang="en-US" dirty="0"/>
              <a:t>The symmetry energy has a profound influence on neutron star properties: stellar radii, maximum masses, cooling of proto-neutron stars, phases in the stellar interior, etc. </a:t>
            </a:r>
            <a:endParaRPr lang="en-US" dirty="0" smtClean="0"/>
          </a:p>
          <a:p>
            <a:pPr lvl="1"/>
            <a:r>
              <a:rPr lang="en-US" dirty="0" smtClean="0"/>
              <a:t>Nuclear masses, the differences between neutron and proton matter radii, giant monopole and pigmy dipole resonances can provide information about the symmetry energy</a:t>
            </a:r>
            <a:endParaRPr lang="en-US" dirty="0"/>
          </a:p>
          <a:p>
            <a:pPr lvl="1"/>
            <a:endParaRPr lang="en-US" dirty="0"/>
          </a:p>
        </p:txBody>
      </p:sp>
      <p:sp>
        <p:nvSpPr>
          <p:cNvPr id="623620" name="Rectangle 4"/>
          <p:cNvSpPr>
            <a:spLocks noChangeArrowheads="1"/>
          </p:cNvSpPr>
          <p:nvPr/>
        </p:nvSpPr>
        <p:spPr bwMode="auto">
          <a:xfrm>
            <a:off x="954088" y="1930400"/>
            <a:ext cx="7019925" cy="382588"/>
          </a:xfrm>
          <a:prstGeom prst="rect">
            <a:avLst/>
          </a:prstGeom>
          <a:solidFill>
            <a:srgbClr val="CCFFFF"/>
          </a:solidFill>
          <a:ln w="9525">
            <a:noFill/>
            <a:miter lim="800000"/>
            <a:headEnd/>
            <a:tailEnd/>
          </a:ln>
          <a:effectLst>
            <a:outerShdw dist="107763" dir="2700000" algn="ctr" rotWithShape="0">
              <a:schemeClr val="bg2"/>
            </a:outerShdw>
          </a:effectLst>
        </p:spPr>
        <p:txBody>
          <a:bodyPr/>
          <a:lstStyle/>
          <a:p>
            <a:r>
              <a:rPr lang="en-US" dirty="0">
                <a:sym typeface="Symbol" pitchFamily="18" charset="2"/>
              </a:rPr>
              <a:t></a:t>
            </a:r>
            <a:r>
              <a:rPr lang="en-US" dirty="0"/>
              <a:t>(</a:t>
            </a:r>
            <a:r>
              <a:rPr lang="en-US" dirty="0">
                <a:sym typeface="Symbol" pitchFamily="18" charset="2"/>
              </a:rPr>
              <a:t>,0,) = </a:t>
            </a:r>
            <a:r>
              <a:rPr lang="en-US" dirty="0"/>
              <a:t>(</a:t>
            </a:r>
            <a:r>
              <a:rPr lang="en-US" dirty="0">
                <a:sym typeface="Symbol" pitchFamily="18" charset="2"/>
              </a:rPr>
              <a:t>,0,0) + </a:t>
            </a:r>
            <a:r>
              <a:rPr lang="en-US" dirty="0">
                <a:solidFill>
                  <a:srgbClr val="CC00CC"/>
                </a:solidFill>
                <a:latin typeface="Symbol" pitchFamily="18" charset="2"/>
                <a:sym typeface="Symbol" pitchFamily="18" charset="2"/>
              </a:rPr>
              <a:t>d</a:t>
            </a:r>
            <a:r>
              <a:rPr lang="en-US" baseline="30000" dirty="0">
                <a:solidFill>
                  <a:srgbClr val="CC00CC"/>
                </a:solidFill>
                <a:sym typeface="Symbol" pitchFamily="18" charset="2"/>
              </a:rPr>
              <a:t>2</a:t>
            </a:r>
            <a:r>
              <a:rPr lang="en-US" dirty="0">
                <a:solidFill>
                  <a:srgbClr val="CC00CC"/>
                </a:solidFill>
                <a:sym typeface="Symbol" pitchFamily="18" charset="2"/>
              </a:rPr>
              <a:t>S() ;  </a:t>
            </a:r>
            <a:r>
              <a:rPr lang="en-US" dirty="0">
                <a:latin typeface="Symbol" pitchFamily="18" charset="2"/>
                <a:sym typeface="Symbol" pitchFamily="18" charset="2"/>
              </a:rPr>
              <a:t>d</a:t>
            </a:r>
            <a:r>
              <a:rPr lang="en-US" dirty="0">
                <a:sym typeface="Symbol" pitchFamily="18" charset="2"/>
              </a:rPr>
              <a:t> = (</a:t>
            </a:r>
            <a:r>
              <a:rPr lang="en-US" baseline="-25000" dirty="0">
                <a:sym typeface="Symbol" pitchFamily="18" charset="2"/>
              </a:rPr>
              <a:t>n</a:t>
            </a:r>
            <a:r>
              <a:rPr lang="en-US" dirty="0">
                <a:sym typeface="Symbol" pitchFamily="18" charset="2"/>
              </a:rPr>
              <a:t>- </a:t>
            </a:r>
            <a:r>
              <a:rPr lang="en-US" baseline="-25000" dirty="0">
                <a:sym typeface="Symbol" pitchFamily="18" charset="2"/>
              </a:rPr>
              <a:t>p</a:t>
            </a:r>
            <a:r>
              <a:rPr lang="en-US" dirty="0">
                <a:sym typeface="Symbol" pitchFamily="18" charset="2"/>
              </a:rPr>
              <a:t>)/ (</a:t>
            </a:r>
            <a:r>
              <a:rPr lang="en-US" baseline="-25000" dirty="0">
                <a:sym typeface="Symbol" pitchFamily="18" charset="2"/>
              </a:rPr>
              <a:t>n</a:t>
            </a:r>
            <a:r>
              <a:rPr lang="en-US" dirty="0">
                <a:sym typeface="Symbol" pitchFamily="18" charset="2"/>
              </a:rPr>
              <a:t>+ </a:t>
            </a:r>
            <a:r>
              <a:rPr lang="en-US" baseline="-25000" dirty="0">
                <a:sym typeface="Symbol" pitchFamily="18" charset="2"/>
              </a:rPr>
              <a:t>p</a:t>
            </a:r>
            <a:r>
              <a:rPr lang="en-US" dirty="0">
                <a:sym typeface="Symbol" pitchFamily="18" charset="2"/>
              </a:rPr>
              <a:t>) = (N-Z)/</a:t>
            </a:r>
            <a:r>
              <a:rPr lang="en-US" dirty="0" err="1" smtClean="0">
                <a:sym typeface="Symbol" pitchFamily="18" charset="2"/>
              </a:rPr>
              <a:t>A</a:t>
            </a:r>
            <a:r>
              <a:rPr lang="en-US" dirty="0" err="1" smtClean="0"/>
              <a:t>The</a:t>
            </a:r>
            <a:r>
              <a:rPr lang="en-US" dirty="0" smtClean="0"/>
              <a:t> EOS describes the macroscopic response of nuclear matter and finite nuclei.</a:t>
            </a:r>
          </a:p>
          <a:p>
            <a:pPr lvl="1"/>
            <a:endParaRPr lang="en-US" dirty="0" smtClean="0"/>
          </a:p>
          <a:p>
            <a:pPr lvl="1"/>
            <a:endParaRPr lang="en-US" dirty="0" smtClean="0"/>
          </a:p>
          <a:p>
            <a:pPr lvl="1"/>
            <a:r>
              <a:rPr lang="en-US" dirty="0" smtClean="0"/>
              <a:t>It can be calculated </a:t>
            </a:r>
            <a:endParaRPr lang="en-US" dirty="0">
              <a:sym typeface="Symbol" pitchFamily="18" charset="2"/>
            </a:endParaRPr>
          </a:p>
        </p:txBody>
      </p:sp>
      <p:sp>
        <p:nvSpPr>
          <p:cNvPr id="623621" name="Text Box 5">
            <a:hlinkClick r:id="" action="ppaction://hlinkshowjump?jump=firstslide"/>
          </p:cNvPr>
          <p:cNvSpPr txBox="1">
            <a:spLocks noChangeArrowheads="1"/>
          </p:cNvSpPr>
          <p:nvPr/>
        </p:nvSpPr>
        <p:spPr bwMode="auto">
          <a:xfrm>
            <a:off x="8202613" y="4964113"/>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rgbClr val="FF0000"/>
                </a:solidFill>
                <a:hlinkClick r:id="" action="ppaction://hlinkshowjump?jump=firstslide"/>
              </a:rPr>
              <a:t>O</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609600" y="163513"/>
            <a:ext cx="7772400" cy="865187"/>
          </a:xfrm>
        </p:spPr>
        <p:txBody>
          <a:bodyPr/>
          <a:lstStyle/>
          <a:p>
            <a:pPr eaLnBrk="1" hangingPunct="1">
              <a:defRPr/>
            </a:pPr>
            <a:r>
              <a:rPr lang="en-US" sz="2400" smtClean="0">
                <a:solidFill>
                  <a:srgbClr val="9900FF"/>
                </a:solidFill>
              </a:rPr>
              <a:t>The ImQMD model provides a consistent interpretation of the np ratios and two isospin diffusion measurements</a:t>
            </a:r>
          </a:p>
        </p:txBody>
      </p:sp>
      <p:sp>
        <p:nvSpPr>
          <p:cNvPr id="718851" name="Rectangle 3"/>
          <p:cNvSpPr>
            <a:spLocks noGrp="1" noChangeArrowheads="1"/>
          </p:cNvSpPr>
          <p:nvPr>
            <p:ph type="body" sz="half" idx="1"/>
          </p:nvPr>
        </p:nvSpPr>
        <p:spPr>
          <a:xfrm>
            <a:off x="723900" y="3835400"/>
            <a:ext cx="7734300" cy="2616200"/>
          </a:xfrm>
        </p:spPr>
        <p:txBody>
          <a:bodyPr/>
          <a:lstStyle/>
          <a:p>
            <a:pPr eaLnBrk="1" hangingPunct="1">
              <a:defRPr/>
            </a:pPr>
            <a:r>
              <a:rPr lang="en-US" smtClean="0"/>
              <a:t>Consistent </a:t>
            </a:r>
            <a:r>
              <a:rPr lang="en-US" smtClean="0">
                <a:sym typeface="Symbol" pitchFamily="18" charset="2"/>
              </a:rPr>
              <a:t></a:t>
            </a:r>
            <a:r>
              <a:rPr lang="en-US" baseline="30000" smtClean="0">
                <a:sym typeface="Symbol" pitchFamily="18" charset="2"/>
              </a:rPr>
              <a:t>2</a:t>
            </a:r>
            <a:r>
              <a:rPr lang="en-US" smtClean="0">
                <a:sym typeface="Symbol" pitchFamily="18" charset="2"/>
              </a:rPr>
              <a:t> analyses of these three observables within the ImQMD models  provides (note: S(</a:t>
            </a:r>
            <a:r>
              <a:rPr lang="en-US" baseline="-25000" smtClean="0">
                <a:sym typeface="Symbol" pitchFamily="18" charset="2"/>
              </a:rPr>
              <a:t>0</a:t>
            </a:r>
            <a:r>
              <a:rPr lang="en-US" smtClean="0">
                <a:sym typeface="Symbol" pitchFamily="18" charset="2"/>
              </a:rPr>
              <a:t>)=30.1 MeV)</a:t>
            </a:r>
          </a:p>
          <a:p>
            <a:pPr eaLnBrk="1" hangingPunct="1">
              <a:defRPr/>
            </a:pPr>
            <a:endParaRPr lang="en-US" smtClean="0">
              <a:sym typeface="Symbol" pitchFamily="18" charset="2"/>
            </a:endParaRPr>
          </a:p>
          <a:p>
            <a:pPr eaLnBrk="1" hangingPunct="1">
              <a:defRPr/>
            </a:pPr>
            <a:endParaRPr lang="en-US" smtClean="0">
              <a:sym typeface="Symbol" pitchFamily="18" charset="2"/>
            </a:endParaRPr>
          </a:p>
          <a:p>
            <a:pPr eaLnBrk="1" hangingPunct="1">
              <a:defRPr/>
            </a:pPr>
            <a:r>
              <a:rPr lang="en-US" smtClean="0">
                <a:sym typeface="Symbol" pitchFamily="18" charset="2"/>
              </a:rPr>
              <a:t>IBUU04 analysis of isospin diffusion provides: (note: S(</a:t>
            </a:r>
            <a:r>
              <a:rPr lang="en-US" baseline="-25000" smtClean="0">
                <a:sym typeface="Symbol" pitchFamily="18" charset="2"/>
              </a:rPr>
              <a:t>0</a:t>
            </a:r>
            <a:r>
              <a:rPr lang="en-US" smtClean="0">
                <a:sym typeface="Symbol" pitchFamily="18" charset="2"/>
              </a:rPr>
              <a:t>)=32 MeV)</a:t>
            </a:r>
          </a:p>
        </p:txBody>
      </p:sp>
      <p:pic>
        <p:nvPicPr>
          <p:cNvPr id="15366" name="Picture 4" descr="np_ratio_chisq"/>
          <p:cNvPicPr>
            <a:picLocks noChangeAspect="1" noChangeArrowheads="1"/>
          </p:cNvPicPr>
          <p:nvPr/>
        </p:nvPicPr>
        <p:blipFill>
          <a:blip r:embed="rId3" cstate="print"/>
          <a:srcRect/>
          <a:stretch>
            <a:fillRect/>
          </a:stretch>
        </p:blipFill>
        <p:spPr bwMode="auto">
          <a:xfrm>
            <a:off x="0" y="1285875"/>
            <a:ext cx="2895600" cy="2282825"/>
          </a:xfrm>
          <a:prstGeom prst="rect">
            <a:avLst/>
          </a:prstGeom>
          <a:noFill/>
          <a:ln w="9525">
            <a:noFill/>
            <a:miter lim="800000"/>
            <a:headEnd/>
            <a:tailEnd/>
          </a:ln>
        </p:spPr>
      </p:pic>
      <p:pic>
        <p:nvPicPr>
          <p:cNvPr id="15367" name="Picture 5" descr="Ri_delta_chisq"/>
          <p:cNvPicPr>
            <a:picLocks noChangeAspect="1" noChangeArrowheads="1"/>
          </p:cNvPicPr>
          <p:nvPr/>
        </p:nvPicPr>
        <p:blipFill>
          <a:blip r:embed="rId4" cstate="print"/>
          <a:srcRect/>
          <a:stretch>
            <a:fillRect/>
          </a:stretch>
        </p:blipFill>
        <p:spPr bwMode="auto">
          <a:xfrm>
            <a:off x="3200400" y="1285875"/>
            <a:ext cx="2819400" cy="2216150"/>
          </a:xfrm>
          <a:prstGeom prst="rect">
            <a:avLst/>
          </a:prstGeom>
          <a:noFill/>
          <a:ln w="9525">
            <a:noFill/>
            <a:miter lim="800000"/>
            <a:headEnd/>
            <a:tailEnd/>
          </a:ln>
        </p:spPr>
      </p:pic>
      <p:pic>
        <p:nvPicPr>
          <p:cNvPr id="15368" name="Picture 6" descr="Ri_rap_chisq"/>
          <p:cNvPicPr>
            <a:picLocks noChangeAspect="1" noChangeArrowheads="1"/>
          </p:cNvPicPr>
          <p:nvPr/>
        </p:nvPicPr>
        <p:blipFill>
          <a:blip r:embed="rId5" cstate="print"/>
          <a:srcRect/>
          <a:stretch>
            <a:fillRect/>
          </a:stretch>
        </p:blipFill>
        <p:spPr bwMode="auto">
          <a:xfrm>
            <a:off x="6172200" y="1285875"/>
            <a:ext cx="2819400" cy="2219325"/>
          </a:xfrm>
          <a:prstGeom prst="rect">
            <a:avLst/>
          </a:prstGeom>
          <a:noFill/>
          <a:ln w="9525">
            <a:noFill/>
            <a:miter lim="800000"/>
            <a:headEnd/>
            <a:tailEnd/>
          </a:ln>
        </p:spPr>
      </p:pic>
      <p:sp>
        <p:nvSpPr>
          <p:cNvPr id="15369" name="Rectangle 11"/>
          <p:cNvSpPr>
            <a:spLocks noChangeArrowheads="1"/>
          </p:cNvSpPr>
          <p:nvPr/>
        </p:nvSpPr>
        <p:spPr bwMode="auto">
          <a:xfrm>
            <a:off x="4686300" y="1346200"/>
            <a:ext cx="990600" cy="346075"/>
          </a:xfrm>
          <a:prstGeom prst="rect">
            <a:avLst/>
          </a:prstGeom>
          <a:noFill/>
          <a:ln w="9525">
            <a:solidFill>
              <a:schemeClr val="accent2"/>
            </a:solidFill>
            <a:miter lim="800000"/>
            <a:headEnd/>
            <a:tailEnd/>
          </a:ln>
        </p:spPr>
        <p:txBody>
          <a:bodyPr>
            <a:spAutoFit/>
          </a:bodyPr>
          <a:lstStyle/>
          <a:p>
            <a:pPr>
              <a:spcBef>
                <a:spcPct val="50000"/>
              </a:spcBef>
              <a:buFontTx/>
              <a:buNone/>
            </a:pPr>
            <a:r>
              <a:rPr lang="en-US" sz="1600" b="1">
                <a:solidFill>
                  <a:schemeClr val="accent2"/>
                </a:solidFill>
                <a:latin typeface="Symbol" pitchFamily="18" charset="2"/>
                <a:sym typeface="Symbol" pitchFamily="18" charset="2"/>
              </a:rPr>
              <a:t>0.4</a:t>
            </a:r>
            <a:r>
              <a:rPr lang="en-US" sz="1600" b="1">
                <a:solidFill>
                  <a:schemeClr val="accent2"/>
                </a:solidFill>
                <a:latin typeface="Symbol" pitchFamily="18" charset="2"/>
              </a:rPr>
              <a:t>g</a:t>
            </a:r>
            <a:r>
              <a:rPr lang="en-US" sz="1600" b="1" baseline="-25000">
                <a:solidFill>
                  <a:schemeClr val="accent2"/>
                </a:solidFill>
              </a:rPr>
              <a:t>i </a:t>
            </a:r>
            <a:r>
              <a:rPr lang="en-US" sz="1600" b="1">
                <a:solidFill>
                  <a:schemeClr val="accent2"/>
                </a:solidFill>
                <a:latin typeface="Symbol" pitchFamily="18" charset="2"/>
                <a:sym typeface="Symbol" pitchFamily="18" charset="2"/>
              </a:rPr>
              <a:t>1</a:t>
            </a:r>
          </a:p>
        </p:txBody>
      </p:sp>
      <p:sp>
        <p:nvSpPr>
          <p:cNvPr id="15370" name="Rectangle 12"/>
          <p:cNvSpPr>
            <a:spLocks noChangeArrowheads="1"/>
          </p:cNvSpPr>
          <p:nvPr/>
        </p:nvSpPr>
        <p:spPr bwMode="auto">
          <a:xfrm>
            <a:off x="1409700" y="1346200"/>
            <a:ext cx="1219200" cy="346075"/>
          </a:xfrm>
          <a:prstGeom prst="rect">
            <a:avLst/>
          </a:prstGeom>
          <a:noFill/>
          <a:ln w="9525">
            <a:solidFill>
              <a:schemeClr val="accent2"/>
            </a:solidFill>
            <a:miter lim="800000"/>
            <a:headEnd/>
            <a:tailEnd/>
          </a:ln>
        </p:spPr>
        <p:txBody>
          <a:bodyPr>
            <a:spAutoFit/>
          </a:bodyPr>
          <a:lstStyle/>
          <a:p>
            <a:pPr>
              <a:spcBef>
                <a:spcPct val="50000"/>
              </a:spcBef>
              <a:buFontTx/>
              <a:buNone/>
            </a:pPr>
            <a:r>
              <a:rPr lang="en-US" sz="1600" b="1">
                <a:solidFill>
                  <a:schemeClr val="accent2"/>
                </a:solidFill>
                <a:latin typeface="Symbol" pitchFamily="18" charset="2"/>
                <a:sym typeface="Symbol" pitchFamily="18" charset="2"/>
              </a:rPr>
              <a:t>0.4</a:t>
            </a:r>
            <a:r>
              <a:rPr lang="en-US" sz="1600" b="1">
                <a:solidFill>
                  <a:schemeClr val="accent2"/>
                </a:solidFill>
                <a:latin typeface="Symbol" pitchFamily="18" charset="2"/>
              </a:rPr>
              <a:t>g</a:t>
            </a:r>
            <a:r>
              <a:rPr lang="en-US" sz="1600" b="1" baseline="-25000">
                <a:solidFill>
                  <a:schemeClr val="accent2"/>
                </a:solidFill>
              </a:rPr>
              <a:t>i </a:t>
            </a:r>
            <a:r>
              <a:rPr lang="en-US" sz="1600" b="1">
                <a:solidFill>
                  <a:schemeClr val="accent2"/>
                </a:solidFill>
                <a:latin typeface="Symbol" pitchFamily="18" charset="2"/>
                <a:sym typeface="Symbol" pitchFamily="18" charset="2"/>
              </a:rPr>
              <a:t>1.05</a:t>
            </a:r>
          </a:p>
        </p:txBody>
      </p:sp>
      <p:sp>
        <p:nvSpPr>
          <p:cNvPr id="15371" name="Rectangle 13"/>
          <p:cNvSpPr>
            <a:spLocks noChangeArrowheads="1"/>
          </p:cNvSpPr>
          <p:nvPr/>
        </p:nvSpPr>
        <p:spPr bwMode="auto">
          <a:xfrm>
            <a:off x="7505700" y="1270000"/>
            <a:ext cx="1295400" cy="346075"/>
          </a:xfrm>
          <a:prstGeom prst="rect">
            <a:avLst/>
          </a:prstGeom>
          <a:noFill/>
          <a:ln w="9525">
            <a:solidFill>
              <a:schemeClr val="accent2"/>
            </a:solidFill>
            <a:miter lim="800000"/>
            <a:headEnd/>
            <a:tailEnd/>
          </a:ln>
        </p:spPr>
        <p:txBody>
          <a:bodyPr>
            <a:spAutoFit/>
          </a:bodyPr>
          <a:lstStyle/>
          <a:p>
            <a:pPr>
              <a:spcBef>
                <a:spcPct val="50000"/>
              </a:spcBef>
              <a:buFontTx/>
              <a:buNone/>
            </a:pPr>
            <a:r>
              <a:rPr lang="en-US" sz="1600" b="1">
                <a:solidFill>
                  <a:schemeClr val="accent2"/>
                </a:solidFill>
                <a:latin typeface="Symbol" pitchFamily="18" charset="2"/>
                <a:sym typeface="Symbol" pitchFamily="18" charset="2"/>
              </a:rPr>
              <a:t>0.45</a:t>
            </a:r>
            <a:r>
              <a:rPr lang="en-US" sz="1600" b="1">
                <a:solidFill>
                  <a:schemeClr val="accent2"/>
                </a:solidFill>
                <a:latin typeface="Symbol" pitchFamily="18" charset="2"/>
              </a:rPr>
              <a:t>g</a:t>
            </a:r>
            <a:r>
              <a:rPr lang="en-US" sz="1600" b="1" baseline="-25000">
                <a:solidFill>
                  <a:schemeClr val="accent2"/>
                </a:solidFill>
              </a:rPr>
              <a:t>i </a:t>
            </a:r>
            <a:r>
              <a:rPr lang="en-US" sz="1600" b="1">
                <a:solidFill>
                  <a:schemeClr val="accent2"/>
                </a:solidFill>
                <a:latin typeface="Symbol" pitchFamily="18" charset="2"/>
                <a:sym typeface="Symbol" pitchFamily="18" charset="2"/>
              </a:rPr>
              <a:t>0.95</a:t>
            </a:r>
          </a:p>
        </p:txBody>
      </p:sp>
      <p:graphicFrame>
        <p:nvGraphicFramePr>
          <p:cNvPr id="15362" name="Object 16"/>
          <p:cNvGraphicFramePr>
            <a:graphicFrameLocks noChangeAspect="1"/>
          </p:cNvGraphicFramePr>
          <p:nvPr>
            <p:ph sz="half" idx="2"/>
          </p:nvPr>
        </p:nvGraphicFramePr>
        <p:xfrm>
          <a:off x="1384300" y="4602163"/>
          <a:ext cx="6721475" cy="517525"/>
        </p:xfrm>
        <a:graphic>
          <a:graphicData uri="http://schemas.openxmlformats.org/presentationml/2006/ole">
            <p:oleObj spid="_x0000_s772098" name="Equation" r:id="rId6" imgW="3288960" imgH="253800" progId="Equation.3">
              <p:embed/>
            </p:oleObj>
          </a:graphicData>
        </a:graphic>
      </p:graphicFrame>
      <p:graphicFrame>
        <p:nvGraphicFramePr>
          <p:cNvPr id="15363" name="Object 22"/>
          <p:cNvGraphicFramePr>
            <a:graphicFrameLocks noChangeAspect="1"/>
          </p:cNvGraphicFramePr>
          <p:nvPr/>
        </p:nvGraphicFramePr>
        <p:xfrm>
          <a:off x="2122488" y="5707063"/>
          <a:ext cx="4994275" cy="547687"/>
        </p:xfrm>
        <a:graphic>
          <a:graphicData uri="http://schemas.openxmlformats.org/presentationml/2006/ole">
            <p:oleObj spid="_x0000_s772099" name="Equation" r:id="rId7" imgW="2247840" imgH="253800" progId="Equation.3">
              <p:embed/>
            </p:oleObj>
          </a:graphicData>
        </a:graphic>
      </p:graphicFrame>
      <p:sp>
        <p:nvSpPr>
          <p:cNvPr id="15372" name="Text Box 23"/>
          <p:cNvSpPr txBox="1">
            <a:spLocks noChangeArrowheads="1"/>
          </p:cNvSpPr>
          <p:nvPr/>
        </p:nvSpPr>
        <p:spPr bwMode="auto">
          <a:xfrm>
            <a:off x="3719513" y="3457575"/>
            <a:ext cx="1724025" cy="304800"/>
          </a:xfrm>
          <a:prstGeom prst="rect">
            <a:avLst/>
          </a:prstGeom>
          <a:noFill/>
          <a:ln w="9525">
            <a:noFill/>
            <a:miter lim="800000"/>
            <a:headEnd/>
            <a:tailEnd/>
          </a:ln>
        </p:spPr>
        <p:txBody>
          <a:bodyPr wrap="none">
            <a:spAutoFit/>
          </a:bodyPr>
          <a:lstStyle/>
          <a:p>
            <a:pPr marL="342900" indent="-342900">
              <a:buFontTx/>
              <a:buNone/>
            </a:pPr>
            <a:r>
              <a:rPr lang="en-US" sz="1400"/>
              <a:t>Tsang, Zhang (2008).</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15635" y="104776"/>
            <a:ext cx="8188037" cy="643370"/>
          </a:xfrm>
        </p:spPr>
        <p:txBody>
          <a:bodyPr/>
          <a:lstStyle/>
          <a:p>
            <a:r>
              <a:rPr lang="en-US" dirty="0" smtClean="0"/>
              <a:t>Such analyses depend on thickness of the atmosphere.</a:t>
            </a:r>
            <a:endParaRPr lang="en-US" dirty="0"/>
          </a:p>
        </p:txBody>
      </p:sp>
      <p:sp>
        <p:nvSpPr>
          <p:cNvPr id="6" name="Text Placeholder 5"/>
          <p:cNvSpPr>
            <a:spLocks noGrp="1"/>
          </p:cNvSpPr>
          <p:nvPr>
            <p:ph sz="half" idx="1"/>
          </p:nvPr>
        </p:nvSpPr>
        <p:spPr>
          <a:xfrm>
            <a:off x="484065" y="5983383"/>
            <a:ext cx="3810000" cy="609601"/>
          </a:xfrm>
        </p:spPr>
        <p:txBody>
          <a:bodyPr/>
          <a:lstStyle/>
          <a:p>
            <a:r>
              <a:rPr lang="en-US" sz="2000" dirty="0" smtClean="0"/>
              <a:t>“Thin atmosphere” </a:t>
            </a:r>
            <a:r>
              <a:rPr lang="en-US" sz="2000" dirty="0" err="1" smtClean="0"/>
              <a:t>R</a:t>
            </a:r>
            <a:r>
              <a:rPr lang="en-US" sz="2000" baseline="-25000" dirty="0" err="1" smtClean="0"/>
              <a:t>ps</a:t>
            </a:r>
            <a:r>
              <a:rPr lang="en-US" sz="2000" dirty="0" err="1" smtClean="0">
                <a:sym typeface="Symbol"/>
              </a:rPr>
              <a:t>R</a:t>
            </a:r>
            <a:endParaRPr lang="en-US" sz="2000" dirty="0"/>
          </a:p>
        </p:txBody>
      </p:sp>
      <p:sp>
        <p:nvSpPr>
          <p:cNvPr id="9" name="Content Placeholder 8"/>
          <p:cNvSpPr>
            <a:spLocks noGrp="1"/>
          </p:cNvSpPr>
          <p:nvPr>
            <p:ph sz="half" idx="2"/>
          </p:nvPr>
        </p:nvSpPr>
        <p:spPr>
          <a:xfrm>
            <a:off x="4735145" y="5970929"/>
            <a:ext cx="3810000" cy="638176"/>
          </a:xfrm>
        </p:spPr>
        <p:txBody>
          <a:bodyPr/>
          <a:lstStyle/>
          <a:p>
            <a:r>
              <a:rPr lang="en-US" sz="2000" dirty="0" smtClean="0"/>
              <a:t>“Thick atmosphere”  </a:t>
            </a:r>
            <a:r>
              <a:rPr lang="en-US" sz="2000" dirty="0" err="1" smtClean="0"/>
              <a:t>R</a:t>
            </a:r>
            <a:r>
              <a:rPr lang="en-US" sz="2000" baseline="-25000" dirty="0" err="1" smtClean="0"/>
              <a:t>ps</a:t>
            </a:r>
            <a:r>
              <a:rPr lang="en-US" sz="2000" dirty="0" smtClean="0">
                <a:sym typeface="Symbol"/>
              </a:rPr>
              <a:t>&gt;&gt;R</a:t>
            </a:r>
            <a:endParaRPr lang="en-US" sz="2000" dirty="0"/>
          </a:p>
        </p:txBody>
      </p:sp>
      <p:pic>
        <p:nvPicPr>
          <p:cNvPr id="663555" name="Picture 3"/>
          <p:cNvPicPr>
            <a:picLocks noChangeAspect="1" noChangeArrowheads="1"/>
          </p:cNvPicPr>
          <p:nvPr/>
        </p:nvPicPr>
        <p:blipFill>
          <a:blip r:embed="rId2" cstate="print"/>
          <a:srcRect/>
          <a:stretch>
            <a:fillRect/>
          </a:stretch>
        </p:blipFill>
        <p:spPr bwMode="auto">
          <a:xfrm>
            <a:off x="273501" y="2146959"/>
            <a:ext cx="4286250" cy="3819525"/>
          </a:xfrm>
          <a:prstGeom prst="rect">
            <a:avLst/>
          </a:prstGeom>
          <a:noFill/>
          <a:ln w="9525">
            <a:noFill/>
            <a:miter lim="800000"/>
            <a:headEnd/>
            <a:tailEnd/>
          </a:ln>
          <a:effectLst/>
        </p:spPr>
      </p:pic>
      <p:pic>
        <p:nvPicPr>
          <p:cNvPr id="663556" name="Picture 4"/>
          <p:cNvPicPr>
            <a:picLocks noChangeAspect="1" noChangeArrowheads="1"/>
          </p:cNvPicPr>
          <p:nvPr/>
        </p:nvPicPr>
        <p:blipFill>
          <a:blip r:embed="rId3" cstate="print"/>
          <a:srcRect/>
          <a:stretch>
            <a:fillRect/>
          </a:stretch>
        </p:blipFill>
        <p:spPr bwMode="auto">
          <a:xfrm>
            <a:off x="4548188" y="2068926"/>
            <a:ext cx="4352925" cy="3981450"/>
          </a:xfrm>
          <a:prstGeom prst="rect">
            <a:avLst/>
          </a:prstGeom>
          <a:noFill/>
          <a:ln w="9525">
            <a:noFill/>
            <a:miter lim="800000"/>
            <a:headEnd/>
            <a:tailEnd/>
          </a:ln>
          <a:effectLst/>
        </p:spPr>
      </p:pic>
      <p:sp>
        <p:nvSpPr>
          <p:cNvPr id="12" name="Text Placeholder 5"/>
          <p:cNvSpPr txBox="1">
            <a:spLocks/>
          </p:cNvSpPr>
          <p:nvPr/>
        </p:nvSpPr>
        <p:spPr bwMode="auto">
          <a:xfrm>
            <a:off x="209133" y="896464"/>
            <a:ext cx="8588499" cy="1181718"/>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rPr>
              <a:t>I</a:t>
            </a:r>
            <a:r>
              <a:rPr kumimoji="0" lang="en-US" sz="2000" b="0" i="0" u="none" strike="noStrike" kern="0" cap="none" spc="0" normalizeH="0" baseline="0" noProof="0" dirty="0" smtClean="0">
                <a:ln>
                  <a:noFill/>
                </a:ln>
                <a:solidFill>
                  <a:schemeClr val="accent2"/>
                </a:solidFill>
                <a:effectLst/>
                <a:uLnTx/>
                <a:uFillTx/>
                <a:latin typeface="+mn-lt"/>
                <a:ea typeface="+mn-ea"/>
                <a:cs typeface="+mn-cs"/>
              </a:rPr>
              <a:t>n the </a:t>
            </a:r>
            <a:r>
              <a:rPr kumimoji="0" lang="en-US" sz="2000" b="0" i="0" u="none" strike="noStrike" kern="0" cap="none" spc="0" normalizeH="0" baseline="0" noProof="0" dirty="0" err="1" smtClean="0">
                <a:ln>
                  <a:noFill/>
                </a:ln>
                <a:solidFill>
                  <a:schemeClr val="accent2"/>
                </a:solidFill>
                <a:effectLst/>
                <a:uLnTx/>
                <a:uFillTx/>
                <a:latin typeface="+mn-lt"/>
                <a:ea typeface="+mn-ea"/>
                <a:cs typeface="+mn-cs"/>
              </a:rPr>
              <a:t>Eddington</a:t>
            </a:r>
            <a:r>
              <a:rPr kumimoji="0" lang="en-US" sz="2000" b="0" i="0" u="none" strike="noStrike" kern="0" cap="none" spc="0" normalizeH="0" baseline="0" noProof="0" dirty="0" smtClean="0">
                <a:ln>
                  <a:noFill/>
                </a:ln>
                <a:solidFill>
                  <a:schemeClr val="accent2"/>
                </a:solidFill>
                <a:effectLst/>
                <a:uLnTx/>
                <a:uFillTx/>
                <a:latin typeface="+mn-lt"/>
                <a:ea typeface="+mn-ea"/>
                <a:cs typeface="+mn-cs"/>
              </a:rPr>
              <a:t> limit, the luminosity is given by the stellar mass.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rPr>
              <a:t>L</a:t>
            </a:r>
            <a:r>
              <a:rPr kumimoji="0" lang="en-US" sz="2000" b="0" i="0" u="none" strike="noStrike" kern="0" cap="none" spc="0" normalizeH="0" baseline="0" noProof="0" dirty="0" err="1" smtClean="0">
                <a:ln>
                  <a:noFill/>
                </a:ln>
                <a:solidFill>
                  <a:schemeClr val="accent2"/>
                </a:solidFill>
                <a:effectLst/>
                <a:uLnTx/>
                <a:uFillTx/>
                <a:latin typeface="+mn-lt"/>
                <a:ea typeface="+mn-ea"/>
                <a:cs typeface="+mn-cs"/>
              </a:rPr>
              <a:t>uminosity</a:t>
            </a:r>
            <a:r>
              <a:rPr kumimoji="0" lang="en-US" sz="2000" b="0" i="0" u="none" strike="noStrike" kern="0" cap="none" spc="0" normalizeH="0" baseline="0" noProof="0" dirty="0" smtClean="0">
                <a:ln>
                  <a:noFill/>
                </a:ln>
                <a:solidFill>
                  <a:schemeClr val="accent2"/>
                </a:solidFill>
                <a:effectLst/>
                <a:uLnTx/>
                <a:uFillTx/>
                <a:latin typeface="+mn-lt"/>
                <a:ea typeface="+mn-ea"/>
                <a:cs typeface="+mn-cs"/>
              </a:rPr>
              <a:t> and spectral temperature are</a:t>
            </a:r>
            <a:r>
              <a:rPr kumimoji="0" lang="en-US" sz="2000" b="0" i="0" u="none" strike="noStrike" kern="0" cap="none" spc="0" normalizeH="0" noProof="0" dirty="0" smtClean="0">
                <a:ln>
                  <a:noFill/>
                </a:ln>
                <a:solidFill>
                  <a:schemeClr val="accent2"/>
                </a:solidFill>
                <a:effectLst/>
                <a:uLnTx/>
                <a:uFillTx/>
                <a:latin typeface="+mn-lt"/>
                <a:ea typeface="+mn-ea"/>
                <a:cs typeface="+mn-cs"/>
              </a:rPr>
              <a:t> </a:t>
            </a:r>
            <a:r>
              <a:rPr kumimoji="0" lang="en-US" sz="2000" b="0" i="0" u="none" strike="noStrike" kern="0" cap="none" spc="0" normalizeH="0" baseline="0" noProof="0" dirty="0" smtClean="0">
                <a:ln>
                  <a:noFill/>
                </a:ln>
                <a:solidFill>
                  <a:schemeClr val="accent2"/>
                </a:solidFill>
                <a:effectLst/>
                <a:uLnTx/>
                <a:uFillTx/>
                <a:latin typeface="+mn-lt"/>
                <a:ea typeface="+mn-ea"/>
                <a:cs typeface="+mn-cs"/>
              </a:rPr>
              <a:t>combined to get the stellar radius.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rPr>
              <a:t>T</a:t>
            </a:r>
            <a:r>
              <a:rPr kumimoji="0" lang="en-US" sz="2000" b="0" i="0" u="none" strike="noStrike" kern="0" cap="none" spc="0" normalizeH="0" baseline="0" noProof="0" dirty="0" smtClean="0">
                <a:ln>
                  <a:noFill/>
                </a:ln>
                <a:solidFill>
                  <a:schemeClr val="accent2"/>
                </a:solidFill>
                <a:effectLst/>
                <a:uLnTx/>
                <a:uFillTx/>
                <a:latin typeface="+mn-lt"/>
                <a:ea typeface="+mn-ea"/>
                <a:cs typeface="+mn-cs"/>
              </a:rPr>
              <a:t>he range of values reflect estimated observational &amp; theoretical uncertainties</a:t>
            </a:r>
            <a:endParaRPr kumimoji="0" lang="en-US" sz="2000" b="0" i="0" u="none" strike="noStrike" kern="0" cap="none" spc="0" normalizeH="0" baseline="0" noProof="0" dirty="0">
              <a:ln>
                <a:noFill/>
              </a:ln>
              <a:solidFill>
                <a:schemeClr val="accent2"/>
              </a:solidFill>
              <a:effectLst/>
              <a:uLnTx/>
              <a:uFillTx/>
              <a:latin typeface="+mn-lt"/>
              <a:ea typeface="+mn-ea"/>
              <a:cs typeface="+mn-cs"/>
            </a:endParaRPr>
          </a:p>
        </p:txBody>
      </p:sp>
      <p:sp>
        <p:nvSpPr>
          <p:cNvPr id="10" name="TextBox 9"/>
          <p:cNvSpPr txBox="1"/>
          <p:nvPr/>
        </p:nvSpPr>
        <p:spPr>
          <a:xfrm>
            <a:off x="5225143" y="5021943"/>
            <a:ext cx="2911759" cy="338554"/>
          </a:xfrm>
          <a:prstGeom prst="rect">
            <a:avLst/>
          </a:prstGeom>
          <a:noFill/>
        </p:spPr>
        <p:txBody>
          <a:bodyPr wrap="none" rtlCol="0">
            <a:spAutoFit/>
          </a:bodyPr>
          <a:lstStyle/>
          <a:p>
            <a:pPr>
              <a:buNone/>
            </a:pPr>
            <a:r>
              <a:rPr lang="en-US" sz="1600" dirty="0" smtClean="0"/>
              <a:t>A. Steiner et al, arXiv:1005.0811</a:t>
            </a:r>
            <a:endParaRPr lang="en-US" sz="16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87925" y="1257631"/>
            <a:ext cx="8651631" cy="3896737"/>
            <a:chOff x="87925" y="1301173"/>
            <a:chExt cx="8651631" cy="3896737"/>
          </a:xfrm>
        </p:grpSpPr>
        <p:pic>
          <p:nvPicPr>
            <p:cNvPr id="687107" name="Picture 3"/>
            <p:cNvPicPr>
              <a:picLocks noChangeAspect="1" noChangeArrowheads="1"/>
            </p:cNvPicPr>
            <p:nvPr/>
          </p:nvPicPr>
          <p:blipFill>
            <a:blip r:embed="rId2" cstate="print"/>
            <a:srcRect/>
            <a:stretch>
              <a:fillRect/>
            </a:stretch>
          </p:blipFill>
          <p:spPr bwMode="auto">
            <a:xfrm>
              <a:off x="87925" y="1301173"/>
              <a:ext cx="8651631" cy="3896737"/>
            </a:xfrm>
            <a:prstGeom prst="rect">
              <a:avLst/>
            </a:prstGeom>
            <a:noFill/>
            <a:ln w="9525">
              <a:noFill/>
              <a:miter lim="800000"/>
              <a:headEnd/>
              <a:tailEnd/>
            </a:ln>
            <a:effectLst/>
          </p:spPr>
        </p:pic>
        <p:cxnSp>
          <p:nvCxnSpPr>
            <p:cNvPr id="12" name="Straight Connector 11"/>
            <p:cNvCxnSpPr/>
            <p:nvPr/>
          </p:nvCxnSpPr>
          <p:spPr bwMode="auto">
            <a:xfrm rot="5400000" flipH="1" flipV="1">
              <a:off x="3448144" y="3131534"/>
              <a:ext cx="3209317" cy="4001"/>
            </a:xfrm>
            <a:prstGeom prst="line">
              <a:avLst/>
            </a:prstGeom>
            <a:solidFill>
              <a:srgbClr val="FFFF99"/>
            </a:solidFill>
            <a:ln w="9525"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rot="5400000" flipH="1" flipV="1">
              <a:off x="3666381" y="3101056"/>
              <a:ext cx="3209317" cy="4001"/>
            </a:xfrm>
            <a:prstGeom prst="line">
              <a:avLst/>
            </a:prstGeom>
            <a:solidFill>
              <a:srgbClr val="FFFF99"/>
            </a:solidFill>
            <a:ln w="9525" cap="flat" cmpd="sng" algn="ctr">
              <a:solidFill>
                <a:schemeClr val="accent1"/>
              </a:solidFill>
              <a:prstDash val="solid"/>
              <a:round/>
              <a:headEnd type="none" w="med" len="med"/>
              <a:tailEnd type="none" w="med" len="med"/>
            </a:ln>
            <a:effectLst/>
          </p:spPr>
        </p:cxnSp>
        <p:sp>
          <p:nvSpPr>
            <p:cNvPr id="16" name="TextBox 15"/>
            <p:cNvSpPr txBox="1"/>
            <p:nvPr/>
          </p:nvSpPr>
          <p:spPr>
            <a:xfrm>
              <a:off x="5076749" y="4294022"/>
              <a:ext cx="388248" cy="369332"/>
            </a:xfrm>
            <a:prstGeom prst="rect">
              <a:avLst/>
            </a:prstGeom>
            <a:solidFill>
              <a:schemeClr val="bg1"/>
            </a:solidFill>
            <a:ln>
              <a:solidFill>
                <a:schemeClr val="accent1"/>
              </a:solidFill>
            </a:ln>
          </p:spPr>
          <p:txBody>
            <a:bodyPr wrap="none" rtlCol="0">
              <a:spAutoFit/>
            </a:bodyPr>
            <a:lstStyle/>
            <a:p>
              <a:pPr>
                <a:buNone/>
              </a:pPr>
              <a:r>
                <a:rPr lang="en-US" dirty="0" smtClean="0">
                  <a:solidFill>
                    <a:schemeClr val="accent2"/>
                  </a:solidFill>
                  <a:sym typeface="Symbol"/>
                </a:rPr>
                <a:t></a:t>
              </a:r>
              <a:r>
                <a:rPr lang="en-US" baseline="-25000" dirty="0" smtClean="0">
                  <a:solidFill>
                    <a:schemeClr val="accent2"/>
                  </a:solidFill>
                  <a:sym typeface="Symbol"/>
                </a:rPr>
                <a:t>0</a:t>
              </a:r>
              <a:endParaRPr lang="en-US" dirty="0">
                <a:solidFill>
                  <a:schemeClr val="accent2"/>
                </a:solidFill>
              </a:endParaRPr>
            </a:p>
          </p:txBody>
        </p:sp>
        <p:sp>
          <p:nvSpPr>
            <p:cNvPr id="17" name="TextBox 16"/>
            <p:cNvSpPr txBox="1"/>
            <p:nvPr/>
          </p:nvSpPr>
          <p:spPr>
            <a:xfrm>
              <a:off x="5302301" y="1922678"/>
              <a:ext cx="503664" cy="369332"/>
            </a:xfrm>
            <a:prstGeom prst="rect">
              <a:avLst/>
            </a:prstGeom>
            <a:solidFill>
              <a:schemeClr val="bg1"/>
            </a:solidFill>
            <a:ln>
              <a:solidFill>
                <a:schemeClr val="accent1"/>
              </a:solidFill>
            </a:ln>
          </p:spPr>
          <p:txBody>
            <a:bodyPr wrap="none" rtlCol="0">
              <a:spAutoFit/>
            </a:bodyPr>
            <a:lstStyle/>
            <a:p>
              <a:pPr>
                <a:buNone/>
              </a:pPr>
              <a:r>
                <a:rPr lang="en-US" dirty="0" smtClean="0">
                  <a:solidFill>
                    <a:schemeClr val="accent1"/>
                  </a:solidFill>
                  <a:sym typeface="Symbol"/>
                </a:rPr>
                <a:t>2</a:t>
              </a:r>
              <a:r>
                <a:rPr lang="en-US" baseline="-25000" dirty="0" smtClean="0">
                  <a:solidFill>
                    <a:schemeClr val="accent1"/>
                  </a:solidFill>
                  <a:sym typeface="Symbol"/>
                </a:rPr>
                <a:t>0</a:t>
              </a:r>
              <a:endParaRPr lang="en-US" dirty="0">
                <a:solidFill>
                  <a:schemeClr val="accent1"/>
                </a:solidFill>
              </a:endParaRPr>
            </a:p>
          </p:txBody>
        </p:sp>
      </p:grpSp>
      <p:sp>
        <p:nvSpPr>
          <p:cNvPr id="5" name="Title 4"/>
          <p:cNvSpPr>
            <a:spLocks noGrp="1"/>
          </p:cNvSpPr>
          <p:nvPr>
            <p:ph type="title"/>
          </p:nvPr>
        </p:nvSpPr>
        <p:spPr>
          <a:xfrm>
            <a:off x="609600" y="158259"/>
            <a:ext cx="7772400" cy="896815"/>
          </a:xfrm>
        </p:spPr>
        <p:txBody>
          <a:bodyPr/>
          <a:lstStyle/>
          <a:p>
            <a:r>
              <a:rPr lang="en-US" dirty="0" smtClean="0"/>
              <a:t>Constraints from Bayesian analysis</a:t>
            </a:r>
            <a:endParaRPr lang="en-US" dirty="0"/>
          </a:p>
        </p:txBody>
      </p:sp>
      <p:sp>
        <p:nvSpPr>
          <p:cNvPr id="6" name="Content Placeholder 5"/>
          <p:cNvSpPr>
            <a:spLocks noGrp="1"/>
          </p:cNvSpPr>
          <p:nvPr>
            <p:ph idx="1"/>
          </p:nvPr>
        </p:nvSpPr>
        <p:spPr>
          <a:xfrm>
            <a:off x="566057" y="5326747"/>
            <a:ext cx="8157029" cy="1342571"/>
          </a:xfrm>
        </p:spPr>
        <p:txBody>
          <a:bodyPr/>
          <a:lstStyle/>
          <a:p>
            <a:r>
              <a:rPr lang="en-US" dirty="0" smtClean="0"/>
              <a:t>The derived constraints are tight, but depend strongly on X-ray burst model.</a:t>
            </a:r>
          </a:p>
          <a:p>
            <a:r>
              <a:rPr lang="en-US" dirty="0" smtClean="0"/>
              <a:t>Integral constraint on EoS: Need independent constraints at different densities.</a:t>
            </a:r>
          </a:p>
          <a:p>
            <a:pPr lvl="1"/>
            <a:r>
              <a:rPr lang="en-US" dirty="0" smtClean="0"/>
              <a:t>Can be provided by laboratory measurements.</a:t>
            </a:r>
            <a:endParaRPr lang="en-US" dirty="0"/>
          </a:p>
        </p:txBody>
      </p:sp>
      <p:sp>
        <p:nvSpPr>
          <p:cNvPr id="10" name="TextBox 9"/>
          <p:cNvSpPr txBox="1"/>
          <p:nvPr/>
        </p:nvSpPr>
        <p:spPr>
          <a:xfrm>
            <a:off x="638628" y="1451429"/>
            <a:ext cx="2911759" cy="338554"/>
          </a:xfrm>
          <a:prstGeom prst="rect">
            <a:avLst/>
          </a:prstGeom>
          <a:noFill/>
        </p:spPr>
        <p:txBody>
          <a:bodyPr wrap="none" rtlCol="0">
            <a:spAutoFit/>
          </a:bodyPr>
          <a:lstStyle/>
          <a:p>
            <a:pPr>
              <a:buNone/>
            </a:pPr>
            <a:r>
              <a:rPr lang="en-US" sz="1600" dirty="0" smtClean="0"/>
              <a:t>A. Steiner et al, arXiv:1005.0811</a:t>
            </a:r>
            <a:endParaRPr lang="en-US" sz="1600" dirty="0"/>
          </a:p>
        </p:txBody>
      </p:sp>
      <p:sp>
        <p:nvSpPr>
          <p:cNvPr id="11" name="TextBox 10"/>
          <p:cNvSpPr txBox="1"/>
          <p:nvPr/>
        </p:nvSpPr>
        <p:spPr>
          <a:xfrm>
            <a:off x="5050971" y="1480458"/>
            <a:ext cx="2911759" cy="338554"/>
          </a:xfrm>
          <a:prstGeom prst="rect">
            <a:avLst/>
          </a:prstGeom>
          <a:noFill/>
        </p:spPr>
        <p:txBody>
          <a:bodyPr wrap="none" rtlCol="0">
            <a:spAutoFit/>
          </a:bodyPr>
          <a:lstStyle/>
          <a:p>
            <a:pPr>
              <a:buNone/>
            </a:pPr>
            <a:r>
              <a:rPr lang="en-US" sz="1600" dirty="0" smtClean="0"/>
              <a:t>A. Steiner et al, arXiv:1005.0811</a:t>
            </a:r>
            <a:endParaRPr lang="en-US" sz="1600" dirty="0"/>
          </a:p>
        </p:txBody>
      </p:sp>
      <p:sp>
        <p:nvSpPr>
          <p:cNvPr id="14" name="Text Box 8">
            <a:hlinkClick r:id="" action="ppaction://hlinkshowjump?jump=firstslide"/>
          </p:cNvPr>
          <p:cNvSpPr txBox="1">
            <a:spLocks noChangeArrowheads="1"/>
          </p:cNvSpPr>
          <p:nvPr/>
        </p:nvSpPr>
        <p:spPr bwMode="auto">
          <a:xfrm>
            <a:off x="8451850" y="4833353"/>
            <a:ext cx="692150" cy="457200"/>
          </a:xfrm>
          <a:prstGeom prst="rect">
            <a:avLst/>
          </a:prstGeom>
          <a:noFill/>
          <a:ln w="9525">
            <a:noFill/>
            <a:miter lim="800000"/>
            <a:headEnd/>
            <a:tailEnd/>
          </a:ln>
          <a:effectLst/>
        </p:spPr>
        <p:txBody>
          <a:bodyPr>
            <a:spAutoFit/>
          </a:bodyPr>
          <a:lstStyle/>
          <a:p>
            <a:pPr>
              <a:spcBef>
                <a:spcPct val="50000"/>
              </a:spcBef>
              <a:buFontTx/>
              <a:buNone/>
            </a:pPr>
            <a:r>
              <a:rPr lang="en-US" sz="2400" dirty="0" smtClean="0">
                <a:solidFill>
                  <a:srgbClr val="FF0000"/>
                </a:solidFill>
              </a:rPr>
              <a:t>O</a:t>
            </a:r>
            <a:endParaRPr lang="en-US" sz="2400" dirty="0">
              <a:solidFill>
                <a:srgbClr val="FF0000"/>
              </a:solidFill>
            </a:endParaRPr>
          </a:p>
        </p:txBody>
      </p:sp>
      <p:sp>
        <p:nvSpPr>
          <p:cNvPr id="13" name="Rectangle 12"/>
          <p:cNvSpPr/>
          <p:nvPr/>
        </p:nvSpPr>
        <p:spPr bwMode="auto">
          <a:xfrm>
            <a:off x="653143" y="3304903"/>
            <a:ext cx="274320" cy="1358537"/>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4907280" y="2952207"/>
            <a:ext cx="487679" cy="170688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670561" y="2690949"/>
            <a:ext cx="818605" cy="1976846"/>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4924699" y="2673532"/>
            <a:ext cx="818605" cy="1976846"/>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609600" y="277813"/>
            <a:ext cx="7772400" cy="560387"/>
          </a:xfrm>
        </p:spPr>
        <p:txBody>
          <a:bodyPr/>
          <a:lstStyle/>
          <a:p>
            <a:pPr eaLnBrk="1" hangingPunct="1">
              <a:defRPr/>
            </a:pPr>
            <a:r>
              <a:rPr lang="en-US" dirty="0" smtClean="0"/>
              <a:t>Experimental Areas</a:t>
            </a:r>
          </a:p>
        </p:txBody>
      </p:sp>
      <p:sp>
        <p:nvSpPr>
          <p:cNvPr id="732163" name="Rectangle 3"/>
          <p:cNvSpPr>
            <a:spLocks noGrp="1" noChangeArrowheads="1"/>
          </p:cNvSpPr>
          <p:nvPr>
            <p:ph type="body" idx="1"/>
          </p:nvPr>
        </p:nvSpPr>
        <p:spPr>
          <a:xfrm>
            <a:off x="252413" y="1050925"/>
            <a:ext cx="8443912" cy="990600"/>
          </a:xfrm>
          <a:effectLst>
            <a:outerShdw dist="107763" dir="2700000" algn="ctr" rotWithShape="0">
              <a:schemeClr val="bg2">
                <a:alpha val="50000"/>
              </a:schemeClr>
            </a:outerShdw>
          </a:effectLst>
        </p:spPr>
        <p:txBody>
          <a:bodyPr/>
          <a:lstStyle/>
          <a:p>
            <a:pPr eaLnBrk="1" hangingPunct="1">
              <a:defRPr/>
            </a:pPr>
            <a:r>
              <a:rPr lang="en-US" sz="2400" smtClean="0"/>
              <a:t>A full suite of experimental equipment will be available for fast, stopped and reaccelerated beams</a:t>
            </a:r>
          </a:p>
        </p:txBody>
      </p:sp>
      <p:pic>
        <p:nvPicPr>
          <p:cNvPr id="57348" name="Picture 4" descr="1-57"/>
          <p:cNvPicPr>
            <a:picLocks noChangeAspect="1" noChangeArrowheads="1"/>
          </p:cNvPicPr>
          <p:nvPr/>
        </p:nvPicPr>
        <p:blipFill>
          <a:blip r:embed="rId3" cstate="print"/>
          <a:srcRect/>
          <a:stretch>
            <a:fillRect/>
          </a:stretch>
        </p:blipFill>
        <p:spPr bwMode="auto">
          <a:xfrm>
            <a:off x="546100" y="2816225"/>
            <a:ext cx="8172450" cy="3987800"/>
          </a:xfrm>
          <a:prstGeom prst="rect">
            <a:avLst/>
          </a:prstGeom>
          <a:noFill/>
          <a:ln w="9525">
            <a:noFill/>
            <a:miter lim="800000"/>
            <a:headEnd/>
            <a:tailEnd/>
          </a:ln>
        </p:spPr>
      </p:pic>
      <p:sp>
        <p:nvSpPr>
          <p:cNvPr id="732165" name="Rectangle 5"/>
          <p:cNvSpPr>
            <a:spLocks noChangeArrowheads="1"/>
          </p:cNvSpPr>
          <p:nvPr/>
        </p:nvSpPr>
        <p:spPr bwMode="auto">
          <a:xfrm>
            <a:off x="252413" y="2146300"/>
            <a:ext cx="3783012" cy="184626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lstStyle/>
          <a:p>
            <a:pPr marL="342900" indent="-342900">
              <a:defRPr/>
            </a:pPr>
            <a:r>
              <a:rPr lang="en-US" sz="2400">
                <a:solidFill>
                  <a:schemeClr val="accent2"/>
                </a:solidFill>
              </a:rPr>
              <a:t>New equipment</a:t>
            </a:r>
          </a:p>
          <a:p>
            <a:pPr marL="742950" lvl="1" indent="-285750">
              <a:buFontTx/>
              <a:buChar char="–"/>
              <a:defRPr/>
            </a:pPr>
            <a:r>
              <a:rPr lang="en-US"/>
              <a:t>Stopped beam area (LASERS)</a:t>
            </a:r>
          </a:p>
          <a:p>
            <a:pPr marL="742950" lvl="1" indent="-285750">
              <a:buFontTx/>
              <a:buChar char="–"/>
              <a:defRPr/>
            </a:pPr>
            <a:r>
              <a:rPr lang="en-US"/>
              <a:t>ISLA Recoil Separator</a:t>
            </a:r>
          </a:p>
          <a:p>
            <a:pPr marL="742950" lvl="1" indent="-285750">
              <a:buFontTx/>
              <a:buChar char="–"/>
              <a:defRPr/>
            </a:pPr>
            <a:r>
              <a:rPr lang="en-US"/>
              <a:t>Solenoid spectrometer</a:t>
            </a:r>
          </a:p>
          <a:p>
            <a:pPr marL="742950" lvl="1" indent="-285750">
              <a:buFontTx/>
              <a:buChar char="–"/>
              <a:defRPr/>
            </a:pPr>
            <a:r>
              <a:rPr lang="en-US">
                <a:solidFill>
                  <a:srgbClr val="FF0000"/>
                </a:solidFill>
              </a:rPr>
              <a:t>Active Target  TPC</a:t>
            </a:r>
          </a:p>
        </p:txBody>
      </p:sp>
      <p:sp>
        <p:nvSpPr>
          <p:cNvPr id="57350" name="Line 7"/>
          <p:cNvSpPr>
            <a:spLocks noChangeShapeType="1"/>
          </p:cNvSpPr>
          <p:nvPr/>
        </p:nvSpPr>
        <p:spPr bwMode="auto">
          <a:xfrm>
            <a:off x="2692400" y="3873500"/>
            <a:ext cx="1460500" cy="1993900"/>
          </a:xfrm>
          <a:prstGeom prst="line">
            <a:avLst/>
          </a:prstGeom>
          <a:noFill/>
          <a:ln w="38100">
            <a:solidFill>
              <a:srgbClr val="FF0000"/>
            </a:solidFill>
            <a:round/>
            <a:headEnd/>
            <a:tailEnd type="triangle" w="med" len="med"/>
          </a:ln>
        </p:spPr>
        <p:txBody>
          <a:bodyPr/>
          <a:lstStyle/>
          <a:p>
            <a:endParaRPr lang="en-US"/>
          </a:p>
        </p:txBody>
      </p:sp>
      <p:sp>
        <p:nvSpPr>
          <p:cNvPr id="57351" name="Line 8"/>
          <p:cNvSpPr>
            <a:spLocks noChangeShapeType="1"/>
          </p:cNvSpPr>
          <p:nvPr/>
        </p:nvSpPr>
        <p:spPr bwMode="auto">
          <a:xfrm>
            <a:off x="2933700" y="3771900"/>
            <a:ext cx="4521200" cy="50800"/>
          </a:xfrm>
          <a:prstGeom prst="line">
            <a:avLst/>
          </a:prstGeom>
          <a:noFill/>
          <a:ln w="38100">
            <a:solidFill>
              <a:srgbClr val="FF0000"/>
            </a:solidFill>
            <a:round/>
            <a:headEnd/>
            <a:tailEnd type="triangle" w="med" len="med"/>
          </a:ln>
        </p:spPr>
        <p:txBody>
          <a:bodyPr/>
          <a:lstStyle/>
          <a:p>
            <a:endParaRPr lang="en-US"/>
          </a:p>
        </p:txBody>
      </p:sp>
      <p:sp>
        <p:nvSpPr>
          <p:cNvPr id="732169" name="Text Box 9"/>
          <p:cNvSpPr txBox="1">
            <a:spLocks noChangeArrowheads="1"/>
          </p:cNvSpPr>
          <p:nvPr/>
        </p:nvSpPr>
        <p:spPr bwMode="auto">
          <a:xfrm>
            <a:off x="4441825" y="5918200"/>
            <a:ext cx="692150" cy="366713"/>
          </a:xfrm>
          <a:prstGeom prst="rect">
            <a:avLst/>
          </a:prstGeom>
          <a:solidFill>
            <a:srgbClr val="CCFFFF"/>
          </a:solidFill>
          <a:ln w="9525">
            <a:noFill/>
            <a:miter lim="800000"/>
            <a:headEnd/>
            <a:tailEnd/>
          </a:ln>
          <a:effectLst>
            <a:outerShdw dist="107763" dir="2700000" algn="ctr" rotWithShape="0">
              <a:schemeClr val="bg2">
                <a:alpha val="50000"/>
              </a:schemeClr>
            </a:outerShdw>
          </a:effectLst>
        </p:spPr>
        <p:txBody>
          <a:bodyPr wrap="none">
            <a:spAutoFit/>
          </a:bodyPr>
          <a:lstStyle/>
          <a:p>
            <a:pPr marL="342900" indent="-342900">
              <a:buFontTx/>
              <a:buNone/>
              <a:defRPr/>
            </a:pPr>
            <a:r>
              <a:rPr lang="en-US">
                <a:solidFill>
                  <a:srgbClr val="FF0000"/>
                </a:solidFill>
              </a:rPr>
              <a:t>Pions</a:t>
            </a:r>
          </a:p>
        </p:txBody>
      </p:sp>
      <p:sp>
        <p:nvSpPr>
          <p:cNvPr id="732170" name="Text Box 10"/>
          <p:cNvSpPr txBox="1">
            <a:spLocks noChangeArrowheads="1"/>
          </p:cNvSpPr>
          <p:nvPr/>
        </p:nvSpPr>
        <p:spPr bwMode="auto">
          <a:xfrm>
            <a:off x="8035925" y="3340100"/>
            <a:ext cx="1108075" cy="706438"/>
          </a:xfrm>
          <a:prstGeom prst="rect">
            <a:avLst/>
          </a:prstGeom>
          <a:solidFill>
            <a:srgbClr val="CCFFFF"/>
          </a:solidFill>
          <a:ln w="9525">
            <a:solidFill>
              <a:srgbClr val="CCFFFF"/>
            </a:solidFill>
            <a:miter lim="800000"/>
            <a:headEnd/>
            <a:tailEnd/>
          </a:ln>
          <a:effectLst>
            <a:outerShdw dist="107763" dir="2700000" algn="ctr" rotWithShape="0">
              <a:schemeClr val="bg2">
                <a:alpha val="50000"/>
              </a:schemeClr>
            </a:outerShdw>
          </a:effectLst>
        </p:spPr>
        <p:txBody>
          <a:bodyPr>
            <a:spAutoFit/>
          </a:bodyPr>
          <a:lstStyle/>
          <a:p>
            <a:pPr marL="342900" indent="-342900">
              <a:buFontTx/>
              <a:buNone/>
              <a:defRPr/>
            </a:pPr>
            <a:r>
              <a:rPr lang="en-US">
                <a:solidFill>
                  <a:srgbClr val="FF0000"/>
                </a:solidFill>
              </a:rPr>
              <a:t>Direct </a:t>
            </a:r>
          </a:p>
          <a:p>
            <a:pPr marL="342900" indent="-342900">
              <a:buFontTx/>
              <a:buNone/>
              <a:defRPr/>
            </a:pPr>
            <a:r>
              <a:rPr lang="en-US">
                <a:solidFill>
                  <a:srgbClr val="FF0000"/>
                </a:solidFill>
              </a:rPr>
              <a:t>Reactions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ChangeAspect="1"/>
          </p:cNvGraphicFramePr>
          <p:nvPr>
            <p:ph idx="1"/>
          </p:nvPr>
        </p:nvGraphicFramePr>
        <p:xfrm>
          <a:off x="835025" y="300038"/>
          <a:ext cx="7415213" cy="7372350"/>
        </p:xfrm>
        <a:graphic>
          <a:graphicData uri="http://schemas.openxmlformats.org/presentationml/2006/ole">
            <p:oleObj spid="_x0000_s882690" name="Document" r:id="rId4" imgW="7390977" imgH="7348040" progId="Word.Document.12">
              <p:embed/>
            </p:oleObj>
          </a:graphicData>
        </a:graphic>
      </p:graphicFrame>
      <p:sp>
        <p:nvSpPr>
          <p:cNvPr id="3" name="TextBox 2"/>
          <p:cNvSpPr txBox="1"/>
          <p:nvPr/>
        </p:nvSpPr>
        <p:spPr>
          <a:xfrm>
            <a:off x="2868113" y="2550379"/>
            <a:ext cx="1657826" cy="369332"/>
          </a:xfrm>
          <a:prstGeom prst="rect">
            <a:avLst/>
          </a:prstGeom>
          <a:noFill/>
        </p:spPr>
        <p:txBody>
          <a:bodyPr wrap="none" rtlCol="0">
            <a:spAutoFit/>
          </a:bodyPr>
          <a:lstStyle/>
          <a:p>
            <a:pPr>
              <a:buNone/>
            </a:pPr>
            <a:r>
              <a:rPr lang="en-US" dirty="0" err="1" smtClean="0">
                <a:solidFill>
                  <a:srgbClr val="FF0000"/>
                </a:solidFill>
              </a:rPr>
              <a:t>Hartree</a:t>
            </a:r>
            <a:r>
              <a:rPr lang="en-US" dirty="0" smtClean="0">
                <a:solidFill>
                  <a:srgbClr val="FF0000"/>
                </a:solidFill>
              </a:rPr>
              <a:t> “direct”</a:t>
            </a:r>
            <a:endParaRPr lang="en-US" dirty="0">
              <a:solidFill>
                <a:srgbClr val="FF0000"/>
              </a:solidFill>
            </a:endParaRPr>
          </a:p>
        </p:txBody>
      </p:sp>
      <p:sp>
        <p:nvSpPr>
          <p:cNvPr id="5" name="TextBox 4"/>
          <p:cNvSpPr txBox="1"/>
          <p:nvPr/>
        </p:nvSpPr>
        <p:spPr>
          <a:xfrm>
            <a:off x="1763202" y="3294963"/>
            <a:ext cx="1845377" cy="369332"/>
          </a:xfrm>
          <a:prstGeom prst="rect">
            <a:avLst/>
          </a:prstGeom>
          <a:noFill/>
        </p:spPr>
        <p:txBody>
          <a:bodyPr wrap="none" rtlCol="0">
            <a:spAutoFit/>
          </a:bodyPr>
          <a:lstStyle/>
          <a:p>
            <a:pPr>
              <a:buNone/>
            </a:pPr>
            <a:r>
              <a:rPr lang="en-US" dirty="0" err="1" smtClean="0">
                <a:solidFill>
                  <a:schemeClr val="accent2"/>
                </a:solidFill>
              </a:rPr>
              <a:t>Fock</a:t>
            </a:r>
            <a:r>
              <a:rPr lang="en-US" dirty="0" smtClean="0">
                <a:solidFill>
                  <a:schemeClr val="accent2"/>
                </a:solidFill>
              </a:rPr>
              <a:t> “exchange”</a:t>
            </a:r>
            <a:endParaRPr lang="en-US" dirty="0">
              <a:solidFill>
                <a:schemeClr val="accen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58172</TotalTime>
  <Words>12701</Words>
  <Application>Microsoft Office PowerPoint</Application>
  <PresentationFormat>On-screen Show (4:3)</PresentationFormat>
  <Paragraphs>1114</Paragraphs>
  <Slides>89</Slides>
  <Notes>71</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89</vt:i4>
      </vt:variant>
    </vt:vector>
  </HeadingPairs>
  <TitlesOfParts>
    <vt:vector size="95" baseType="lpstr">
      <vt:lpstr>Default Design</vt:lpstr>
      <vt:lpstr>Document</vt:lpstr>
      <vt:lpstr>Equation</vt:lpstr>
      <vt:lpstr>CorelDRAW</vt:lpstr>
      <vt:lpstr>MathType 6.0 Equation</vt:lpstr>
      <vt:lpstr>Formel</vt:lpstr>
      <vt:lpstr>Constraining the properties of dense matter</vt:lpstr>
      <vt:lpstr>Slide 2</vt:lpstr>
      <vt:lpstr>Slide 3</vt:lpstr>
      <vt:lpstr>Slide 4</vt:lpstr>
      <vt:lpstr>Slide 5</vt:lpstr>
      <vt:lpstr>Nuclear masses and the EoS</vt:lpstr>
      <vt:lpstr>Theoretical approaches for calculating the EoS</vt:lpstr>
      <vt:lpstr>T=0 with Shyrme: What is a mean field potential?</vt:lpstr>
      <vt:lpstr>Slide 9</vt:lpstr>
      <vt:lpstr>Skyrme effective interactions</vt:lpstr>
      <vt:lpstr>A simple EOS for asymmetric matter</vt:lpstr>
      <vt:lpstr>Slide 12</vt:lpstr>
      <vt:lpstr>Slide 13</vt:lpstr>
      <vt:lpstr>Slide 14</vt:lpstr>
      <vt:lpstr>Slide 15</vt:lpstr>
      <vt:lpstr>The EoS and Type II supernova: (collapse of 20 solar mass stars) </vt:lpstr>
      <vt:lpstr>Summary of last lecture</vt:lpstr>
      <vt:lpstr>Slide 18</vt:lpstr>
      <vt:lpstr>Sensitivity of the radius to the EoS </vt:lpstr>
      <vt:lpstr>Connection between radius and EoS at specific density</vt:lpstr>
      <vt:lpstr>Previous attempt: X-ray bursters</vt:lpstr>
      <vt:lpstr>Reanalysis of X-ray bursters data...</vt:lpstr>
      <vt:lpstr>EoS: What are the questions?</vt:lpstr>
      <vt:lpstr>Giant resonances</vt:lpstr>
      <vt:lpstr>Giant resonances 1</vt:lpstr>
      <vt:lpstr>Giant resonances 2</vt:lpstr>
      <vt:lpstr>Constraints on the symmetric matter EoS from laboratory measurements</vt:lpstr>
      <vt:lpstr>Constraining the EOS at high densities by laboratory collisions</vt:lpstr>
      <vt:lpstr>Flow studies of the symmetric matter EOS</vt:lpstr>
      <vt:lpstr>Some technical points</vt:lpstr>
      <vt:lpstr>Procedure to study EOS using transport theory</vt:lpstr>
      <vt:lpstr>Constraining the EOS at high densities by laboratory collisions</vt:lpstr>
      <vt:lpstr>Directed transverse flow</vt:lpstr>
      <vt:lpstr>Determination of symmetric matter EOS  from nucleus-nucleus collisions</vt:lpstr>
      <vt:lpstr>Constraints from collective flow on EOS at &gt;2 0.</vt:lpstr>
      <vt:lpstr>Impact parameter and reaction plane determination</vt:lpstr>
      <vt:lpstr>Theoretical problem: constraining the momentum dependence</vt:lpstr>
      <vt:lpstr>Theoretical problem: constraining NN</vt:lpstr>
      <vt:lpstr>Determining the EOS from binding energies</vt:lpstr>
      <vt:lpstr>Minimizing uncertainties using analog states</vt:lpstr>
      <vt:lpstr>Summary of last lecture</vt:lpstr>
      <vt:lpstr>Another observable: comparisons of &lt;r2&gt;n1/2 and &lt;r2&gt;p1/2 </vt:lpstr>
      <vt:lpstr>Measurements of radii</vt:lpstr>
      <vt:lpstr>Radii of Na isotopes</vt:lpstr>
      <vt:lpstr>Electric dipole excitations of the neutron skin</vt:lpstr>
      <vt:lpstr>Relation to symmetry energy </vt:lpstr>
      <vt:lpstr>Giant resonances</vt:lpstr>
      <vt:lpstr>Giant resonances 2</vt:lpstr>
      <vt:lpstr>Isotopic dependence of the GMR</vt:lpstr>
      <vt:lpstr>Probing the symmetry energy by nuclear collisions</vt:lpstr>
      <vt:lpstr>Slide 51</vt:lpstr>
      <vt:lpstr>What influences isospin diffusion?</vt:lpstr>
      <vt:lpstr>Summary of last lecture</vt:lpstr>
      <vt:lpstr>Sensitivity to symmetry energy</vt:lpstr>
      <vt:lpstr>Experimental measurements of isospin diffusion</vt:lpstr>
      <vt:lpstr>Impact parameter determination</vt:lpstr>
      <vt:lpstr>Probing the asymmetry of the projectile spectators: b=5.8-7.2 fm y&gt;0.7ybeam</vt:lpstr>
      <vt:lpstr>Origin of isoscaling</vt:lpstr>
      <vt:lpstr>Determining Ri()</vt:lpstr>
      <vt:lpstr>Probing the asymmetry of the Spectators</vt:lpstr>
      <vt:lpstr>Quantitative values</vt:lpstr>
      <vt:lpstr>Comparison to QMD calculations</vt:lpstr>
      <vt:lpstr>Measurement of n/p spectral ratios: probes  the pressure due to asymmetry term at 0.</vt:lpstr>
      <vt:lpstr>n/p Experiment 124Sn+124Sn; 112Sn+112Sn; E/A=50 MeV  </vt:lpstr>
      <vt:lpstr>P-detection: Scattering Chamber</vt:lpstr>
      <vt:lpstr>IQMD comparisons to free n/p ratios</vt:lpstr>
      <vt:lpstr>Slide 67</vt:lpstr>
      <vt:lpstr>New measurements of Sn+Sn collisions  at E/A =35 MeV and comparisons of ImQMD calculations</vt:lpstr>
      <vt:lpstr>Isospin dependence of the effective mass</vt:lpstr>
      <vt:lpstr>Asymmetry term studies at 20 (Unique contribution from collisions investigations)</vt:lpstr>
      <vt:lpstr>High density probe: pion production</vt:lpstr>
      <vt:lpstr>Choice of beams for pion ratios</vt:lpstr>
      <vt:lpstr>Slide 73</vt:lpstr>
      <vt:lpstr>More quantitative comparisons are needed</vt:lpstr>
      <vt:lpstr>Double ratio: pion production</vt:lpstr>
      <vt:lpstr>Comparisons of neutron and proton observables :</vt:lpstr>
      <vt:lpstr>n-p differential transverse flow</vt:lpstr>
      <vt:lpstr>Slide 78</vt:lpstr>
      <vt:lpstr>Devices: SAMURAI TPC at RIKEN</vt:lpstr>
      <vt:lpstr>MSU:Active Target Time Projection Chamber D Bazin, M. Famiano, U. Garg, M. Heffner, R. Kanungo, I. Y. Lee, W.Lynch, W. Mittig, L. Phair, D Suzuki,G. Westfall</vt:lpstr>
      <vt:lpstr>Summary</vt:lpstr>
      <vt:lpstr>Influence of production mechanism on isoscaling parameters</vt:lpstr>
      <vt:lpstr>Test of linearity using central collisions</vt:lpstr>
      <vt:lpstr>Linearity of  and  in fragmentation models</vt:lpstr>
      <vt:lpstr>Summary of last lecture</vt:lpstr>
      <vt:lpstr>The ImQMD model provides a consistent interpretation of the np ratios and two isospin diffusion measurements</vt:lpstr>
      <vt:lpstr>Such analyses depend on thickness of the atmosphere.</vt:lpstr>
      <vt:lpstr>Constraints from Bayesian analysis</vt:lpstr>
      <vt:lpstr>Experimental Areas</vt:lpstr>
    </vt:vector>
  </TitlesOfParts>
  <Company>Michigan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Isospin Dependence of Fragmentation</dc:title>
  <dc:creator>LYNCH</dc:creator>
  <cp:lastModifiedBy>lynch</cp:lastModifiedBy>
  <cp:revision>304</cp:revision>
  <dcterms:created xsi:type="dcterms:W3CDTF">2000-07-21T02:11:07Z</dcterms:created>
  <dcterms:modified xsi:type="dcterms:W3CDTF">2010-08-24T08:48:27Z</dcterms:modified>
</cp:coreProperties>
</file>