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9" r:id="rId4"/>
  </p:sldMasterIdLst>
  <p:notesMasterIdLst>
    <p:notesMasterId r:id="rId7"/>
  </p:notesMasterIdLst>
  <p:handoutMasterIdLst>
    <p:handoutMasterId r:id="rId8"/>
  </p:handoutMasterIdLst>
  <p:sldIdLst>
    <p:sldId id="496" r:id="rId5"/>
    <p:sldId id="498" r:id="rId6"/>
  </p:sldIdLst>
  <p:sldSz cx="9144000" cy="6858000" type="screen4x3"/>
  <p:notesSz cx="69977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64308"/>
    <a:srgbClr val="0F0C8F"/>
    <a:srgbClr val="CC0000"/>
    <a:srgbClr val="FFAE1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3910" autoAdjust="0"/>
  </p:normalViewPr>
  <p:slideViewPr>
    <p:cSldViewPr snapToObjects="1">
      <p:cViewPr varScale="1">
        <p:scale>
          <a:sx n="111" d="100"/>
          <a:sy n="111" d="100"/>
        </p:scale>
        <p:origin x="78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19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2018-03-19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00" tIns="46200" rIns="92400" bIns="462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65"/>
            <a:ext cx="5598160" cy="4171233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279512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75220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designs and establishes FRIB as a DOE Office of Science National User Facility in support of the mission of the Office of Nuclear Physics.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725"/>
            <a:ext cx="9144000" cy="7312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 smtClean="0"/>
              <a:t>Add takeaway message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A. Presenter, June 2013 Lehman Review - 05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4"/>
          <p:cNvSpPr>
            <a:spLocks noGrp="1"/>
          </p:cNvSpPr>
          <p:nvPr>
            <p:ph type="title"/>
          </p:nvPr>
        </p:nvSpPr>
        <p:spPr>
          <a:xfrm>
            <a:off x="76200" y="261774"/>
            <a:ext cx="8991600" cy="478624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Diversity over Time</a:t>
            </a:r>
            <a:endParaRPr lang="en-US" sz="1800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58" y="3022557"/>
            <a:ext cx="2135712" cy="24924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53144" y="3528757"/>
            <a:ext cx="1890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Percentage of degrees awarded in physics at US institutions.</a:t>
            </a:r>
          </a:p>
          <a:p>
            <a:endParaRPr lang="en-US" sz="1400" dirty="0"/>
          </a:p>
          <a:p>
            <a:r>
              <a:rPr lang="en-US" sz="1400" dirty="0" smtClean="0"/>
              <a:t>Source: APS &amp; IPEDS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067100"/>
            <a:ext cx="9067800" cy="1921272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Diversity </a:t>
            </a:r>
            <a:r>
              <a:rPr lang="en-US" sz="1600" dirty="0" smtClean="0"/>
              <a:t>is critical for science to be able to draw on best talent.</a:t>
            </a:r>
            <a:endParaRPr lang="en-US" sz="1600" dirty="0"/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The </a:t>
            </a:r>
            <a:r>
              <a:rPr lang="en-US" sz="1600" dirty="0" smtClean="0"/>
              <a:t>percentage </a:t>
            </a:r>
            <a:r>
              <a:rPr lang="en-US" sz="1600" dirty="0"/>
              <a:t>of women </a:t>
            </a:r>
            <a:r>
              <a:rPr lang="en-US" sz="1600" dirty="0" smtClean="0"/>
              <a:t>receiving </a:t>
            </a:r>
            <a:r>
              <a:rPr lang="en-US" sz="1600" dirty="0"/>
              <a:t>Bachelor’s degrees in the </a:t>
            </a:r>
            <a:r>
              <a:rPr lang="en-US" sz="1600" dirty="0" smtClean="0"/>
              <a:t>STEM fields </a:t>
            </a:r>
            <a:r>
              <a:rPr lang="en-US" sz="1600" dirty="0"/>
              <a:t>have been on </a:t>
            </a:r>
            <a:r>
              <a:rPr lang="en-US" sz="1600" dirty="0" smtClean="0"/>
              <a:t>an overall </a:t>
            </a:r>
            <a:r>
              <a:rPr lang="en-US" sz="1600" dirty="0"/>
              <a:t>decline since </a:t>
            </a:r>
            <a:r>
              <a:rPr lang="en-US" sz="1600" dirty="0" smtClean="0"/>
              <a:t>2005. </a:t>
            </a:r>
            <a:r>
              <a:rPr lang="en-US" sz="1600" dirty="0"/>
              <a:t>In addition, the overall number of bachelor’s degrees </a:t>
            </a:r>
            <a:r>
              <a:rPr lang="en-US" sz="1600" dirty="0" smtClean="0"/>
              <a:t>awarded in Physics is </a:t>
            </a:r>
            <a:r>
              <a:rPr lang="en-US" sz="1600" dirty="0"/>
              <a:t>low </a:t>
            </a:r>
            <a:r>
              <a:rPr lang="en-US" sz="1600" dirty="0" smtClean="0"/>
              <a:t>(~20% for women, &lt;12% for minorities).</a:t>
            </a:r>
            <a:endParaRPr lang="en-US" sz="1600" dirty="0"/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1600" dirty="0"/>
              <a:t>We all benefit from a more diverse and inclusive workplace. Scientific </a:t>
            </a:r>
            <a:r>
              <a:rPr lang="en-US" sz="1600" dirty="0" smtClean="0"/>
              <a:t>and engineering progress </a:t>
            </a:r>
            <a:r>
              <a:rPr lang="en-US" sz="1600" dirty="0"/>
              <a:t>relies on problem </a:t>
            </a:r>
            <a:r>
              <a:rPr lang="en-US" sz="1600" dirty="0" smtClean="0"/>
              <a:t>solving. Diversity increases the variety of perspectives and solution approaches brought to a problem and can therefore lead to greater creativity and institutional excellence.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667" b="10000"/>
          <a:stretch/>
        </p:blipFill>
        <p:spPr>
          <a:xfrm>
            <a:off x="457200" y="2988372"/>
            <a:ext cx="3962400" cy="2560806"/>
          </a:xfrm>
          <a:prstGeom prst="rect">
            <a:avLst/>
          </a:prstGeom>
        </p:spPr>
      </p:pic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76200" y="5577012"/>
            <a:ext cx="9067800" cy="5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b="1" i="1" kern="0" dirty="0" smtClean="0"/>
              <a:t>What can we do at NSCL/FRIB? </a:t>
            </a:r>
            <a:r>
              <a:rPr lang="en-US" sz="1600" kern="0" dirty="0" smtClean="0"/>
              <a:t>To start: </a:t>
            </a:r>
            <a:r>
              <a:rPr lang="en-US" sz="1600" b="1" kern="0" dirty="0" smtClean="0"/>
              <a:t>Be aware that there is a problem</a:t>
            </a:r>
            <a:r>
              <a:rPr lang="en-US" sz="1600" kern="0" dirty="0" smtClean="0"/>
              <a:t>. The statistics for NSCL/FRIB are not any better than the national averages. See next page for what we can do better.</a:t>
            </a:r>
            <a:endParaRPr lang="en-US" sz="1600" kern="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52737" y="6254799"/>
            <a:ext cx="4819957" cy="345306"/>
          </a:xfrm>
        </p:spPr>
        <p:txBody>
          <a:bodyPr/>
          <a:lstStyle/>
          <a:p>
            <a:r>
              <a:rPr lang="en-US" sz="1050" b="1" dirty="0" smtClean="0"/>
              <a:t>Awareness Slides are brought to you by the Diversity Advisory Committee https</a:t>
            </a:r>
            <a:r>
              <a:rPr lang="en-US" sz="1050" b="1" dirty="0"/>
              <a:t>://</a:t>
            </a:r>
            <a:r>
              <a:rPr lang="en-US" sz="1050" b="1" dirty="0" smtClean="0"/>
              <a:t>groups.nscl.msu.edu/DAC</a:t>
            </a:r>
            <a:endParaRPr lang="en-US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4"/>
          <p:cNvSpPr>
            <a:spLocks noGrp="1"/>
          </p:cNvSpPr>
          <p:nvPr>
            <p:ph type="title"/>
          </p:nvPr>
        </p:nvSpPr>
        <p:spPr>
          <a:xfrm>
            <a:off x="76200" y="261774"/>
            <a:ext cx="8991600" cy="478624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Mind your speech</a:t>
            </a:r>
            <a:r>
              <a:rPr lang="en-US" dirty="0">
                <a:latin typeface="Arial" pitchFamily="34" charset="0"/>
                <a:ea typeface="ＭＳ Ｐゴシック"/>
                <a:cs typeface="ＭＳ Ｐゴシック"/>
              </a:rPr>
              <a:t>, it might offend others!</a:t>
            </a:r>
            <a:endParaRPr lang="en-US" sz="1800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20524"/>
            <a:ext cx="8686800" cy="100782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accent3"/>
                </a:solidFill>
              </a:rPr>
              <a:t>A welcoming work climate depends on good practices and behaviors of all employees. It is easy to hurt others with political, religious, artistic, and socially themed speech.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52737" y="6254799"/>
            <a:ext cx="4819957" cy="345306"/>
          </a:xfrm>
        </p:spPr>
        <p:txBody>
          <a:bodyPr/>
          <a:lstStyle/>
          <a:p>
            <a:r>
              <a:rPr lang="en-US" sz="1050" b="1" dirty="0" smtClean="0"/>
              <a:t>Awareness Slides are brought to you by the Diversity Advisory Committee https</a:t>
            </a:r>
            <a:r>
              <a:rPr lang="en-US" sz="1050" b="1" dirty="0"/>
              <a:t>://</a:t>
            </a:r>
            <a:r>
              <a:rPr lang="en-US" sz="1050" b="1" dirty="0" smtClean="0"/>
              <a:t>groups.nscl.msu.edu/DAC</a:t>
            </a:r>
            <a:endParaRPr lang="en-US" sz="1050" b="1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228600" y="2298798"/>
            <a:ext cx="6324600" cy="369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kern="0" dirty="0" smtClean="0"/>
              <a:t>Offending somebody can be unintended and does not require that speech or expression be pornographic or profane. </a:t>
            </a:r>
            <a:r>
              <a:rPr lang="en-US" sz="1600" b="1" kern="0" dirty="0" smtClean="0"/>
              <a:t>Off-color jokes, innuendo, and cartoons </a:t>
            </a:r>
            <a:r>
              <a:rPr lang="en-US" sz="1600" kern="0" dirty="0" smtClean="0"/>
              <a:t>may already create a hostile environment. </a:t>
            </a:r>
            <a:r>
              <a:rPr lang="en-US" sz="1600" kern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joke </a:t>
            </a:r>
            <a:r>
              <a:rPr lang="en-US" sz="1600" kern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you heard on TV on Saturday Night Live might not be appropriate to be told in the work place.</a:t>
            </a:r>
            <a:endParaRPr lang="en-US" sz="1600" kern="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b="1" kern="0" dirty="0" smtClean="0"/>
              <a:t>Art and music </a:t>
            </a:r>
            <a:r>
              <a:rPr lang="en-US" sz="1600" kern="0" dirty="0" smtClean="0"/>
              <a:t>that can be seen as </a:t>
            </a:r>
            <a:r>
              <a:rPr lang="en-US" sz="1600" b="1" kern="0" dirty="0" smtClean="0"/>
              <a:t>politically offensive or sexually themed</a:t>
            </a:r>
            <a:r>
              <a:rPr lang="en-US" sz="1600" kern="0" dirty="0" smtClean="0"/>
              <a:t>, even when legitimate art, has no place at the work place. </a:t>
            </a:r>
            <a:r>
              <a:rPr lang="en-US" sz="1600" kern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Think twice before you hang up this Gauguin print in your office</a:t>
            </a:r>
            <a:r>
              <a:rPr lang="en-US" sz="1600" kern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kern="0" dirty="0" smtClean="0"/>
              <a:t>Even polite religious proselytizing can be harassment. </a:t>
            </a:r>
            <a:r>
              <a:rPr lang="en-US" sz="1600" b="1" kern="0" dirty="0" smtClean="0"/>
              <a:t>Do not make comments about somebody else’s faith, and don’t try to change somebody else’s life </a:t>
            </a:r>
            <a:r>
              <a:rPr lang="en-US" sz="1600" b="1" kern="0" dirty="0" smtClean="0"/>
              <a:t>style at work.</a:t>
            </a:r>
            <a:endParaRPr lang="en-US" sz="1600" b="1" kern="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kern="0" dirty="0" smtClean="0">
                <a:solidFill>
                  <a:schemeClr val="accent5"/>
                </a:solidFill>
              </a:rPr>
              <a:t>Societal norms have changed over time. Speech that might have been acceptable 20 years ago, can be found offensive today.</a:t>
            </a:r>
            <a:endParaRPr lang="en-US" sz="1600" kern="0" dirty="0">
              <a:solidFill>
                <a:schemeClr val="accent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298798"/>
            <a:ext cx="1860232" cy="369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 Powerpoint Template.potx" id="{14DBDF93-7CAA-490A-BF73-387AA491C278}" vid="{58CB5C52-4659-4369-A474-094E63AC0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Archive_x0020_Date xmlns="31ac3772-10db-466f-87b2-5ca6a813de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6FE2F494A479458091B07D58A925A4" ma:contentTypeVersion="1" ma:contentTypeDescription="Create a new document." ma:contentTypeScope="" ma:versionID="5b52bfb34e18da4a3d74c974ad6e5e3a">
  <xsd:schema xmlns:xsd="http://www.w3.org/2001/XMLSchema" xmlns:xs="http://www.w3.org/2001/XMLSchema" xmlns:p="http://schemas.microsoft.com/office/2006/metadata/properties" xmlns:ns2="31ac3772-10db-466f-87b2-5ca6a813de61" targetNamespace="http://schemas.microsoft.com/office/2006/metadata/properties" ma:root="true" ma:fieldsID="d988c8ba9295c2f4821d694f485966e4" ns2:_="">
    <xsd:import namespace="31ac3772-10db-466f-87b2-5ca6a813de61"/>
    <xsd:element name="properties">
      <xsd:complexType>
        <xsd:sequence>
          <xsd:element name="documentManagement">
            <xsd:complexType>
              <xsd:all>
                <xsd:element ref="ns2:Arch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c3772-10db-466f-87b2-5ca6a813de61" elementFormDefault="qualified">
    <xsd:import namespace="http://schemas.microsoft.com/office/2006/documentManagement/types"/>
    <xsd:import namespace="http://schemas.microsoft.com/office/infopath/2007/PartnerControls"/>
    <xsd:element name="Archive_x0020_Date" ma:index="8" nillable="true" ma:displayName="Archive Date" ma:format="DateOnly" ma:internalName="Arch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BA702D-F6E6-4314-8945-369A109C75F9}">
  <ds:schemaRefs>
    <ds:schemaRef ds:uri="http://purl.org/dc/dcmitype/"/>
    <ds:schemaRef ds:uri="http://schemas.microsoft.com/office/infopath/2007/PartnerControls"/>
    <ds:schemaRef ds:uri="31ac3772-10db-466f-87b2-5ca6a813de61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3854CEC-76AB-4825-93D4-0B27A7A01C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c3772-10db-466f-87b2-5ca6a813de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FRIB Presentation Template</Template>
  <TotalTime>1235</TotalTime>
  <Words>378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Helvetica</vt:lpstr>
      <vt:lpstr>Lucida Grande</vt:lpstr>
      <vt:lpstr>Wingdings</vt:lpstr>
      <vt:lpstr>ヒラギノ角ゴ Pro W3</vt:lpstr>
      <vt:lpstr>FRIB3</vt:lpstr>
      <vt:lpstr>Diversity over Time</vt:lpstr>
      <vt:lpstr>Mind your speech, it might offend others!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Presentation]</dc:title>
  <dc:creator>daniel@frib.msu.edu</dc:creator>
  <cp:lastModifiedBy>Stolz, Andreas</cp:lastModifiedBy>
  <cp:revision>44</cp:revision>
  <cp:lastPrinted>2013-06-17T20:20:32Z</cp:lastPrinted>
  <dcterms:created xsi:type="dcterms:W3CDTF">2014-10-10T17:49:08Z</dcterms:created>
  <dcterms:modified xsi:type="dcterms:W3CDTF">2018-03-19T16:43:42Z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0x010100856FE2F494A479458091B07D58A925A4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