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7"/>
  </p:notesMasterIdLst>
  <p:handoutMasterIdLst>
    <p:handoutMasterId r:id="rId8"/>
  </p:handoutMasterIdLst>
  <p:sldIdLst>
    <p:sldId id="496" r:id="rId5"/>
    <p:sldId id="497" r:id="rId6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Objects="1">
      <p:cViewPr varScale="1">
        <p:scale>
          <a:sx n="113" d="100"/>
          <a:sy n="113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7951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725"/>
            <a:ext cx="9144000" cy="7312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ysics.aps.org/assets/eefb8d37-c2e7-40b1-b2bc-dff87dde9ae4/e43_2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ps.org/units/dnp/allies/diary.cfm" TargetMode="External"/><Relationship Id="rId5" Type="http://schemas.openxmlformats.org/officeDocument/2006/relationships/hyperlink" Target="https://physics.aps.org/articles/v12/43#c2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ateway.frib.msu.edu/cvpn/https/enterprise.nscl.msu.edu/employeeConcerns/concerns/policy" TargetMode="External"/><Relationship Id="rId2" Type="http://schemas.openxmlformats.org/officeDocument/2006/relationships/hyperlink" Target="https://frib.msu.edu/code-of-condu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ie.msu.edu/" TargetMode="External"/><Relationship Id="rId5" Type="http://schemas.openxmlformats.org/officeDocument/2006/relationships/hyperlink" Target="https://oie-msu-gme-advocate.symplicity.com/public_report/index.php/pid758156?" TargetMode="External"/><Relationship Id="rId4" Type="http://schemas.openxmlformats.org/officeDocument/2006/relationships/hyperlink" Target="http://misconduct.msu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4"/>
          <p:cNvSpPr>
            <a:spLocks noGrp="1"/>
          </p:cNvSpPr>
          <p:nvPr>
            <p:ph type="title"/>
          </p:nvPr>
        </p:nvSpPr>
        <p:spPr>
          <a:xfrm>
            <a:off x="76200" y="315923"/>
            <a:ext cx="8991600" cy="370325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ea typeface="ＭＳ Ｐゴシック"/>
                <a:cs typeface="ＭＳ Ｐゴシック"/>
              </a:rPr>
              <a:t>Yes, Sexual Harassment Still Drives Women Out of Physics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272" y="990601"/>
            <a:ext cx="9051528" cy="161623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A recent Physics Viewpoint article was published with the above title by Julie </a:t>
            </a:r>
            <a:r>
              <a:rPr lang="en-US" sz="1600" dirty="0" err="1" smtClean="0"/>
              <a:t>Libarkin</a:t>
            </a:r>
            <a:r>
              <a:rPr lang="en-US" sz="1600" dirty="0" smtClean="0"/>
              <a:t> (Professor and head of the </a:t>
            </a:r>
            <a:r>
              <a:rPr lang="en-US" sz="1600" dirty="0" err="1" smtClean="0"/>
              <a:t>Geocognition</a:t>
            </a:r>
            <a:r>
              <a:rPr lang="en-US" sz="1600" dirty="0" smtClean="0"/>
              <a:t> Research Laboratory at MSU). The article described a recent survey that was conducted at the 2017 Conference for Undergraduate Women in Physics (</a:t>
            </a:r>
            <a:r>
              <a:rPr lang="en-US" sz="1600" dirty="0" err="1" smtClean="0"/>
              <a:t>CUWiP</a:t>
            </a:r>
            <a:r>
              <a:rPr lang="en-US" sz="1600" dirty="0" smtClean="0"/>
              <a:t>).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The survey found that </a:t>
            </a:r>
            <a:r>
              <a:rPr lang="en-US" sz="1600" b="1" i="1" dirty="0" smtClean="0"/>
              <a:t>nearly three-quarters </a:t>
            </a:r>
            <a:r>
              <a:rPr lang="en-US" sz="1600" dirty="0" smtClean="0"/>
              <a:t>of the roughly 500 respondents had </a:t>
            </a:r>
            <a:r>
              <a:rPr lang="en-US" sz="1600" b="1" dirty="0" smtClean="0"/>
              <a:t>experienced some form of sexual harassment</a:t>
            </a:r>
            <a:r>
              <a:rPr lang="en-US" sz="1600" dirty="0" smtClean="0"/>
              <a:t> and that these experiences correlated with </a:t>
            </a:r>
            <a:r>
              <a:rPr lang="en-US" sz="1600" b="1" i="1" dirty="0" smtClean="0"/>
              <a:t>a sense of not belonging to the field</a:t>
            </a:r>
            <a:r>
              <a:rPr lang="en-US" sz="1600" dirty="0" smtClean="0"/>
              <a:t>.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18870" y="6340041"/>
            <a:ext cx="4819957" cy="345306"/>
          </a:xfrm>
        </p:spPr>
        <p:txBody>
          <a:bodyPr/>
          <a:lstStyle/>
          <a:p>
            <a:r>
              <a:rPr lang="en-US" sz="1050" b="1" dirty="0" smtClean="0"/>
              <a:t>Awareness Slides are brought to you by the Diversity Advisory Committee https</a:t>
            </a:r>
            <a:r>
              <a:rPr lang="en-US" sz="1050" b="1" dirty="0"/>
              <a:t>://groups.nscl.msu.edu/DAC/index.php</a:t>
            </a:r>
          </a:p>
        </p:txBody>
      </p:sp>
      <p:pic>
        <p:nvPicPr>
          <p:cNvPr id="1028" name="Picture 4" descr="Figure capt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757" y="2474336"/>
            <a:ext cx="2615670" cy="21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9266" y="2590800"/>
            <a:ext cx="6324600" cy="210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kern="0" dirty="0" smtClean="0"/>
              <a:t>Sexual </a:t>
            </a:r>
            <a:r>
              <a:rPr lang="en-US" sz="1600" kern="0" dirty="0"/>
              <a:t>harassment is unwelcome or inappropriate behavior of a sexual nature that creates an uncomfortable or hostile </a:t>
            </a:r>
            <a:r>
              <a:rPr lang="en-US" sz="1600" kern="0" dirty="0" smtClean="0"/>
              <a:t>environment. Three forms described in the article include: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kern="0" dirty="0" smtClean="0"/>
              <a:t>“</a:t>
            </a:r>
            <a:r>
              <a:rPr lang="en-US" sz="1400" kern="0" dirty="0"/>
              <a:t>Sexist gender harassment” describes hostile or insulting remarks and actions based on one’s gender, such as saying women cannot do physics. </a:t>
            </a:r>
            <a:endParaRPr lang="en-US" sz="1400" kern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kern="0" dirty="0" smtClean="0"/>
              <a:t>“Sexual </a:t>
            </a:r>
            <a:r>
              <a:rPr lang="en-US" sz="1400" kern="0" dirty="0"/>
              <a:t>gender harassment” refers to sexual remarks or conduct, like commenting on the shape of a woman’s body. </a:t>
            </a:r>
            <a:endParaRPr lang="en-US" sz="1400" kern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kern="0" dirty="0" smtClean="0"/>
              <a:t>A </a:t>
            </a:r>
            <a:r>
              <a:rPr lang="en-US" sz="1400" kern="0" dirty="0"/>
              <a:t>third form of sexual harassment is unwanted sexual attention, such as requests for sexual favors or unwanted touching.</a:t>
            </a:r>
            <a:endParaRPr lang="en-US" sz="1400" kern="0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88239" y="4648200"/>
            <a:ext cx="897956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/>
              <a:t>Experiencing sexual harassment increases a woman’s likelihood of leaving a </a:t>
            </a:r>
            <a:r>
              <a:rPr lang="en-US" sz="1600" kern="0" dirty="0" smtClean="0"/>
              <a:t>career in science, technology, engineering, mathematics, and medicine (STEMM). </a:t>
            </a:r>
            <a:r>
              <a:rPr lang="en-US" sz="1600" kern="0" dirty="0" smtClean="0"/>
              <a:t>For </a:t>
            </a:r>
            <a:r>
              <a:rPr lang="en-US" sz="1600" kern="0" dirty="0"/>
              <a:t>those women who do stick with their field, harassment hurts their career, </a:t>
            </a:r>
            <a:r>
              <a:rPr lang="en-US" sz="1600" kern="0" dirty="0" smtClean="0"/>
              <a:t>economic standing</a:t>
            </a:r>
            <a:r>
              <a:rPr lang="en-US" sz="1600" kern="0" dirty="0"/>
              <a:t>, and </a:t>
            </a:r>
            <a:r>
              <a:rPr lang="en-US" sz="1600" kern="0" dirty="0" smtClean="0"/>
              <a:t>well-being. The fact that this is happening at the undergraduate level is even more concerning.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86267" y="5715000"/>
            <a:ext cx="8991600" cy="436725"/>
          </a:xfrm>
          <a:prstGeom prst="rect">
            <a:avLst/>
          </a:prstGeom>
        </p:spPr>
        <p:txBody>
          <a:bodyPr lIns="0" tIns="45712" rIns="0" bIns="45712" anchor="b"/>
          <a:lstStyle>
            <a:defPPr>
              <a:defRPr lang="en-US"/>
            </a:defPPr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l"/>
            <a:r>
              <a:rPr lang="en-US" sz="1200" b="1" dirty="0" smtClean="0"/>
              <a:t>Link to the full </a:t>
            </a:r>
            <a:r>
              <a:rPr lang="en-US" sz="1200" b="1" dirty="0"/>
              <a:t>Article: </a:t>
            </a:r>
            <a:r>
              <a:rPr lang="en-US" sz="1200" b="1" dirty="0">
                <a:hlinkClick r:id="rId5"/>
              </a:rPr>
              <a:t>https://</a:t>
            </a:r>
            <a:r>
              <a:rPr lang="en-US" sz="1200" b="1" dirty="0" smtClean="0">
                <a:hlinkClick r:id="rId5"/>
              </a:rPr>
              <a:t>physics.aps.org/articles/v12/43#c2</a:t>
            </a:r>
            <a:endParaRPr lang="en-US" sz="1200" b="1" dirty="0" smtClean="0"/>
          </a:p>
          <a:p>
            <a:pPr algn="l"/>
            <a:r>
              <a:rPr lang="en-US" sz="1200" b="1" dirty="0" smtClean="0"/>
              <a:t>More reading on the same topic “Impressions from the DNP Fall Meeting”: </a:t>
            </a:r>
            <a:r>
              <a:rPr lang="en-US" sz="1200" b="1" dirty="0">
                <a:hlinkClick r:id="rId6"/>
              </a:rPr>
              <a:t>https://</a:t>
            </a:r>
            <a:r>
              <a:rPr lang="en-US" sz="1200" b="1" dirty="0" smtClean="0">
                <a:hlinkClick r:id="rId6"/>
              </a:rPr>
              <a:t>www.aps.org/units/dnp/allies/diary.cfm</a:t>
            </a:r>
            <a:endParaRPr lang="en-US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Think about what you say before you say it. </a:t>
            </a:r>
            <a:r>
              <a:rPr lang="en-US" sz="1800" dirty="0" smtClean="0"/>
              <a:t>Below are </a:t>
            </a:r>
            <a:r>
              <a:rPr lang="en-US" sz="1800" b="1" dirty="0" smtClean="0"/>
              <a:t>actual examples</a:t>
            </a:r>
            <a:r>
              <a:rPr lang="en-US" sz="1800" dirty="0" smtClean="0"/>
              <a:t> of things said to your </a:t>
            </a:r>
            <a:r>
              <a:rPr lang="en-US" sz="1800" b="1" dirty="0" smtClean="0"/>
              <a:t>female colleagues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lvl="1"/>
            <a:r>
              <a:rPr lang="en-US" sz="1700" dirty="0" smtClean="0"/>
              <a:t>I </a:t>
            </a:r>
            <a:r>
              <a:rPr lang="en-US" sz="1700" dirty="0"/>
              <a:t>was talking about my research and explaining how excited I was and out of the blue a male colleague said, “that’s nice, but when are you getting married… you won’t be young forever?”</a:t>
            </a:r>
          </a:p>
          <a:p>
            <a:pPr lvl="1"/>
            <a:r>
              <a:rPr lang="en-US" sz="1700" dirty="0" smtClean="0"/>
              <a:t>I stepped into the elevator with a colleague and he said “So </a:t>
            </a:r>
            <a:r>
              <a:rPr lang="en-US" sz="1700" dirty="0" smtClean="0"/>
              <a:t>you’re having another one?” </a:t>
            </a:r>
            <a:r>
              <a:rPr lang="en-US" sz="1700" dirty="0" smtClean="0"/>
              <a:t>while pointing to my stomach. I had just returned from maternity leave.</a:t>
            </a:r>
          </a:p>
          <a:p>
            <a:pPr lvl="1"/>
            <a:r>
              <a:rPr lang="en-US" sz="1700" dirty="0" smtClean="0"/>
              <a:t>During an experiment</a:t>
            </a:r>
            <a:r>
              <a:rPr lang="en-US" sz="1700" dirty="0"/>
              <a:t>, a visitor said, “I saw a star by your name, are you in charge of us?” I replied with “yes” and he then proceeded to laugh and asked, “are you sure you’re ready for that?” Then he laughed more.</a:t>
            </a:r>
            <a:endParaRPr lang="en-US" sz="1700" dirty="0" smtClean="0"/>
          </a:p>
          <a:p>
            <a:pPr lvl="1"/>
            <a:r>
              <a:rPr lang="en-US" sz="1700" dirty="0" smtClean="0"/>
              <a:t>A male colleague said to me “You’re </a:t>
            </a:r>
            <a:r>
              <a:rPr lang="en-US" sz="1700" dirty="0" smtClean="0"/>
              <a:t>a runner? I can tell because your body looks exactly like my daughters</a:t>
            </a:r>
            <a:r>
              <a:rPr lang="en-US" sz="1700" dirty="0" smtClean="0"/>
              <a:t>’!” while looking me up and down.</a:t>
            </a:r>
          </a:p>
          <a:p>
            <a:pPr lvl="1"/>
            <a:r>
              <a:rPr lang="en-US" sz="1700" dirty="0" smtClean="0"/>
              <a:t>I had a physics professor at MSU who polled the class during a lecture to provide “proof” that women liked shopping more than men. Of course, there were only 3 women in the class, so it is unclear how he was hoping to statistically support his argument. It didn’t come off well.</a:t>
            </a:r>
            <a:endParaRPr lang="en-US" sz="1700" dirty="0" smtClean="0"/>
          </a:p>
          <a:p>
            <a:r>
              <a:rPr lang="en-US" sz="1800" dirty="0" smtClean="0"/>
              <a:t>As </a:t>
            </a:r>
            <a:r>
              <a:rPr lang="en-US" sz="1800" dirty="0"/>
              <a:t>a reminder, at the FRIB Laboratory, we hold ourselves to our shared </a:t>
            </a:r>
            <a:r>
              <a:rPr lang="en-US" sz="1800" u="sng" dirty="0">
                <a:hlinkClick r:id="rId2"/>
              </a:rPr>
              <a:t>Code of Conduct</a:t>
            </a:r>
            <a:r>
              <a:rPr lang="en-US" sz="1800" dirty="0"/>
              <a:t> and invite everybody to make reports via the </a:t>
            </a:r>
            <a:r>
              <a:rPr lang="en-US" sz="1800" u="sng" dirty="0">
                <a:hlinkClick r:id="rId3"/>
              </a:rPr>
              <a:t>Employee and Student Concerns</a:t>
            </a:r>
            <a:r>
              <a:rPr lang="en-US" sz="1800" dirty="0"/>
              <a:t> program, call the </a:t>
            </a:r>
            <a:r>
              <a:rPr lang="en-US" sz="1800" u="sng" dirty="0">
                <a:hlinkClick r:id="rId4"/>
              </a:rPr>
              <a:t>MSU Misconduct Hotline</a:t>
            </a:r>
            <a:r>
              <a:rPr lang="en-US" sz="1800" dirty="0"/>
              <a:t> at 800-763-0764, or </a:t>
            </a:r>
            <a:r>
              <a:rPr lang="en-US" sz="1800" u="sng" dirty="0">
                <a:hlinkClick r:id="rId5"/>
              </a:rPr>
              <a:t>file a report</a:t>
            </a:r>
            <a:r>
              <a:rPr lang="en-US" sz="1800" dirty="0"/>
              <a:t> with the </a:t>
            </a:r>
            <a:r>
              <a:rPr lang="en-US" sz="1800" u="sng" dirty="0">
                <a:hlinkClick r:id="rId6"/>
              </a:rPr>
              <a:t>MSU Office of Institutional Equity</a:t>
            </a:r>
            <a:endParaRPr lang="en-US" sz="1800" u="sng" dirty="0"/>
          </a:p>
          <a:p>
            <a:pPr lvl="1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be more Inclusive?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18870" y="6340041"/>
            <a:ext cx="4819957" cy="345306"/>
          </a:xfrm>
        </p:spPr>
        <p:txBody>
          <a:bodyPr/>
          <a:lstStyle/>
          <a:p>
            <a:r>
              <a:rPr lang="en-US" sz="1050" b="1" dirty="0" smtClean="0"/>
              <a:t>Awareness Slides are brought to you by the Diversity Advisory Committee https</a:t>
            </a:r>
            <a:r>
              <a:rPr lang="en-US" sz="1050" b="1" dirty="0"/>
              <a:t>://groups.nscl.msu.edu/DAC/index.php</a:t>
            </a:r>
          </a:p>
        </p:txBody>
      </p:sp>
    </p:spTree>
    <p:extLst>
      <p:ext uri="{BB962C8B-B14F-4D97-AF65-F5344CB8AC3E}">
        <p14:creationId xmlns:p14="http://schemas.microsoft.com/office/powerpoint/2010/main" val="356291965"/>
      </p:ext>
    </p:extLst>
  </p:cSld>
  <p:clrMapOvr>
    <a:masterClrMapping/>
  </p:clrMapOvr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otx" id="{14DBDF93-7CAA-490A-BF73-387AA491C278}" vid="{58CB5C52-4659-4369-A474-094E63AC0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FE2F494A479458091B07D58A925A4" ma:contentTypeVersion="1" ma:contentTypeDescription="Create a new document." ma:contentTypeScope="" ma:versionID="5b52bfb34e18da4a3d74c974ad6e5e3a">
  <xsd:schema xmlns:xsd="http://www.w3.org/2001/XMLSchema" xmlns:xs="http://www.w3.org/2001/XMLSchema" xmlns:p="http://schemas.microsoft.com/office/2006/metadata/properties" xmlns:ns2="31ac3772-10db-466f-87b2-5ca6a813de61" targetNamespace="http://schemas.microsoft.com/office/2006/metadata/properties" ma:root="true" ma:fieldsID="d988c8ba9295c2f4821d694f485966e4" ns2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2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8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Props1.xml><?xml version="1.0" encoding="utf-8"?>
<ds:datastoreItem xmlns:ds="http://schemas.openxmlformats.org/officeDocument/2006/customXml" ds:itemID="{93854CEC-76AB-4825-93D4-0B27A7A01C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702D-F6E6-4314-8945-369A109C75F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31ac3772-10db-466f-87b2-5ca6a813de61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FRIB Presentation Template</Template>
  <TotalTime>5864</TotalTime>
  <Words>593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Helvetica</vt:lpstr>
      <vt:lpstr>Lucida Grande</vt:lpstr>
      <vt:lpstr>Wingdings</vt:lpstr>
      <vt:lpstr>ヒラギノ角ゴ Pro W3</vt:lpstr>
      <vt:lpstr>FRIB3</vt:lpstr>
      <vt:lpstr>Yes, Sexual Harassment Still Drives Women Out of Physics</vt:lpstr>
      <vt:lpstr>How can we be more Inclusive?</vt:lpstr>
    </vt:vector>
  </TitlesOfParts>
  <Company>NSCL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Presentation]</dc:title>
  <dc:creator>daniel@frib.msu.edu</dc:creator>
  <cp:lastModifiedBy>Berryman, Jill</cp:lastModifiedBy>
  <cp:revision>43</cp:revision>
  <cp:lastPrinted>2013-06-17T20:20:32Z</cp:lastPrinted>
  <dcterms:created xsi:type="dcterms:W3CDTF">2014-10-10T17:49:08Z</dcterms:created>
  <dcterms:modified xsi:type="dcterms:W3CDTF">2019-05-13T20:06:43Z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0x010100856FE2F494A479458091B07D58A925A4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