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2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7" r:id="rId2"/>
    <p:sldId id="261" r:id="rId3"/>
    <p:sldId id="26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2361C"/>
    <a:srgbClr val="5A3C1F"/>
    <a:srgbClr val="5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-149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7A2906-9616-D943-888A-E8E5DC9986F0}" type="datetimeFigureOut">
              <a:rPr lang="en-US" smtClean="0"/>
              <a:t>8/19/14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B7B35-C98F-194C-95CE-0AC4A9927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25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48809-31D2-CE44-BC8C-6B1E777A979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42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48809-31D2-CE44-BC8C-6B1E777A979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244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F79B58-EC4B-48DE-A5BF-430EC8538F1D}" type="datetimeFigureOut">
              <a:rPr lang="en-US" smtClean="0"/>
              <a:t>8/19/14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DDEF34-3A4F-47DA-B00D-32BDC4F9C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38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F79B58-EC4B-48DE-A5BF-430EC8538F1D}" type="datetimeFigureOut">
              <a:rPr lang="en-US" smtClean="0"/>
              <a:t>8/19/14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DDEF34-3A4F-47DA-B00D-32BDC4F9C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293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F79B58-EC4B-48DE-A5BF-430EC8538F1D}" type="datetimeFigureOut">
              <a:rPr lang="en-US" smtClean="0"/>
              <a:t>8/19/14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DDEF34-3A4F-47DA-B00D-32BDC4F9C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24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F79B58-EC4B-48DE-A5BF-430EC8538F1D}" type="datetimeFigureOut">
              <a:rPr lang="en-US" smtClean="0"/>
              <a:t>8/19/14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DDEF34-3A4F-47DA-B00D-32BDC4F9C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00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F79B58-EC4B-48DE-A5BF-430EC8538F1D}" type="datetimeFigureOut">
              <a:rPr lang="en-US" smtClean="0"/>
              <a:t>8/19/14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DDEF34-3A4F-47DA-B00D-32BDC4F9C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3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821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F79B58-EC4B-48DE-A5BF-430EC8538F1D}" type="datetimeFigureOut">
              <a:rPr lang="en-US" smtClean="0"/>
              <a:t>8/19/14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DDEF34-3A4F-47DA-B00D-32BDC4F9C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2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F79B58-EC4B-48DE-A5BF-430EC8538F1D}" type="datetimeFigureOut">
              <a:rPr lang="en-US" smtClean="0"/>
              <a:t>8/19/14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DDEF34-3A4F-47DA-B00D-32BDC4F9C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00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F79B58-EC4B-48DE-A5BF-430EC8538F1D}" type="datetimeFigureOut">
              <a:rPr lang="en-US" smtClean="0"/>
              <a:t>8/19/14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DDEF34-3A4F-47DA-B00D-32BDC4F9C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46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F79B58-EC4B-48DE-A5BF-430EC8538F1D}" type="datetimeFigureOut">
              <a:rPr lang="en-US" smtClean="0"/>
              <a:t>8/19/14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DDEF34-3A4F-47DA-B00D-32BDC4F9C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63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F79B58-EC4B-48DE-A5BF-430EC8538F1D}" type="datetimeFigureOut">
              <a:rPr lang="en-US" smtClean="0"/>
              <a:t>8/19/14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DDEF34-3A4F-47DA-B00D-32BDC4F9C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39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5"/>
          <p:cNvSpPr txBox="1">
            <a:spLocks/>
          </p:cNvSpPr>
          <p:nvPr userDrawn="1"/>
        </p:nvSpPr>
        <p:spPr>
          <a:xfrm>
            <a:off x="0" y="6553200"/>
            <a:ext cx="9165336" cy="332231"/>
          </a:xfrm>
          <a:prstGeom prst="rect">
            <a:avLst/>
          </a:prstGeom>
          <a:solidFill>
            <a:srgbClr val="52361C"/>
          </a:solidFill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0" dirty="0" smtClean="0"/>
              <a:t>Zbigniew Chajecki, </a:t>
            </a:r>
            <a:r>
              <a:rPr lang="en-US" sz="1400" b="0" dirty="0" smtClean="0"/>
              <a:t>Low Energy Community Meeting, August 2014</a:t>
            </a:r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378185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6" Type="http://schemas.openxmlformats.org/officeDocument/2006/relationships/image" Target="../media/image3.emf"/><Relationship Id="rId7" Type="http://schemas.openxmlformats.org/officeDocument/2006/relationships/oleObject" Target="../embeddings/oleObject2.bin"/><Relationship Id="rId8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4.e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5.emf"/><Relationship Id="rId8" Type="http://schemas.openxmlformats.org/officeDocument/2006/relationships/image" Target="../media/image6.gif"/><Relationship Id="rId9" Type="http://schemas.openxmlformats.org/officeDocument/2006/relationships/image" Target="../media/image7.gi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emf"/><Relationship Id="rId3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latin typeface="Comic Sans MS"/>
                <a:cs typeface="Comic Sans MS"/>
              </a:rPr>
              <a:t>Chemical potential scaling</a:t>
            </a:r>
            <a:endParaRPr lang="en-US" sz="40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3334208"/>
              </p:ext>
            </p:extLst>
          </p:nvPr>
        </p:nvGraphicFramePr>
        <p:xfrm>
          <a:off x="304800" y="4191000"/>
          <a:ext cx="428942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4" imgW="2247900" imgH="317500" progId="Equation.3">
                  <p:embed/>
                </p:oleObj>
              </mc:Choice>
              <mc:Fallback>
                <p:oleObj name="Equation" r:id="rId4" imgW="2247900" imgH="317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191000"/>
                        <a:ext cx="4289425" cy="60325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33"/>
          <p:cNvSpPr/>
          <p:nvPr/>
        </p:nvSpPr>
        <p:spPr>
          <a:xfrm>
            <a:off x="5170247" y="6245423"/>
            <a:ext cx="39737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Z. Chajecki et al, ArXiv:1402.5216,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submitted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 PRL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0" y="0"/>
            <a:ext cx="9171433" cy="762000"/>
          </a:xfrm>
          <a:prstGeom prst="rect">
            <a:avLst/>
          </a:prstGeom>
          <a:solidFill>
            <a:srgbClr val="52361C"/>
          </a:solidFill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smtClean="0">
                <a:solidFill>
                  <a:schemeClr val="bg1"/>
                </a:solidFill>
                <a:latin typeface="Comic Sans MS"/>
                <a:cs typeface="Comic Sans MS"/>
              </a:rPr>
              <a:t>Scaling properties of light cluster production</a:t>
            </a:r>
            <a:endParaRPr lang="en-US" sz="36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52400" y="4953000"/>
            <a:ext cx="8991600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100" dirty="0"/>
              <a:t>Scaling laws observed in experimental particle ratios. </a:t>
            </a:r>
            <a:r>
              <a:rPr lang="en-US" sz="2100" b="1" dirty="0" smtClean="0">
                <a:solidFill>
                  <a:srgbClr val="FF0000"/>
                </a:solidFill>
              </a:rPr>
              <a:t>Particle </a:t>
            </a:r>
            <a:r>
              <a:rPr lang="en-US" sz="2100" b="1" dirty="0">
                <a:solidFill>
                  <a:srgbClr val="FF0000"/>
                </a:solidFill>
              </a:rPr>
              <a:t>production </a:t>
            </a:r>
            <a:r>
              <a:rPr lang="en-US" sz="2100" b="1" dirty="0" smtClean="0">
                <a:solidFill>
                  <a:srgbClr val="FF0000"/>
                </a:solidFill>
              </a:rPr>
              <a:t>driven by </a:t>
            </a:r>
            <a:r>
              <a:rPr lang="en-US" sz="2100" b="1" dirty="0">
                <a:solidFill>
                  <a:srgbClr val="FF0000"/>
                </a:solidFill>
              </a:rPr>
              <a:t>the chemical potential </a:t>
            </a:r>
            <a:r>
              <a:rPr lang="en-US" sz="2100" b="1" dirty="0" smtClean="0">
                <a:solidFill>
                  <a:srgbClr val="FF0000"/>
                </a:solidFill>
              </a:rPr>
              <a:t>degree </a:t>
            </a:r>
            <a:r>
              <a:rPr lang="en-US" sz="2100" b="1" dirty="0">
                <a:solidFill>
                  <a:srgbClr val="FF0000"/>
                </a:solidFill>
              </a:rPr>
              <a:t>of </a:t>
            </a:r>
            <a:r>
              <a:rPr lang="en-US" sz="2100" b="1" dirty="0" smtClean="0">
                <a:solidFill>
                  <a:srgbClr val="FF0000"/>
                </a:solidFill>
              </a:rPr>
              <a:t>freedom (</a:t>
            </a:r>
            <a:r>
              <a:rPr lang="en-US" sz="2100" b="1" dirty="0" err="1" smtClean="0">
                <a:solidFill>
                  <a:srgbClr val="FF0000"/>
                </a:solidFill>
              </a:rPr>
              <a:t>isoscaling</a:t>
            </a:r>
            <a:r>
              <a:rPr lang="en-US" sz="2100" b="1" dirty="0" smtClean="0">
                <a:solidFill>
                  <a:srgbClr val="FF0000"/>
                </a:solidFill>
              </a:rPr>
              <a:t>)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000" dirty="0" smtClean="0">
                <a:solidFill>
                  <a:srgbClr val="0000FF"/>
                </a:solidFill>
              </a:rPr>
              <a:t>Dynamical </a:t>
            </a:r>
            <a:r>
              <a:rPr lang="en-US" sz="2000" dirty="0">
                <a:solidFill>
                  <a:srgbClr val="0000FF"/>
                </a:solidFill>
              </a:rPr>
              <a:t>models don’t generally respect ∆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/T scaling, but this should be an important test of the models and their cluster production mechanisms. </a:t>
            </a:r>
            <a:endParaRPr lang="en-US" sz="2000" dirty="0">
              <a:solidFill>
                <a:srgbClr val="0000FF"/>
              </a:solidFill>
              <a:sym typeface="Symbol"/>
            </a:endParaRPr>
          </a:p>
        </p:txBody>
      </p:sp>
      <p:pic>
        <p:nvPicPr>
          <p:cNvPr id="7" name="Picture 6" descr="Ratios_SnOnly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0"/>
            <a:ext cx="9144000" cy="2757714"/>
          </a:xfrm>
          <a:prstGeom prst="rect">
            <a:avLst/>
          </a:prstGeom>
        </p:spPr>
      </p:pic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7936165"/>
              </p:ext>
            </p:extLst>
          </p:nvPr>
        </p:nvGraphicFramePr>
        <p:xfrm>
          <a:off x="6477000" y="4038600"/>
          <a:ext cx="2667000" cy="742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7" imgW="1460500" imgH="406400" progId="Equation.3">
                  <p:embed/>
                </p:oleObj>
              </mc:Choice>
              <mc:Fallback>
                <p:oleObj name="Equation" r:id="rId7" imgW="1460500" imgH="40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77000" y="4038600"/>
                        <a:ext cx="2667000" cy="74294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52400" y="762000"/>
            <a:ext cx="8991600" cy="559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1200"/>
              </a:spcAft>
              <a:buFont typeface="Wingdings" charset="2"/>
              <a:buChar char="Ø"/>
            </a:pPr>
            <a:r>
              <a:rPr lang="en-US" sz="2600" b="1" dirty="0" smtClean="0">
                <a:solidFill>
                  <a:srgbClr val="0000FF"/>
                </a:solidFill>
              </a:rPr>
              <a:t>What drives the particle production in heavy ion collisions?</a:t>
            </a:r>
            <a:endParaRPr lang="en-US" sz="2600" b="1" dirty="0">
              <a:solidFill>
                <a:srgbClr val="0000FF"/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90314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5975716"/>
              </p:ext>
            </p:extLst>
          </p:nvPr>
        </p:nvGraphicFramePr>
        <p:xfrm>
          <a:off x="0" y="4360450"/>
          <a:ext cx="5789903" cy="1079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4" imgW="3543300" imgH="609600" progId="Equation.3">
                  <p:embed/>
                </p:oleObj>
              </mc:Choice>
              <mc:Fallback>
                <p:oleObj name="Equation" r:id="rId4" imgW="3543300" imgH="60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360450"/>
                        <a:ext cx="5789903" cy="10797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5180101"/>
              </p:ext>
            </p:extLst>
          </p:nvPr>
        </p:nvGraphicFramePr>
        <p:xfrm>
          <a:off x="5740099" y="4406679"/>
          <a:ext cx="3287169" cy="1040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6" imgW="1498600" imgH="444500" progId="Equation.3">
                  <p:embed/>
                </p:oleObj>
              </mc:Choice>
              <mc:Fallback>
                <p:oleObj name="Equation" r:id="rId6" imgW="14986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0099" y="4406679"/>
                        <a:ext cx="3287169" cy="10406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 bwMode="auto">
          <a:xfrm>
            <a:off x="6121878" y="4424444"/>
            <a:ext cx="2930293" cy="1080798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00" b="1" i="0" u="none" strike="noStrike" cap="none" normalizeH="0" baseline="0">
              <a:ln>
                <a:noFill/>
              </a:ln>
              <a:solidFill>
                <a:srgbClr val="DE0000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pic>
        <p:nvPicPr>
          <p:cNvPr id="21" name="Picture 20" descr="NeutronLikeSpectra3.gif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9411" b="3376"/>
          <a:stretch/>
        </p:blipFill>
        <p:spPr>
          <a:xfrm>
            <a:off x="2133600" y="1247768"/>
            <a:ext cx="5201977" cy="3095632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3073304" y="3152768"/>
            <a:ext cx="1955896" cy="574954"/>
            <a:chOff x="4285271" y="4032075"/>
            <a:chExt cx="1955896" cy="574954"/>
          </a:xfrm>
        </p:grpSpPr>
        <p:pic>
          <p:nvPicPr>
            <p:cNvPr id="9" name="Picture 8" descr="NeutronLikeSpectra2.gif"/>
            <p:cNvPicPr>
              <a:picLocks noChangeAspect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052" t="70610" r="64322" b="25423"/>
            <a:stretch/>
          </p:blipFill>
          <p:spPr>
            <a:xfrm>
              <a:off x="4285271" y="4363200"/>
              <a:ext cx="172793" cy="224640"/>
            </a:xfrm>
            <a:prstGeom prst="rect">
              <a:avLst/>
            </a:prstGeom>
          </p:spPr>
        </p:pic>
        <p:pic>
          <p:nvPicPr>
            <p:cNvPr id="10" name="Picture 9" descr="NeutronLikeSpectra2.gif"/>
            <p:cNvPicPr>
              <a:picLocks noChangeAspect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175" t="41620" r="11277" b="54413"/>
            <a:stretch/>
          </p:blipFill>
          <p:spPr>
            <a:xfrm>
              <a:off x="4286311" y="4122329"/>
              <a:ext cx="153165" cy="216706"/>
            </a:xfrm>
            <a:prstGeom prst="rect">
              <a:avLst/>
            </a:prstGeom>
            <a:effectLst/>
            <a:scene3d>
              <a:camera prst="orthographicFront">
                <a:rot lat="0" lon="0" rev="10800000"/>
              </a:camera>
              <a:lightRig rig="threePt" dir="t"/>
            </a:scene3d>
          </p:spPr>
        </p:pic>
        <p:sp>
          <p:nvSpPr>
            <p:cNvPr id="11" name="TextBox 10"/>
            <p:cNvSpPr txBox="1"/>
            <p:nvPr/>
          </p:nvSpPr>
          <p:spPr>
            <a:xfrm>
              <a:off x="4418754" y="4268475"/>
              <a:ext cx="181689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</a:t>
              </a:r>
              <a:r>
                <a:rPr lang="en-US" dirty="0" smtClean="0"/>
                <a:t>seudo neutrons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424274" y="4032075"/>
              <a:ext cx="181689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neutrons</a:t>
              </a:r>
              <a:endParaRPr lang="en-US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97177" y="5845314"/>
            <a:ext cx="89468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Calculating pseudo neutron spectra from charge-particle spectra introduces 10% uncertainties </a:t>
            </a:r>
            <a:r>
              <a:rPr lang="en-US" sz="2000" dirty="0" smtClean="0"/>
              <a:t>(within systematics of measuring neutrons)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134752" y="5543490"/>
            <a:ext cx="3009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3366FF"/>
                </a:solidFill>
              </a:rPr>
              <a:t>Pseudo neutron yields</a:t>
            </a:r>
            <a:endParaRPr lang="en-US" sz="2000" b="1" dirty="0">
              <a:solidFill>
                <a:srgbClr val="3366FF"/>
              </a:solidFill>
            </a:endParaRPr>
          </a:p>
        </p:txBody>
      </p:sp>
      <p:sp>
        <p:nvSpPr>
          <p:cNvPr id="2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150"/>
          </a:xfrm>
          <a:noFill/>
          <a:ln>
            <a:noFill/>
          </a:ln>
          <a:effectLst/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Comic Sans MS"/>
                <a:cs typeface="Comic Sans MS"/>
              </a:rPr>
              <a:t>“pseudo” neutron spectra</a:t>
            </a:r>
            <a:endParaRPr lang="en-US" sz="40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0" y="0"/>
            <a:ext cx="9171433" cy="762000"/>
          </a:xfrm>
          <a:prstGeom prst="rect">
            <a:avLst/>
          </a:prstGeom>
          <a:solidFill>
            <a:srgbClr val="52361C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chemeClr val="bg1"/>
                </a:solidFill>
                <a:latin typeface="Comic Sans MS"/>
                <a:cs typeface="Comic Sans MS"/>
              </a:rPr>
              <a:t>“pseudo” neutron spectra</a:t>
            </a:r>
            <a:endParaRPr lang="en-US" sz="36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531" y="762000"/>
            <a:ext cx="8692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Consequences of using thermal </a:t>
            </a:r>
            <a:r>
              <a:rPr lang="en-US" sz="2400" b="1" dirty="0" smtClean="0">
                <a:solidFill>
                  <a:srgbClr val="0000FF"/>
                </a:solidFill>
              </a:rPr>
              <a:t>interpretation of the particle </a:t>
            </a:r>
            <a:r>
              <a:rPr lang="en-US" sz="2400" b="1" dirty="0" smtClean="0">
                <a:solidFill>
                  <a:srgbClr val="0000FF"/>
                </a:solidFill>
              </a:rPr>
              <a:t>ratios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419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71433" cy="776106"/>
          </a:xfrm>
          <a:solidFill>
            <a:srgbClr val="52361C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Comic Sans MS"/>
                <a:cs typeface="Comic Sans MS"/>
              </a:rPr>
              <a:t>Future plans</a:t>
            </a:r>
            <a:endParaRPr lang="en-US" sz="36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1" y="3646327"/>
            <a:ext cx="4047743" cy="29068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1066800"/>
            <a:ext cx="4648200" cy="5478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Wingdings" charset="2"/>
              <a:buChar char="²"/>
            </a:pPr>
            <a:r>
              <a:rPr lang="en-US" sz="2000" dirty="0" smtClean="0"/>
              <a:t>We can study the sensitivity of the neutron and proton spectral (double-)ratios to the symmetry energy and/or effective mass without a need to measure neutrons! – it’s easier to measure charged particles</a:t>
            </a:r>
          </a:p>
          <a:p>
            <a:pPr marL="285750" indent="-285750">
              <a:spcAft>
                <a:spcPts val="1200"/>
              </a:spcAft>
              <a:buFont typeface="Wingdings" charset="2"/>
              <a:buChar char="²"/>
            </a:pPr>
            <a:r>
              <a:rPr lang="en-US" sz="2000" dirty="0" smtClean="0"/>
              <a:t>Next step: study the sensitivity of n/p (double-) ratio in </a:t>
            </a:r>
            <a:r>
              <a:rPr lang="en-US" sz="2000" dirty="0" err="1" smtClean="0"/>
              <a:t>Ca+Ca</a:t>
            </a:r>
            <a:r>
              <a:rPr lang="en-US" sz="2000" dirty="0" smtClean="0"/>
              <a:t> collisions at </a:t>
            </a:r>
            <a:br>
              <a:rPr lang="en-US" sz="2000" dirty="0" smtClean="0"/>
            </a:br>
            <a:r>
              <a:rPr lang="en-US" sz="2000" dirty="0" smtClean="0"/>
              <a:t>E/A=35 and 120 MeV to the effective mass using ONLY charge particles – NSCL 14030 Experiment approved</a:t>
            </a:r>
          </a:p>
          <a:p>
            <a:pPr marL="285750" lvl="1" indent="-285750">
              <a:spcAft>
                <a:spcPts val="1200"/>
              </a:spcAft>
              <a:buFont typeface="Wingdings" charset="2"/>
              <a:buChar char="²"/>
            </a:pP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Opens 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a door of opportunities to reanalyze old data in search for sensitivity to the symmetry energy or effective mass even in the absence of neutron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spectra</a:t>
            </a: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838200"/>
            <a:ext cx="4038600" cy="2878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447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1384</TotalTime>
  <Words>189</Words>
  <Application>Microsoft Macintosh PowerPoint</Application>
  <PresentationFormat>On-screen Show (4:3)</PresentationFormat>
  <Paragraphs>19</Paragraphs>
  <Slides>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Office Theme</vt:lpstr>
      <vt:lpstr>Equation</vt:lpstr>
      <vt:lpstr>Microsoft Equation</vt:lpstr>
      <vt:lpstr>Chemical potential scaling</vt:lpstr>
      <vt:lpstr>“pseudo” neutron spectra</vt:lpstr>
      <vt:lpstr>Future plans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Nucleon Masses in Compressed and Expanding Neutron-Rich Matter</dc:title>
  <dc:creator>SqueakWork</dc:creator>
  <cp:lastModifiedBy>Zbigniew Chajecki</cp:lastModifiedBy>
  <cp:revision>23</cp:revision>
  <dcterms:created xsi:type="dcterms:W3CDTF">2014-08-18T15:05:02Z</dcterms:created>
  <dcterms:modified xsi:type="dcterms:W3CDTF">2014-08-20T04:52:17Z</dcterms:modified>
</cp:coreProperties>
</file>