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636DB-2727-AD4D-80FC-F667BDDE0E94}" type="datetimeFigureOut">
              <a:rPr lang="en-US" smtClean="0"/>
              <a:t>8/17/14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D970C-179C-CF41-B7D2-1905537C8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42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5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4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9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7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2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1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5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1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91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6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8D0CC-0E32-574A-8CC8-E95F42C41401}" type="datetimeFigureOut">
              <a:rPr lang="en-US" smtClean="0"/>
              <a:t>8/17/14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68E57-EEC4-AF4E-B8FC-B3D26D74B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emf"/><Relationship Id="rId5" Type="http://schemas.openxmlformats.org/officeDocument/2006/relationships/image" Target="../media/image8.png"/><Relationship Id="rId6" Type="http://schemas.openxmlformats.org/officeDocument/2006/relationships/image" Target="../media/image9.emf"/><Relationship Id="rId7" Type="http://schemas.openxmlformats.org/officeDocument/2006/relationships/image" Target="../media/image10.gif"/><Relationship Id="rId8" Type="http://schemas.openxmlformats.org/officeDocument/2006/relationships/image" Target="../media/image11.emf"/><Relationship Id="rId9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6" y="4374741"/>
            <a:ext cx="3004935" cy="2192865"/>
          </a:xfrm>
          <a:prstGeom prst="rect">
            <a:avLst/>
          </a:prstGeom>
          <a:ln w="28575" cmpd="sng"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741" y="4374741"/>
            <a:ext cx="3130834" cy="2080653"/>
          </a:xfrm>
          <a:prstGeom prst="rect">
            <a:avLst/>
          </a:prstGeom>
          <a:ln w="28575" cmpd="sng">
            <a:noFill/>
          </a:ln>
        </p:spPr>
      </p:pic>
      <p:grpSp>
        <p:nvGrpSpPr>
          <p:cNvPr id="12" name="Group 11"/>
          <p:cNvGrpSpPr/>
          <p:nvPr/>
        </p:nvGrpSpPr>
        <p:grpSpPr>
          <a:xfrm>
            <a:off x="6908623" y="1455188"/>
            <a:ext cx="2186721" cy="2040715"/>
            <a:chOff x="4457825" y="2903469"/>
            <a:chExt cx="2945306" cy="274843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46970" y="2955554"/>
              <a:ext cx="2317507" cy="2548823"/>
            </a:xfrm>
            <a:prstGeom prst="rect">
              <a:avLst/>
            </a:prstGeom>
            <a:ln w="28575" cmpd="sng">
              <a:noFill/>
            </a:ln>
          </p:spPr>
        </p:pic>
        <p:sp>
          <p:nvSpPr>
            <p:cNvPr id="8" name="TextBox 7"/>
            <p:cNvSpPr txBox="1"/>
            <p:nvPr/>
          </p:nvSpPr>
          <p:spPr>
            <a:xfrm rot="16200000">
              <a:off x="4228814" y="3132480"/>
              <a:ext cx="872568" cy="4145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ln</a:t>
              </a:r>
              <a:r>
                <a:rPr lang="en-US" sz="1400" dirty="0" smtClean="0"/>
                <a:t>(R</a:t>
              </a:r>
              <a:r>
                <a:rPr lang="en-US" sz="1400" baseline="-25000" dirty="0" smtClean="0"/>
                <a:t>12</a:t>
              </a:r>
              <a:r>
                <a:rPr lang="en-US" sz="1400" dirty="0" smtClean="0"/>
                <a:t>)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98308" y="5237388"/>
              <a:ext cx="404823" cy="4145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</a:t>
              </a:r>
              <a:endParaRPr lang="en-US" sz="1400" dirty="0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0" y="6567334"/>
            <a:ext cx="9166478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Alan McIntosh,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Yennello Research Group,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TAMU-CI. Nuclear Physics Town Meeting, Aug 2014, College Station, TX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05962" y="3910295"/>
            <a:ext cx="641555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Asymmetry Dependence of Thermodynamic Parameters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254410" y="3400372"/>
            <a:ext cx="390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Marini et al. Phys. Rev. C 87 024603 (2013) Marini et al. Phys. Rev. C 85 034617 (2012</a:t>
            </a:r>
            <a:r>
              <a:rPr lang="en-US" sz="800" dirty="0" smtClean="0"/>
              <a:t>). </a:t>
            </a:r>
            <a:r>
              <a:rPr lang="en-US" sz="800" dirty="0" smtClean="0"/>
              <a:t>Kohley </a:t>
            </a:r>
            <a:r>
              <a:rPr lang="en-US" sz="800" dirty="0" smtClean="0"/>
              <a:t>et al. Phys. Rev. C 86, 044605 (2012), Phys. Rev. C 85, 064605 (2012), Phys. Rev. C 83, 044601 (2011), Phys. Conf. Ser. 312, 082030 (2011), Phys. Rev. C 82, 064601 (2010</a:t>
            </a:r>
            <a:r>
              <a:rPr lang="en-US" sz="800" dirty="0" smtClean="0"/>
              <a:t>)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558029" y="5808164"/>
            <a:ext cx="2390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McIntosh et al. Eur. Phys. J. A 50, 35 (2014)</a:t>
            </a:r>
          </a:p>
          <a:p>
            <a:r>
              <a:rPr lang="en-US" sz="800" dirty="0" smtClean="0"/>
              <a:t>McIntosh et al. Phys. Rev. C 87, 034617 (2013)</a:t>
            </a:r>
          </a:p>
          <a:p>
            <a:r>
              <a:rPr lang="en-US" sz="800" dirty="0" smtClean="0"/>
              <a:t>McIntosh et al. Phys. Lett B 719, 337 (2012)</a:t>
            </a:r>
          </a:p>
          <a:p>
            <a:r>
              <a:rPr lang="en-US" sz="800" dirty="0" smtClean="0"/>
              <a:t>Mabiala et al. Int. J. Mod. Phys. E 22, 1350090 (2013)</a:t>
            </a:r>
          </a:p>
          <a:p>
            <a:r>
              <a:rPr lang="en-US" sz="800" dirty="0" smtClean="0"/>
              <a:t>Mabiala et al. Phys. Rev. C 87 017603 (2013)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455003" y="2053066"/>
            <a:ext cx="19513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 reconstruction allows scaling over broadest range of isotopes (up to 8 per Z).</a:t>
            </a:r>
          </a:p>
          <a:p>
            <a:r>
              <a:rPr lang="en-US" sz="1400" b="1" dirty="0" smtClean="0">
                <a:sym typeface="Wingdings"/>
              </a:rPr>
              <a:t> Limits set on C</a:t>
            </a:r>
            <a:r>
              <a:rPr lang="en-US" sz="1400" b="1" baseline="-25000" dirty="0" smtClean="0">
                <a:sym typeface="Wingdings"/>
              </a:rPr>
              <a:t>sym</a:t>
            </a:r>
            <a:endParaRPr lang="en-US" sz="14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6332575" y="4374741"/>
            <a:ext cx="3015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dirty="0" smtClean="0"/>
              <a:t>ource reconstruction allows extraction of thermodynamic parameters for the primary excited </a:t>
            </a:r>
            <a:r>
              <a:rPr lang="en-US" sz="1400" i="1" dirty="0" smtClean="0"/>
              <a:t>isotopically resolved</a:t>
            </a:r>
            <a:r>
              <a:rPr lang="en-US" sz="1400" dirty="0" smtClean="0"/>
              <a:t> system.</a:t>
            </a:r>
          </a:p>
          <a:p>
            <a:r>
              <a:rPr lang="en-US" sz="1400" b="1" dirty="0" smtClean="0">
                <a:sym typeface="Wingdings"/>
              </a:rPr>
              <a:t></a:t>
            </a:r>
            <a:r>
              <a:rPr lang="en-US" sz="1400" b="1" dirty="0" smtClean="0"/>
              <a:t>Dependence on N-Z asymmetry observed in T, </a:t>
            </a:r>
            <a:r>
              <a:rPr lang="el-GR" sz="1400" b="1" dirty="0" smtClean="0"/>
              <a:t>ρ, </a:t>
            </a:r>
            <a:r>
              <a:rPr lang="en-US" sz="1400" b="1" dirty="0" smtClean="0"/>
              <a:t>P, </a:t>
            </a:r>
            <a:r>
              <a:rPr lang="en-US" sz="1400" b="1" dirty="0" err="1" smtClean="0"/>
              <a:t>T</a:t>
            </a:r>
            <a:r>
              <a:rPr lang="en-US" sz="1400" b="1" baseline="-25000" dirty="0" err="1" smtClean="0"/>
              <a:t>c</a:t>
            </a:r>
            <a:r>
              <a:rPr lang="en-US" sz="1400" b="1" dirty="0" smtClean="0"/>
              <a:t>, </a:t>
            </a:r>
            <a:r>
              <a:rPr lang="el-GR" sz="1400" b="1" dirty="0" smtClean="0"/>
              <a:t>ρ</a:t>
            </a:r>
            <a:r>
              <a:rPr lang="en-US" sz="1400" b="1" baseline="-25000" dirty="0" smtClean="0"/>
              <a:t>c</a:t>
            </a:r>
            <a:r>
              <a:rPr lang="el-GR" sz="1400" b="1" dirty="0" smtClean="0"/>
              <a:t>, </a:t>
            </a:r>
            <a:r>
              <a:rPr lang="en-US" sz="1400" b="1" dirty="0" smtClean="0"/>
              <a:t>and P</a:t>
            </a:r>
            <a:r>
              <a:rPr lang="en-US" sz="1400" b="1" baseline="-25000" dirty="0" smtClean="0"/>
              <a:t>c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0" y="-7722"/>
            <a:ext cx="916647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3366FF"/>
                </a:solidFill>
              </a:rPr>
              <a:t>Constrain the EOS of Asymmetric Nuclear Systems</a:t>
            </a:r>
            <a:endParaRPr lang="en-US" sz="2800" b="1" dirty="0">
              <a:solidFill>
                <a:srgbClr val="3366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36720" y="1403923"/>
            <a:ext cx="2699989" cy="1887602"/>
            <a:chOff x="-512" y="1525294"/>
            <a:chExt cx="2699989" cy="1887602"/>
          </a:xfrm>
        </p:grpSpPr>
        <p:pic>
          <p:nvPicPr>
            <p:cNvPr id="85" name="Picture 2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512" y="1525294"/>
              <a:ext cx="2699989" cy="1887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" name="TextBox 1"/>
            <p:cNvSpPr txBox="1"/>
            <p:nvPr/>
          </p:nvSpPr>
          <p:spPr>
            <a:xfrm>
              <a:off x="1770047" y="2049722"/>
              <a:ext cx="38109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FF0000"/>
                  </a:solidFill>
                </a:rPr>
                <a:t>stiff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60046" y="1666046"/>
              <a:ext cx="38140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008000"/>
                  </a:solidFill>
                </a:rPr>
                <a:t>soft</a:t>
              </a:r>
              <a:endParaRPr lang="en-US" sz="1000" dirty="0">
                <a:solidFill>
                  <a:srgbClr val="008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20012" y="2827785"/>
              <a:ext cx="5592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(AMD)</a:t>
              </a:r>
              <a:endParaRPr lang="en-US" sz="11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1702" y="1506343"/>
            <a:ext cx="2550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>
              <a:buFont typeface="Arial"/>
              <a:buChar char="•"/>
            </a:pPr>
            <a:r>
              <a:rPr lang="en-US" sz="1600" dirty="0" smtClean="0"/>
              <a:t>EOS relates T, </a:t>
            </a:r>
            <a:r>
              <a:rPr lang="el-GR" sz="1600" dirty="0" smtClean="0"/>
              <a:t>ρ</a:t>
            </a:r>
            <a:r>
              <a:rPr lang="en-US" sz="1600" dirty="0" smtClean="0"/>
              <a:t>, P, E*/A.</a:t>
            </a:r>
          </a:p>
          <a:p>
            <a:pPr marL="112713" indent="-112713">
              <a:buFont typeface="Arial"/>
              <a:buChar char="•"/>
            </a:pPr>
            <a:r>
              <a:rPr lang="en-US" sz="1600" dirty="0" smtClean="0"/>
              <a:t>N</a:t>
            </a:r>
            <a:r>
              <a:rPr lang="en-US" sz="1600" dirty="0"/>
              <a:t>-</a:t>
            </a:r>
            <a:r>
              <a:rPr lang="en-US" sz="1600" dirty="0" smtClean="0"/>
              <a:t>Z asymmetry remains the largest uncertainty.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75591" y="2422145"/>
            <a:ext cx="2530400" cy="1323439"/>
          </a:xfrm>
          <a:prstGeom prst="rect">
            <a:avLst/>
          </a:prstGeom>
          <a:noFill/>
          <a:ln w="38100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How does asymmetry affect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total energy?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temperature?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density?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pressure?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04260"/>
            <a:ext cx="9166478" cy="523220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Study Heavy Ion Collisions with Multiple Probes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897096" y="3166530"/>
            <a:ext cx="25139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Directed flow </a:t>
            </a:r>
            <a:r>
              <a:rPr lang="en-US" sz="1400" dirty="0"/>
              <a:t>(</a:t>
            </a:r>
            <a:r>
              <a:rPr lang="en-US" sz="1400" dirty="0" smtClean="0"/>
              <a:t>IMFs, PLFs and LCPs) is sensitive to the E</a:t>
            </a:r>
            <a:r>
              <a:rPr lang="en-US" sz="1400" baseline="-25000" dirty="0" smtClean="0"/>
              <a:t>sym</a:t>
            </a:r>
            <a:endParaRPr lang="en-US" sz="1400" dirty="0" smtClean="0"/>
          </a:p>
          <a:p>
            <a:r>
              <a:rPr lang="en-US" sz="1400" b="1" dirty="0" smtClean="0">
                <a:sym typeface="Wingdings"/>
              </a:rPr>
              <a:t> </a:t>
            </a:r>
            <a:r>
              <a:rPr lang="en-US" sz="1400" b="1" dirty="0" smtClean="0"/>
              <a:t>Constraints on E</a:t>
            </a:r>
            <a:r>
              <a:rPr lang="en-US" sz="1400" b="1" baseline="-25000" dirty="0" smtClean="0"/>
              <a:t>sym</a:t>
            </a:r>
            <a:endParaRPr lang="en-US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636721" y="1091822"/>
            <a:ext cx="222341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Directed </a:t>
            </a:r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low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576" y="1077320"/>
            <a:ext cx="213453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Motivation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050138" y="1073359"/>
            <a:ext cx="404521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Isoscaling, M-scaling, Isobaric </a:t>
            </a:r>
            <a:r>
              <a:rPr lang="en-US" dirty="0">
                <a:solidFill>
                  <a:schemeClr val="bg1"/>
                </a:solidFill>
              </a:rPr>
              <a:t>Y</a:t>
            </a:r>
            <a:r>
              <a:rPr lang="en-US" dirty="0" smtClean="0">
                <a:solidFill>
                  <a:schemeClr val="bg1"/>
                </a:solidFill>
              </a:rPr>
              <a:t>ield </a:t>
            </a:r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atios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59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25079" y="2083696"/>
            <a:ext cx="4502341" cy="1667143"/>
            <a:chOff x="3695495" y="3124200"/>
            <a:chExt cx="6247329" cy="2313285"/>
          </a:xfrm>
        </p:grpSpPr>
        <p:pic>
          <p:nvPicPr>
            <p:cNvPr id="6" name="Picture 85" descr="cQPQTNoverZComp.png"/>
            <p:cNvPicPr>
              <a:picLocks noChangeAspect="1"/>
            </p:cNvPicPr>
            <p:nvPr/>
          </p:nvPicPr>
          <p:blipFill rotWithShape="1">
            <a:blip r:embed="rId2" cstate="print"/>
            <a:srcRect t="33418" b="32870"/>
            <a:stretch/>
          </p:blipFill>
          <p:spPr bwMode="auto">
            <a:xfrm>
              <a:off x="3695495" y="3124200"/>
              <a:ext cx="3262721" cy="2287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Rectangle 29"/>
            <p:cNvSpPr/>
            <p:nvPr/>
          </p:nvSpPr>
          <p:spPr bwMode="auto">
            <a:xfrm>
              <a:off x="4049745" y="3394216"/>
              <a:ext cx="1166221" cy="1712041"/>
            </a:xfrm>
            <a:prstGeom prst="rect">
              <a:avLst/>
            </a:prstGeom>
            <a:solidFill>
              <a:schemeClr val="bg2">
                <a:alpha val="5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3767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5" name="Picture 85" descr="cQPQTNoverZComp.png"/>
            <p:cNvPicPr>
              <a:picLocks noChangeAspect="1"/>
            </p:cNvPicPr>
            <p:nvPr/>
          </p:nvPicPr>
          <p:blipFill rotWithShape="1">
            <a:blip r:embed="rId3" cstate="print"/>
            <a:srcRect t="33418" b="32870"/>
            <a:stretch/>
          </p:blipFill>
          <p:spPr bwMode="auto">
            <a:xfrm>
              <a:off x="6680103" y="3149748"/>
              <a:ext cx="3262721" cy="2287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Rectangle 26"/>
            <p:cNvSpPr/>
            <p:nvPr/>
          </p:nvSpPr>
          <p:spPr bwMode="auto">
            <a:xfrm>
              <a:off x="4628885" y="3166830"/>
              <a:ext cx="1225746" cy="13852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3767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033132" y="3413463"/>
              <a:ext cx="1166221" cy="1712041"/>
            </a:xfrm>
            <a:prstGeom prst="rect">
              <a:avLst/>
            </a:prstGeom>
            <a:solidFill>
              <a:schemeClr val="bg2">
                <a:alpha val="5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3767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7647396" y="3193462"/>
              <a:ext cx="1062194" cy="19369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3767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7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TextBox 182"/>
            <p:cNvSpPr txBox="1">
              <a:spLocks noChangeArrowheads="1"/>
            </p:cNvSpPr>
            <p:nvPr/>
          </p:nvSpPr>
          <p:spPr bwMode="auto">
            <a:xfrm>
              <a:off x="7073194" y="4370172"/>
              <a:ext cx="1512376" cy="38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aseline="30000" dirty="0">
                  <a:solidFill>
                    <a:srgbClr val="17FD17"/>
                  </a:solidFill>
                </a:rPr>
                <a:t>64</a:t>
              </a:r>
              <a:r>
                <a:rPr lang="en-US" sz="1200" dirty="0">
                  <a:solidFill>
                    <a:srgbClr val="17FD17"/>
                  </a:solidFill>
                </a:rPr>
                <a:t>Zn+</a:t>
              </a:r>
              <a:r>
                <a:rPr lang="en-US" sz="1200" baseline="30000" dirty="0" smtClean="0">
                  <a:solidFill>
                    <a:srgbClr val="17FD17"/>
                  </a:solidFill>
                </a:rPr>
                <a:t>64</a:t>
              </a:r>
              <a:r>
                <a:rPr lang="en-US" sz="1200" dirty="0" smtClean="0">
                  <a:solidFill>
                    <a:srgbClr val="17FD17"/>
                  </a:solidFill>
                </a:rPr>
                <a:t>Zn</a:t>
              </a:r>
              <a:endParaRPr lang="en-US" sz="1200" dirty="0"/>
            </a:p>
          </p:txBody>
        </p:sp>
        <p:sp>
          <p:nvSpPr>
            <p:cNvPr id="63" name="TextBox 175"/>
            <p:cNvSpPr txBox="1">
              <a:spLocks noChangeArrowheads="1"/>
            </p:cNvSpPr>
            <p:nvPr/>
          </p:nvSpPr>
          <p:spPr bwMode="auto">
            <a:xfrm>
              <a:off x="7151232" y="3720016"/>
              <a:ext cx="1645292" cy="38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baseline="30000" dirty="0"/>
                <a:t>70</a:t>
              </a:r>
              <a:r>
                <a:rPr lang="en-US" sz="1200" b="1" dirty="0"/>
                <a:t>Zn+</a:t>
              </a:r>
              <a:r>
                <a:rPr lang="en-US" sz="1200" b="1" baseline="30000" dirty="0" smtClean="0"/>
                <a:t>70</a:t>
              </a:r>
              <a:r>
                <a:rPr lang="en-US" sz="1200" b="1" dirty="0" smtClean="0"/>
                <a:t>Zn</a:t>
              </a:r>
              <a:endParaRPr lang="en-US" sz="1200" dirty="0"/>
            </a:p>
          </p:txBody>
        </p:sp>
        <p:sp>
          <p:nvSpPr>
            <p:cNvPr id="65" name="TextBox 179"/>
            <p:cNvSpPr txBox="1">
              <a:spLocks noChangeArrowheads="1"/>
            </p:cNvSpPr>
            <p:nvPr/>
          </p:nvSpPr>
          <p:spPr bwMode="auto">
            <a:xfrm>
              <a:off x="7161842" y="4018961"/>
              <a:ext cx="1528200" cy="384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aseline="30000" dirty="0">
                  <a:solidFill>
                    <a:srgbClr val="FF0000"/>
                  </a:solidFill>
                </a:rPr>
                <a:t>70</a:t>
              </a:r>
              <a:r>
                <a:rPr lang="en-US" sz="1200" dirty="0">
                  <a:solidFill>
                    <a:srgbClr val="FF0000"/>
                  </a:solidFill>
                </a:rPr>
                <a:t>Zn+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64</a:t>
              </a:r>
              <a:r>
                <a:rPr lang="en-US" sz="1200" dirty="0" smtClean="0">
                  <a:solidFill>
                    <a:srgbClr val="FF0000"/>
                  </a:solidFill>
                </a:rPr>
                <a:t>Zn</a:t>
              </a:r>
              <a:endParaRPr lang="en-US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89409" y="3404020"/>
              <a:ext cx="1883785" cy="384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“Stiff” (x=-2)</a:t>
              </a:r>
              <a:endParaRPr lang="en-US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56516" y="3429884"/>
              <a:ext cx="1686308" cy="384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“Soft” (x=1)</a:t>
              </a:r>
              <a:endParaRPr lang="en-US" sz="1200" dirty="0"/>
            </a:p>
          </p:txBody>
        </p:sp>
      </p:grpSp>
      <p:pic>
        <p:nvPicPr>
          <p:cNvPr id="68" name="Picture 67" descr="bnv_csym123_bimp678_azoctquad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223" y="5049667"/>
            <a:ext cx="2180962" cy="151519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9743" y="1705946"/>
            <a:ext cx="2266679" cy="2599173"/>
          </a:xfrm>
          <a:prstGeom prst="rect">
            <a:avLst/>
          </a:prstGeom>
        </p:spPr>
      </p:pic>
      <p:pic>
        <p:nvPicPr>
          <p:cNvPr id="7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2" y="4245188"/>
            <a:ext cx="2183687" cy="1846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Rectangle 71"/>
          <p:cNvSpPr/>
          <p:nvPr/>
        </p:nvSpPr>
        <p:spPr>
          <a:xfrm>
            <a:off x="0" y="6082734"/>
            <a:ext cx="55362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800" dirty="0">
                <a:latin typeface="+mn-lt"/>
              </a:rPr>
              <a:t>M. </a:t>
            </a:r>
            <a:r>
              <a:rPr lang="en-US" sz="800" dirty="0" err="1" smtClean="0">
                <a:latin typeface="+mn-lt"/>
              </a:rPr>
              <a:t>DiToro</a:t>
            </a:r>
            <a:r>
              <a:rPr lang="en-US" sz="800" dirty="0" smtClean="0">
                <a:latin typeface="+mn-lt"/>
              </a:rPr>
              <a:t>, </a:t>
            </a:r>
            <a:r>
              <a:rPr lang="en-US" sz="800" dirty="0">
                <a:latin typeface="+mn-lt"/>
              </a:rPr>
              <a:t>et al. </a:t>
            </a:r>
            <a:r>
              <a:rPr lang="en-US" sz="800" dirty="0" err="1" smtClean="0">
                <a:latin typeface="+mn-lt"/>
              </a:rPr>
              <a:t>Nucl.Phys.A</a:t>
            </a:r>
            <a:r>
              <a:rPr lang="en-US" sz="800" dirty="0" smtClean="0">
                <a:latin typeface="+mn-lt"/>
              </a:rPr>
              <a:t> 787, 585 (</a:t>
            </a:r>
            <a:r>
              <a:rPr lang="en-US" sz="800" dirty="0">
                <a:latin typeface="+mn-lt"/>
              </a:rPr>
              <a:t>2007</a:t>
            </a:r>
            <a:r>
              <a:rPr lang="en-US" sz="800" dirty="0" smtClean="0">
                <a:latin typeface="+mn-lt"/>
              </a:rPr>
              <a:t>)</a:t>
            </a:r>
            <a:endParaRPr lang="en-US" sz="800" dirty="0">
              <a:latin typeface="+mn-lt"/>
            </a:endParaRPr>
          </a:p>
          <a:p>
            <a:pPr algn="l"/>
            <a:r>
              <a:rPr lang="en-US" sz="800" dirty="0">
                <a:latin typeface="+mn-lt"/>
              </a:rPr>
              <a:t>M. Colonna, Workshop on Simulations of Low and Intermediate Energy Heavy Ion Collisions, 2009.</a:t>
            </a:r>
          </a:p>
        </p:txBody>
      </p:sp>
      <p:sp>
        <p:nvSpPr>
          <p:cNvPr id="74" name="Rectangle 73"/>
          <p:cNvSpPr/>
          <p:nvPr/>
        </p:nvSpPr>
        <p:spPr>
          <a:xfrm rot="16200000">
            <a:off x="7819924" y="2803267"/>
            <a:ext cx="2321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800" dirty="0" smtClean="0"/>
              <a:t>L.W. Chen et al, Phys. Rev. Lett. 90, 162701 (2003)</a:t>
            </a:r>
          </a:p>
          <a:p>
            <a:r>
              <a:rPr lang="en-US" sz="800" dirty="0"/>
              <a:t>L.W. </a:t>
            </a:r>
            <a:r>
              <a:rPr lang="en-US" sz="800" dirty="0" smtClean="0"/>
              <a:t>Chen et al, </a:t>
            </a:r>
            <a:r>
              <a:rPr lang="en-US" sz="800" dirty="0"/>
              <a:t>Phys. Rev. C</a:t>
            </a:r>
            <a:r>
              <a:rPr lang="en-US" sz="800" dirty="0" smtClean="0"/>
              <a:t> 68, 014605 </a:t>
            </a:r>
            <a:r>
              <a:rPr lang="en-US" sz="800" dirty="0"/>
              <a:t>(2003</a:t>
            </a:r>
            <a:r>
              <a:rPr lang="en-US" sz="800" dirty="0" smtClean="0"/>
              <a:t>)</a:t>
            </a:r>
            <a:endParaRPr lang="en-US" sz="800" dirty="0"/>
          </a:p>
        </p:txBody>
      </p:sp>
      <p:sp>
        <p:nvSpPr>
          <p:cNvPr id="76" name="Rectangle 75"/>
          <p:cNvSpPr/>
          <p:nvPr/>
        </p:nvSpPr>
        <p:spPr>
          <a:xfrm>
            <a:off x="4572403" y="5019319"/>
            <a:ext cx="245775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800" dirty="0" smtClean="0"/>
              <a:t>P. Cammarata et al., NIMA 761, 1 (2014)</a:t>
            </a:r>
            <a:endParaRPr lang="en-US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606655" y="1095197"/>
            <a:ext cx="254050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Isospin Diffusion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78681" y="3748327"/>
            <a:ext cx="3680648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Nuclear Shape Deformation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00614" y="1151387"/>
            <a:ext cx="2705954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Proton-Proton Correlations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99645" y="1404343"/>
            <a:ext cx="617054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/>
              <a:buChar char="•"/>
              <a:tabLst>
                <a:tab pos="168275" algn="l"/>
              </a:tabLst>
            </a:pPr>
            <a:r>
              <a:rPr lang="en-US" sz="1600" dirty="0" smtClean="0"/>
              <a:t>Multiple isospin transport observables in single </a:t>
            </a:r>
            <a:r>
              <a:rPr lang="en-US" sz="1600" dirty="0"/>
              <a:t>data </a:t>
            </a:r>
            <a:r>
              <a:rPr lang="en-US" sz="1600" dirty="0" smtClean="0"/>
              <a:t>set.</a:t>
            </a:r>
          </a:p>
          <a:p>
            <a:pPr marL="168275" indent="-168275">
              <a:buFont typeface="Arial"/>
              <a:buChar char="•"/>
              <a:tabLst>
                <a:tab pos="168275" algn="l"/>
              </a:tabLst>
            </a:pPr>
            <a:r>
              <a:rPr lang="en-US" sz="1600" dirty="0" smtClean="0"/>
              <a:t>Double </a:t>
            </a:r>
            <a:r>
              <a:rPr lang="en-US" sz="1600" dirty="0"/>
              <a:t>cross-</a:t>
            </a:r>
            <a:r>
              <a:rPr lang="en-US" sz="1600" dirty="0" smtClean="0"/>
              <a:t>bombardment: </a:t>
            </a:r>
            <a:r>
              <a:rPr lang="en-US" sz="1600" baseline="30000" dirty="0" smtClean="0"/>
              <a:t>64</a:t>
            </a:r>
            <a:r>
              <a:rPr lang="en-US" sz="1600" dirty="0" smtClean="0"/>
              <a:t>Ni/</a:t>
            </a:r>
            <a:r>
              <a:rPr lang="en-US" sz="1600" baseline="30000" dirty="0" smtClean="0"/>
              <a:t>64</a:t>
            </a:r>
            <a:r>
              <a:rPr lang="en-US" sz="1600" dirty="0" smtClean="0"/>
              <a:t>Zn/</a:t>
            </a:r>
            <a:r>
              <a:rPr lang="en-US" sz="1600" baseline="30000" dirty="0" smtClean="0"/>
              <a:t>70</a:t>
            </a:r>
            <a:r>
              <a:rPr lang="en-US" sz="1600" dirty="0" smtClean="0"/>
              <a:t>Zn + </a:t>
            </a:r>
            <a:r>
              <a:rPr lang="en-US" sz="1600" baseline="30000" dirty="0" smtClean="0"/>
              <a:t>64</a:t>
            </a:r>
            <a:r>
              <a:rPr lang="en-US" sz="1600" dirty="0" smtClean="0"/>
              <a:t>Ni</a:t>
            </a:r>
            <a:r>
              <a:rPr lang="en-US" sz="1600" dirty="0"/>
              <a:t>/</a:t>
            </a:r>
            <a:r>
              <a:rPr lang="en-US" sz="1600" baseline="30000" dirty="0"/>
              <a:t>64</a:t>
            </a:r>
            <a:r>
              <a:rPr lang="en-US" sz="1600" dirty="0"/>
              <a:t>Zn/</a:t>
            </a:r>
            <a:r>
              <a:rPr lang="en-US" sz="1600" baseline="30000" dirty="0" smtClean="0"/>
              <a:t>70</a:t>
            </a:r>
            <a:r>
              <a:rPr lang="en-US" sz="1600" dirty="0" smtClean="0"/>
              <a:t>Zn</a:t>
            </a:r>
          </a:p>
          <a:p>
            <a:pPr marL="168275" indent="-168275">
              <a:buFont typeface="Arial"/>
              <a:buChar char="•"/>
              <a:tabLst>
                <a:tab pos="168275" algn="l"/>
              </a:tabLst>
            </a:pPr>
            <a:r>
              <a:rPr lang="en-US" sz="1600" dirty="0" smtClean="0"/>
              <a:t>NIMROD/</a:t>
            </a:r>
            <a:r>
              <a:rPr lang="en-US" sz="1600" dirty="0" err="1" smtClean="0"/>
              <a:t>ISiS</a:t>
            </a:r>
            <a:r>
              <a:rPr lang="en-US" sz="1600" dirty="0" smtClean="0"/>
              <a:t> array: 4</a:t>
            </a:r>
            <a:r>
              <a:rPr lang="el-GR" sz="1600" dirty="0" smtClean="0"/>
              <a:t>π</a:t>
            </a:r>
            <a:r>
              <a:rPr lang="en-US" sz="1600" dirty="0"/>
              <a:t> </a:t>
            </a:r>
            <a:r>
              <a:rPr lang="en-US" sz="1600" dirty="0" smtClean="0"/>
              <a:t>charged particles and neutrons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6502457" y="4405295"/>
            <a:ext cx="2965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888" indent="-115888">
              <a:buFont typeface="Arial"/>
              <a:buChar char="•"/>
            </a:pPr>
            <a:r>
              <a:rPr lang="en-US" sz="1600" dirty="0"/>
              <a:t>P</a:t>
            </a:r>
            <a:r>
              <a:rPr lang="en-US" sz="1600" dirty="0" smtClean="0"/>
              <a:t>redicted sensitivity to E</a:t>
            </a:r>
            <a:r>
              <a:rPr lang="en-US" sz="1600" baseline="-25000" dirty="0" smtClean="0"/>
              <a:t>sym</a:t>
            </a:r>
            <a:endParaRPr lang="en-US" sz="1600" dirty="0" smtClean="0"/>
          </a:p>
          <a:p>
            <a:pPr marL="115888" indent="-115888">
              <a:buFont typeface="Arial"/>
              <a:buChar char="•"/>
            </a:pPr>
            <a:r>
              <a:rPr lang="en-US" sz="1600" dirty="0" smtClean="0"/>
              <a:t>40Ca + 58,64Ni @ 45 MeV/u</a:t>
            </a:r>
          </a:p>
          <a:p>
            <a:pPr marL="115888" indent="-115888">
              <a:buFont typeface="Arial"/>
              <a:buChar char="•"/>
            </a:pPr>
            <a:r>
              <a:rPr lang="en-US" sz="1600" dirty="0" smtClean="0"/>
              <a:t>FAUST array: Si/CsI</a:t>
            </a:r>
          </a:p>
          <a:p>
            <a:pPr marL="115888" indent="-115888">
              <a:buFont typeface="Arial"/>
              <a:buChar char="•"/>
            </a:pPr>
            <a:r>
              <a:rPr lang="en-US" sz="1600" dirty="0" smtClean="0"/>
              <a:t>Position to &lt;200um		         </a:t>
            </a:r>
            <a:r>
              <a:rPr lang="en-US" sz="1600" dirty="0" smtClean="0">
                <a:sym typeface="Wingdings"/>
              </a:rPr>
              <a:t> precision correlations</a:t>
            </a:r>
            <a:endParaRPr lang="en-US" sz="1600" dirty="0" smtClean="0"/>
          </a:p>
        </p:txBody>
      </p:sp>
      <p:sp>
        <p:nvSpPr>
          <p:cNvPr id="88" name="TextBox 87"/>
          <p:cNvSpPr txBox="1"/>
          <p:nvPr/>
        </p:nvSpPr>
        <p:spPr>
          <a:xfrm>
            <a:off x="0" y="6567334"/>
            <a:ext cx="9166478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Alan McIntosh,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Yennello Research Group,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TAMU-CI. Nuclear Physics Town Meeting, Aug 2014, College Station, TX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091782" y="4058070"/>
            <a:ext cx="45179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>
              <a:buFont typeface="Arial"/>
              <a:buChar char="•"/>
            </a:pPr>
            <a:r>
              <a:rPr lang="en-US" sz="1600" baseline="30000" dirty="0" smtClean="0"/>
              <a:t>124</a:t>
            </a:r>
            <a:r>
              <a:rPr lang="en-US" sz="1600" dirty="0" smtClean="0"/>
              <a:t>Xe + </a:t>
            </a:r>
            <a:r>
              <a:rPr lang="en-US" sz="1600" baseline="30000" dirty="0" smtClean="0"/>
              <a:t>58</a:t>
            </a:r>
            <a:r>
              <a:rPr lang="en-US" sz="1600" dirty="0" smtClean="0"/>
              <a:t>Ni and </a:t>
            </a:r>
            <a:r>
              <a:rPr lang="en-US" sz="1600" baseline="30000" dirty="0" smtClean="0"/>
              <a:t>136</a:t>
            </a:r>
            <a:r>
              <a:rPr lang="en-US" sz="1600" dirty="0" smtClean="0"/>
              <a:t>Xe,</a:t>
            </a:r>
            <a:r>
              <a:rPr lang="en-US" sz="1600" baseline="30000" dirty="0" smtClean="0"/>
              <a:t>124</a:t>
            </a:r>
            <a:r>
              <a:rPr lang="en-US" sz="1600" dirty="0" smtClean="0"/>
              <a:t>Sn+</a:t>
            </a:r>
            <a:r>
              <a:rPr lang="en-US" sz="1600" baseline="30000" dirty="0" smtClean="0"/>
              <a:t>64</a:t>
            </a:r>
            <a:r>
              <a:rPr lang="en-US" sz="1600" dirty="0" smtClean="0"/>
              <a:t>Ni @ 15 MeV/u</a:t>
            </a:r>
          </a:p>
          <a:p>
            <a:pPr marL="57150" indent="-57150">
              <a:buFont typeface="Arial"/>
              <a:buChar char="•"/>
            </a:pPr>
            <a:r>
              <a:rPr lang="en-US" sz="1600" dirty="0" smtClean="0"/>
              <a:t>FAUST + QTS spectrometer</a:t>
            </a:r>
          </a:p>
          <a:p>
            <a:pPr marL="57150" indent="-57150">
              <a:buFont typeface="Arial"/>
              <a:buChar char="•"/>
            </a:pPr>
            <a:r>
              <a:rPr lang="en-US" sz="1600" dirty="0" smtClean="0"/>
              <a:t>Deformation (quad, oct) predicted sensitive to E</a:t>
            </a:r>
            <a:r>
              <a:rPr lang="en-US" sz="1600" baseline="-25000" dirty="0" smtClean="0"/>
              <a:t>sym</a:t>
            </a:r>
            <a:endParaRPr lang="en-US" sz="1600" dirty="0" smtClean="0"/>
          </a:p>
          <a:p>
            <a:pPr marL="57150" indent="-57150">
              <a:buFont typeface="Arial"/>
              <a:buChar char="•"/>
            </a:pPr>
            <a:r>
              <a:rPr lang="en-US" sz="1600" dirty="0" smtClean="0"/>
              <a:t>Sliced Inverse Regression may improve sensitivity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812120" y="6295262"/>
            <a:ext cx="4572000" cy="1846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00" dirty="0" smtClean="0"/>
              <a:t>image credit: http</a:t>
            </a:r>
            <a:r>
              <a:rPr lang="en-US" sz="600" dirty="0"/>
              <a:t>://</a:t>
            </a:r>
            <a:r>
              <a:rPr lang="en-US" sz="600" dirty="0" err="1" smtClean="0"/>
              <a:t>physics.stackexchange.com</a:t>
            </a:r>
            <a:endParaRPr lang="en-US" sz="600" dirty="0"/>
          </a:p>
        </p:txBody>
      </p:sp>
      <p:pic>
        <p:nvPicPr>
          <p:cNvPr id="94" name="Picture 93" descr="8Qp3z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705" y="5516933"/>
            <a:ext cx="579481" cy="623554"/>
          </a:xfrm>
          <a:prstGeom prst="rect">
            <a:avLst/>
          </a:prstGeom>
        </p:spPr>
      </p:pic>
      <p:pic>
        <p:nvPicPr>
          <p:cNvPr id="9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026" y="5327242"/>
            <a:ext cx="1261120" cy="85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" name="TextBox 96"/>
          <p:cNvSpPr txBox="1"/>
          <p:nvPr/>
        </p:nvSpPr>
        <p:spPr>
          <a:xfrm>
            <a:off x="0" y="-7722"/>
            <a:ext cx="916647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3366FF"/>
                </a:solidFill>
              </a:rPr>
              <a:t>Constrain the EOS of Asymmetric Nuclear Systems</a:t>
            </a:r>
            <a:endParaRPr lang="en-US" sz="2800" b="1" dirty="0">
              <a:solidFill>
                <a:srgbClr val="3366FF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0" y="504260"/>
            <a:ext cx="9166478" cy="523220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Ongoing Efforts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39228" y="5885427"/>
            <a:ext cx="9878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SMF simulation</a:t>
            </a:r>
            <a:endParaRPr lang="en-US" sz="1000" dirty="0"/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489" y="2216635"/>
            <a:ext cx="1734821" cy="1295494"/>
          </a:xfrm>
          <a:prstGeom prst="rect">
            <a:avLst/>
          </a:prstGeom>
        </p:spPr>
      </p:pic>
      <p:sp>
        <p:nvSpPr>
          <p:cNvPr id="102" name="TextBox 101"/>
          <p:cNvSpPr txBox="1"/>
          <p:nvPr/>
        </p:nvSpPr>
        <p:spPr>
          <a:xfrm>
            <a:off x="140694" y="3427090"/>
            <a:ext cx="20650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Tsang et al Phys. Rev. Lett. 92, 062701 (2004)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072937" y="3264780"/>
            <a:ext cx="11080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iBUU</a:t>
            </a:r>
            <a:r>
              <a:rPr lang="en-US" sz="1100" dirty="0" smtClean="0"/>
              <a:t> simulation</a:t>
            </a:r>
            <a:endParaRPr lang="en-US" sz="1100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6502679" y="1871957"/>
            <a:ext cx="0" cy="445485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88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567334"/>
            <a:ext cx="9166478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Alan McIntosh,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Yennello Research Group,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TAMU-CI. Nuclear Physics Town Meeting, Aug 2014, College Station, TX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-7722"/>
            <a:ext cx="916647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3366FF"/>
                </a:solidFill>
              </a:rPr>
              <a:t>Constrain the EOS of Asymmetric Nuclear Systems</a:t>
            </a:r>
            <a:endParaRPr lang="en-US" sz="2800" b="1" dirty="0">
              <a:solidFill>
                <a:srgbClr val="33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04260"/>
            <a:ext cx="9166478" cy="523220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Future Aims and Challenges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22" y="2578427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Extend measurements to more exotic asymmetry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922" y="1133754"/>
            <a:ext cx="6906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Asymmetry </a:t>
            </a:r>
            <a:r>
              <a:rPr lang="en-US" u="sng" dirty="0"/>
              <a:t>dependence of temperatures, </a:t>
            </a:r>
            <a:r>
              <a:rPr lang="en-US" u="sng" dirty="0" smtClean="0"/>
              <a:t>densities: verify </a:t>
            </a:r>
            <a:r>
              <a:rPr lang="en-US" u="sng" dirty="0"/>
              <a:t>and quantify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3153" y="1520831"/>
            <a:ext cx="70167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Low to intermediate energy N-Z asymmetric beams (15-35 MeV/u)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Residue spectrometer – QTS, MDM, MARS at TAMU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Charged particle detector – FAUST, NIMROD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3153" y="2965501"/>
            <a:ext cx="7468711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Observables of interest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Directed flow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Isoscaling of the heavy residues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Isospin transport observables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D</a:t>
            </a:r>
            <a:r>
              <a:rPr lang="en-US" dirty="0" smtClean="0"/>
              <a:t>eformation of PLF</a:t>
            </a:r>
          </a:p>
          <a:p>
            <a:r>
              <a:rPr lang="en-US" dirty="0" smtClean="0"/>
              <a:t>Needs</a:t>
            </a:r>
            <a:r>
              <a:rPr lang="en-US" dirty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Fermi-energy N-Z asymmetric beams (~35 MeV/u)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Large acceptance charged particle &amp; neutron array with isotopic resolution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NIMROD, FAUST at TAMU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Couple to spectrometer – MARS, MDM at </a:t>
            </a:r>
            <a:r>
              <a:rPr lang="en-US" dirty="0" smtClean="0"/>
              <a:t>TAMU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3594</TotalTime>
  <Words>754</Words>
  <Application>Microsoft Macintosh PowerPoint</Application>
  <PresentationFormat>On-screen Show (4:3)</PresentationFormat>
  <Paragraphs>80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Cyclotron Institute, TAMU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McIntosh</dc:creator>
  <cp:lastModifiedBy>Alan McIntosh</cp:lastModifiedBy>
  <cp:revision>100</cp:revision>
  <cp:lastPrinted>2014-08-13T19:17:55Z</cp:lastPrinted>
  <dcterms:created xsi:type="dcterms:W3CDTF">2014-08-11T14:28:20Z</dcterms:created>
  <dcterms:modified xsi:type="dcterms:W3CDTF">2014-08-17T20:09:58Z</dcterms:modified>
</cp:coreProperties>
</file>