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5"/>
  </p:notesMasterIdLst>
  <p:sldIdLst>
    <p:sldId id="452" r:id="rId2"/>
    <p:sldId id="455" r:id="rId3"/>
    <p:sldId id="454" r:id="rId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FFCC00"/>
    <a:srgbClr val="3333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3" autoAdjust="0"/>
    <p:restoredTop sz="94660"/>
  </p:normalViewPr>
  <p:slideViewPr>
    <p:cSldViewPr>
      <p:cViewPr varScale="1">
        <p:scale>
          <a:sx n="94" d="100"/>
          <a:sy n="94" d="100"/>
        </p:scale>
        <p:origin x="-3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81DB0E1-CC56-4B89-A400-DC1D6472BD9B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7A1EC5D-6090-4243-8E53-E5C8AFA0A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91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64063">
              <a:spcBef>
                <a:spcPct val="30000"/>
              </a:spcBef>
              <a:defRPr sz="1300">
                <a:solidFill>
                  <a:schemeClr val="tx1"/>
                </a:solidFill>
                <a:latin typeface="Arial" pitchFamily="34" charset="0"/>
              </a:defRPr>
            </a:lvl1pPr>
            <a:lvl2pPr marL="784127" indent="-300445" algn="l" defTabSz="964063">
              <a:spcBef>
                <a:spcPct val="30000"/>
              </a:spcBef>
              <a:defRPr sz="1300">
                <a:solidFill>
                  <a:schemeClr val="tx1"/>
                </a:solidFill>
                <a:latin typeface="Arial" pitchFamily="34" charset="0"/>
              </a:defRPr>
            </a:lvl2pPr>
            <a:lvl3pPr marL="1206729" indent="-241016" algn="l" defTabSz="964063">
              <a:spcBef>
                <a:spcPct val="30000"/>
              </a:spcBef>
              <a:defRPr sz="1300">
                <a:solidFill>
                  <a:schemeClr val="tx1"/>
                </a:solidFill>
                <a:latin typeface="Arial" pitchFamily="34" charset="0"/>
              </a:defRPr>
            </a:lvl3pPr>
            <a:lvl4pPr marL="1690412" indent="-241016" algn="l" defTabSz="964063">
              <a:spcBef>
                <a:spcPct val="30000"/>
              </a:spcBef>
              <a:defRPr sz="1300">
                <a:solidFill>
                  <a:schemeClr val="tx1"/>
                </a:solidFill>
                <a:latin typeface="Arial" pitchFamily="34" charset="0"/>
              </a:defRPr>
            </a:lvl4pPr>
            <a:lvl5pPr marL="2174094" indent="-241016" algn="l" defTabSz="964063">
              <a:spcBef>
                <a:spcPct val="30000"/>
              </a:spcBef>
              <a:defRPr sz="1300">
                <a:solidFill>
                  <a:schemeClr val="tx1"/>
                </a:solidFill>
                <a:latin typeface="Arial" pitchFamily="34" charset="0"/>
              </a:defRPr>
            </a:lvl5pPr>
            <a:lvl6pPr marL="2649523" indent="-241016" defTabSz="96406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</a:defRPr>
            </a:lvl6pPr>
            <a:lvl7pPr marL="3124950" indent="-241016" defTabSz="96406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</a:defRPr>
            </a:lvl7pPr>
            <a:lvl8pPr marL="3600379" indent="-241016" defTabSz="96406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</a:defRPr>
            </a:lvl8pPr>
            <a:lvl9pPr marL="4075808" indent="-241016" defTabSz="96406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DBC68D94-5C5D-4933-BF16-41C732C89B3D}" type="slidenum">
              <a:rPr lang="en-US" altLang="en-US" smtClean="0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64063">
              <a:spcBef>
                <a:spcPct val="30000"/>
              </a:spcBef>
              <a:defRPr sz="1300">
                <a:solidFill>
                  <a:schemeClr val="tx1"/>
                </a:solidFill>
                <a:latin typeface="Arial" pitchFamily="34" charset="0"/>
              </a:defRPr>
            </a:lvl1pPr>
            <a:lvl2pPr marL="784127" indent="-300445" algn="l" defTabSz="964063">
              <a:spcBef>
                <a:spcPct val="30000"/>
              </a:spcBef>
              <a:defRPr sz="1300">
                <a:solidFill>
                  <a:schemeClr val="tx1"/>
                </a:solidFill>
                <a:latin typeface="Arial" pitchFamily="34" charset="0"/>
              </a:defRPr>
            </a:lvl2pPr>
            <a:lvl3pPr marL="1206729" indent="-241016" algn="l" defTabSz="964063">
              <a:spcBef>
                <a:spcPct val="30000"/>
              </a:spcBef>
              <a:defRPr sz="1300">
                <a:solidFill>
                  <a:schemeClr val="tx1"/>
                </a:solidFill>
                <a:latin typeface="Arial" pitchFamily="34" charset="0"/>
              </a:defRPr>
            </a:lvl3pPr>
            <a:lvl4pPr marL="1690412" indent="-241016" algn="l" defTabSz="964063">
              <a:spcBef>
                <a:spcPct val="30000"/>
              </a:spcBef>
              <a:defRPr sz="1300">
                <a:solidFill>
                  <a:schemeClr val="tx1"/>
                </a:solidFill>
                <a:latin typeface="Arial" pitchFamily="34" charset="0"/>
              </a:defRPr>
            </a:lvl4pPr>
            <a:lvl5pPr marL="2174094" indent="-241016" algn="l" defTabSz="964063">
              <a:spcBef>
                <a:spcPct val="30000"/>
              </a:spcBef>
              <a:defRPr sz="1300">
                <a:solidFill>
                  <a:schemeClr val="tx1"/>
                </a:solidFill>
                <a:latin typeface="Arial" pitchFamily="34" charset="0"/>
              </a:defRPr>
            </a:lvl5pPr>
            <a:lvl6pPr marL="2649523" indent="-241016" defTabSz="96406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</a:defRPr>
            </a:lvl6pPr>
            <a:lvl7pPr marL="3124950" indent="-241016" defTabSz="96406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</a:defRPr>
            </a:lvl7pPr>
            <a:lvl8pPr marL="3600379" indent="-241016" defTabSz="96406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</a:defRPr>
            </a:lvl8pPr>
            <a:lvl9pPr marL="4075808" indent="-241016" defTabSz="96406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DBC68D94-5C5D-4933-BF16-41C732C89B3D}" type="slidenum">
              <a:rPr lang="en-US" altLang="en-US" smtClean="0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title header_Blue_64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doe_black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title footer_Blue_646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94500"/>
            <a:ext cx="9144000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12578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139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F5079-CDCA-4BE5-9BD9-FED83B7AEB7B}" type="datetime1">
              <a:rPr lang="en-US" smtClean="0">
                <a:solidFill>
                  <a:srgbClr val="616161"/>
                </a:solidFill>
              </a:rPr>
              <a:t>8/15/2014</a:t>
            </a:fld>
            <a:endParaRPr lang="en-US">
              <a:solidFill>
                <a:srgbClr val="616161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616161"/>
                </a:solidFill>
              </a:rPr>
              <a:t>John Arrington (johna@anl.gov)</a:t>
            </a:r>
            <a:endParaRPr lang="en-US" dirty="0">
              <a:solidFill>
                <a:srgbClr val="616161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50741-8969-4589-8256-A34A5E2922D9}" type="slidenum">
              <a:rPr lang="en-US">
                <a:solidFill>
                  <a:srgbClr val="61616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6161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366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8887E-C5FD-46A8-B2B4-3F1BD43A406A}" type="datetime1">
              <a:rPr lang="en-US" smtClean="0">
                <a:solidFill>
                  <a:srgbClr val="616161"/>
                </a:solidFill>
              </a:rPr>
              <a:t>8/15/2014</a:t>
            </a:fld>
            <a:endParaRPr lang="en-US">
              <a:solidFill>
                <a:srgbClr val="616161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616161"/>
                </a:solidFill>
              </a:rPr>
              <a:t>John Arrington (johna@anl.gov)</a:t>
            </a:r>
            <a:endParaRPr lang="en-US" dirty="0">
              <a:solidFill>
                <a:srgbClr val="616161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F622A-BD16-4D03-9B28-E65F0AC7D1A1}" type="slidenum">
              <a:rPr lang="en-US">
                <a:solidFill>
                  <a:srgbClr val="61616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6161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583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34923-FE89-4885-81D3-6A4F271A7A97}" type="datetime1">
              <a:rPr lang="en-US" smtClean="0">
                <a:solidFill>
                  <a:srgbClr val="616161"/>
                </a:solidFill>
              </a:rPr>
              <a:t>8/15/2014</a:t>
            </a:fld>
            <a:endParaRPr lang="en-US">
              <a:solidFill>
                <a:srgbClr val="616161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616161"/>
                </a:solidFill>
              </a:rPr>
              <a:t>John Arrington (johna@anl.gov)</a:t>
            </a:r>
            <a:endParaRPr lang="en-US" dirty="0">
              <a:solidFill>
                <a:srgbClr val="616161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C4EB7-33E1-48F6-A7EF-594D0756172C}" type="slidenum">
              <a:rPr lang="en-US">
                <a:solidFill>
                  <a:srgbClr val="61616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6161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206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30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32F6B-6B73-423A-A05D-B895BE0596AD}" type="datetime1">
              <a:rPr lang="en-US" smtClean="0">
                <a:solidFill>
                  <a:srgbClr val="616161"/>
                </a:solidFill>
              </a:rPr>
              <a:t>8/15/2014</a:t>
            </a:fld>
            <a:endParaRPr lang="en-US">
              <a:solidFill>
                <a:srgbClr val="616161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616161"/>
                </a:solidFill>
              </a:rPr>
              <a:t>John Arrington (johna@anl.gov)</a:t>
            </a:r>
            <a:endParaRPr lang="en-US" dirty="0">
              <a:solidFill>
                <a:srgbClr val="616161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A7DA4-D89E-48F6-BF0F-777499C3E53E}" type="slidenum">
              <a:rPr lang="en-US">
                <a:solidFill>
                  <a:srgbClr val="61616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6161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832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 u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848F1-BE21-4CE2-984E-8B75211C544F}" type="datetime1">
              <a:rPr lang="en-US" smtClean="0">
                <a:solidFill>
                  <a:srgbClr val="616161"/>
                </a:solidFill>
              </a:rPr>
              <a:t>8/15/2014</a:t>
            </a:fld>
            <a:endParaRPr lang="en-US">
              <a:solidFill>
                <a:srgbClr val="616161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616161"/>
                </a:solidFill>
              </a:rPr>
              <a:t>John Arrington (johna@anl.gov)</a:t>
            </a:r>
            <a:endParaRPr lang="en-US" dirty="0">
              <a:solidFill>
                <a:srgbClr val="616161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C53B0-DCDB-4FC3-A5AC-94D0B5F624F1}" type="slidenum">
              <a:rPr lang="en-US">
                <a:solidFill>
                  <a:srgbClr val="61616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6161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470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BC126-A0E5-4487-83AE-99F4AE9C036C}" type="datetime1">
              <a:rPr lang="en-US" smtClean="0">
                <a:solidFill>
                  <a:srgbClr val="616161"/>
                </a:solidFill>
              </a:rPr>
              <a:t>8/15/2014</a:t>
            </a:fld>
            <a:endParaRPr lang="en-US">
              <a:solidFill>
                <a:srgbClr val="616161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616161"/>
                </a:solidFill>
              </a:rPr>
              <a:t>John Arrington (johna@anl.gov)</a:t>
            </a:r>
            <a:endParaRPr lang="en-US" dirty="0">
              <a:solidFill>
                <a:srgbClr val="616161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37789-073A-413C-83DF-5A513196DE00}" type="slidenum">
              <a:rPr lang="en-US">
                <a:solidFill>
                  <a:srgbClr val="61616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6161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823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223F1-4DB0-4D67-A3E4-B6ACBBF11C75}" type="datetime1">
              <a:rPr lang="en-US" smtClean="0">
                <a:solidFill>
                  <a:srgbClr val="616161"/>
                </a:solidFill>
              </a:rPr>
              <a:t>8/15/2014</a:t>
            </a:fld>
            <a:endParaRPr lang="en-US">
              <a:solidFill>
                <a:srgbClr val="616161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616161"/>
                </a:solidFill>
              </a:rPr>
              <a:t>John Arrington (johna@anl.gov)</a:t>
            </a:r>
            <a:endParaRPr lang="en-US" dirty="0">
              <a:solidFill>
                <a:srgbClr val="616161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D2CC7-4873-4FF5-ADF8-519CA37D2AF9}" type="slidenum">
              <a:rPr lang="en-US">
                <a:solidFill>
                  <a:srgbClr val="61616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6161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708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9260B-CC8C-4FD1-813F-CCF7CEEBA642}" type="datetime1">
              <a:rPr lang="en-US" smtClean="0">
                <a:solidFill>
                  <a:srgbClr val="616161"/>
                </a:solidFill>
              </a:rPr>
              <a:t>8/15/2014</a:t>
            </a:fld>
            <a:endParaRPr lang="en-US">
              <a:solidFill>
                <a:srgbClr val="616161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616161"/>
                </a:solidFill>
              </a:rPr>
              <a:t>John Arrington (johna@anl.gov)</a:t>
            </a:r>
            <a:endParaRPr lang="en-US" dirty="0">
              <a:solidFill>
                <a:srgbClr val="616161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077BF-74D4-4EDF-A0DA-A7B9EFE2DD74}" type="slidenum">
              <a:rPr lang="en-US">
                <a:solidFill>
                  <a:srgbClr val="61616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6161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597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79550"/>
          </a:xfrm>
        </p:spPr>
        <p:txBody>
          <a:bodyPr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1"/>
            <a:ext cx="3008313" cy="44196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41609-B0D3-4319-8AC9-0AE62A15B5F9}" type="datetime1">
              <a:rPr lang="en-US" smtClean="0">
                <a:solidFill>
                  <a:srgbClr val="616161"/>
                </a:solidFill>
              </a:rPr>
              <a:t>8/15/2014</a:t>
            </a:fld>
            <a:endParaRPr lang="en-US">
              <a:solidFill>
                <a:srgbClr val="616161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616161"/>
                </a:solidFill>
              </a:rPr>
              <a:t>John Arrington (johna@anl.gov)</a:t>
            </a:r>
            <a:endParaRPr lang="en-US" dirty="0">
              <a:solidFill>
                <a:srgbClr val="616161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A222C-33D1-4DC7-A0B4-CDB33BDD9198}" type="slidenum">
              <a:rPr lang="en-US">
                <a:solidFill>
                  <a:srgbClr val="61616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6161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84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9AC50-5FDB-46F8-B85F-193EADE980BC}" type="datetime1">
              <a:rPr lang="en-US" smtClean="0">
                <a:solidFill>
                  <a:srgbClr val="616161"/>
                </a:solidFill>
              </a:rPr>
              <a:t>8/15/2014</a:t>
            </a:fld>
            <a:endParaRPr lang="en-US">
              <a:solidFill>
                <a:srgbClr val="616161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616161"/>
                </a:solidFill>
              </a:rPr>
              <a:t>John Arrington (johna@anl.gov)</a:t>
            </a:r>
            <a:endParaRPr lang="en-US" dirty="0">
              <a:solidFill>
                <a:srgbClr val="616161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8D7E2-D9D9-484D-8E43-CCEE6B315F36}" type="slidenum">
              <a:rPr lang="en-US">
                <a:solidFill>
                  <a:srgbClr val="61616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6161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075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 descr="slide footer_blue_646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91440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72250"/>
            <a:ext cx="1371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0A49A2E-3B80-4736-A9F2-062859A264AA}" type="datetime1">
              <a:rPr lang="en-US" i="1" smtClean="0">
                <a:solidFill>
                  <a:srgbClr val="616161"/>
                </a:solidFill>
                <a:ea typeface="Arial Unicode MS" pitchFamily="34" charset="-128"/>
                <a:cs typeface="Arial Unicode MS" pitchFamily="34" charset="-128"/>
              </a:rPr>
              <a:t>8/15/2014</a:t>
            </a:fld>
            <a:endParaRPr lang="en-US" i="1">
              <a:solidFill>
                <a:srgbClr val="61616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225" y="6307138"/>
            <a:ext cx="59420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latin typeface="Arial" charset="0"/>
              </a:defRPr>
            </a:lvl1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smtClean="0">
                <a:solidFill>
                  <a:srgbClr val="616161"/>
                </a:solidFill>
                <a:ea typeface="Arial Unicode MS" pitchFamily="34" charset="-128"/>
                <a:cs typeface="Arial Unicode MS" pitchFamily="34" charset="-128"/>
              </a:rPr>
              <a:t>John Arrington (johna@anl.gov)</a:t>
            </a:r>
            <a:endParaRPr lang="en-US" i="1" dirty="0">
              <a:solidFill>
                <a:srgbClr val="61616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489700"/>
            <a:ext cx="384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F439238-C6C9-427F-BDFB-5FEABBEB7E09}" type="slidenum">
              <a:rPr lang="en-US" i="1">
                <a:solidFill>
                  <a:srgbClr val="616161"/>
                </a:solidFill>
                <a:ea typeface="Arial Unicode MS" pitchFamily="34" charset="-128"/>
                <a:cs typeface="Arial Unicode MS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i="1">
              <a:solidFill>
                <a:srgbClr val="61616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32" name="Picture 7" descr="slide header_646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417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F497D"/>
        </a:buClr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1F497D"/>
        </a:buClr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1F497D"/>
        </a:buClr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1F497D"/>
        </a:buClr>
        <a:buFont typeface="Arial" pitchFamily="34" charset="0"/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231775" y="203200"/>
            <a:ext cx="8683625" cy="11430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JLab6: Cluster structure connects to high-momentum </a:t>
            </a:r>
            <a:r>
              <a:rPr lang="en-US" altLang="en-US" sz="2400" dirty="0" smtClean="0"/>
              <a:t>components and internal quark modification of nuclei</a:t>
            </a:r>
            <a:endParaRPr lang="en-US" altLang="en-US" sz="2400" dirty="0" smtClean="0"/>
          </a:p>
        </p:txBody>
      </p:sp>
      <p:pic>
        <p:nvPicPr>
          <p:cNvPr id="389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6" r="8295"/>
          <a:stretch>
            <a:fillRect/>
          </a:stretch>
        </p:blipFill>
        <p:spPr bwMode="auto">
          <a:xfrm>
            <a:off x="4038600" y="2590800"/>
            <a:ext cx="5056188" cy="333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5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" y="1163638"/>
            <a:ext cx="399415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8" name="Oval 10"/>
          <p:cNvSpPr>
            <a:spLocks noChangeArrowheads="1"/>
          </p:cNvSpPr>
          <p:nvPr/>
        </p:nvSpPr>
        <p:spPr bwMode="auto">
          <a:xfrm>
            <a:off x="1768475" y="1739900"/>
            <a:ext cx="690563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rgbClr val="1F497D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rgbClr val="1F497D"/>
              </a:buClr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1F497D"/>
              </a:buClr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rgbClr val="1F497D"/>
              </a:buClr>
              <a:buChar char="–"/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rgbClr val="1F497D"/>
              </a:buClr>
              <a:buFont typeface="Arial" pitchFamily="34" charset="0"/>
              <a:buChar char="»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pitchFamily="34" charset="0"/>
              <a:buChar char="»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pitchFamily="34" charset="0"/>
              <a:buChar char="»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pitchFamily="34" charset="0"/>
              <a:buChar char="»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pitchFamily="34" charset="0"/>
              <a:buChar char="»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i="0"/>
          </a:p>
        </p:txBody>
      </p:sp>
      <p:sp>
        <p:nvSpPr>
          <p:cNvPr id="38919" name="Oval 11"/>
          <p:cNvSpPr>
            <a:spLocks noChangeArrowheads="1"/>
          </p:cNvSpPr>
          <p:nvPr/>
        </p:nvSpPr>
        <p:spPr bwMode="auto">
          <a:xfrm>
            <a:off x="2076450" y="1714500"/>
            <a:ext cx="382588" cy="614363"/>
          </a:xfrm>
          <a:prstGeom prst="ellipse">
            <a:avLst/>
          </a:prstGeom>
          <a:noFill/>
          <a:ln w="28575" algn="ctr">
            <a:solidFill>
              <a:srgbClr val="CC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rgbClr val="1F497D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rgbClr val="1F497D"/>
              </a:buClr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1F497D"/>
              </a:buClr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rgbClr val="1F497D"/>
              </a:buClr>
              <a:buChar char="–"/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rgbClr val="1F497D"/>
              </a:buClr>
              <a:buFont typeface="Arial" pitchFamily="34" charset="0"/>
              <a:buChar char="»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pitchFamily="34" charset="0"/>
              <a:buChar char="»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pitchFamily="34" charset="0"/>
              <a:buChar char="»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pitchFamily="34" charset="0"/>
              <a:buChar char="»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pitchFamily="34" charset="0"/>
              <a:buChar char="»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i="0"/>
          </a:p>
        </p:txBody>
      </p:sp>
      <p:cxnSp>
        <p:nvCxnSpPr>
          <p:cNvPr id="38920" name="Straight Arrow Connector 13"/>
          <p:cNvCxnSpPr>
            <a:cxnSpLocks noChangeShapeType="1"/>
          </p:cNvCxnSpPr>
          <p:nvPr/>
        </p:nvCxnSpPr>
        <p:spPr bwMode="auto">
          <a:xfrm>
            <a:off x="2459038" y="1854200"/>
            <a:ext cx="3457575" cy="1420813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38921" name="Straight Arrow Connector 15"/>
          <p:cNvCxnSpPr>
            <a:cxnSpLocks noChangeShapeType="1"/>
          </p:cNvCxnSpPr>
          <p:nvPr/>
        </p:nvCxnSpPr>
        <p:spPr bwMode="auto">
          <a:xfrm>
            <a:off x="2420938" y="1854200"/>
            <a:ext cx="4724400" cy="1803400"/>
          </a:xfrm>
          <a:prstGeom prst="straightConnector1">
            <a:avLst/>
          </a:prstGeom>
          <a:noFill/>
          <a:ln w="28575" algn="ctr">
            <a:solidFill>
              <a:srgbClr val="CC00CC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Rectangle 26"/>
          <p:cNvSpPr>
            <a:spLocks/>
          </p:cNvSpPr>
          <p:nvPr/>
        </p:nvSpPr>
        <p:spPr bwMode="auto">
          <a:xfrm>
            <a:off x="577850" y="4681538"/>
            <a:ext cx="33051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r">
              <a:defRPr/>
            </a:pPr>
            <a:endParaRPr lang="en-US" sz="1400" b="1" i="0" dirty="0">
              <a:solidFill>
                <a:schemeClr val="bg2">
                  <a:lumMod val="10000"/>
                </a:schemeClr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12" name="Rectangle 26"/>
          <p:cNvSpPr>
            <a:spLocks/>
          </p:cNvSpPr>
          <p:nvPr/>
        </p:nvSpPr>
        <p:spPr bwMode="auto">
          <a:xfrm>
            <a:off x="5257800" y="5562600"/>
            <a:ext cx="2816225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r">
              <a:defRPr/>
            </a:pPr>
            <a:r>
              <a:rPr lang="en-US" sz="1200" dirty="0">
                <a:solidFill>
                  <a:schemeClr val="bg2">
                    <a:lumMod val="10000"/>
                  </a:schemeClr>
                </a:solidFill>
              </a:rPr>
              <a:t>J. Seely, et al., PRL103, 202301 (2009) </a:t>
            </a:r>
          </a:p>
          <a:p>
            <a:pPr marL="39688" algn="r">
              <a:defRPr/>
            </a:pPr>
            <a:r>
              <a:rPr lang="en-US" sz="1200" dirty="0">
                <a:solidFill>
                  <a:schemeClr val="bg2">
                    <a:lumMod val="10000"/>
                  </a:schemeClr>
                </a:solidFill>
                <a:ea typeface="ＭＳ Ｐゴシック" pitchFamily="34" charset="-128"/>
              </a:rPr>
              <a:t>N. Fomin, et al., PRL 108, 092052 (2012</a:t>
            </a:r>
            <a:r>
              <a:rPr lang="en-US" sz="1200" dirty="0" smtClean="0">
                <a:solidFill>
                  <a:schemeClr val="bg2">
                    <a:lumMod val="10000"/>
                  </a:schemeClr>
                </a:solidFill>
                <a:ea typeface="ＭＳ Ｐゴシック" pitchFamily="34" charset="-128"/>
              </a:rPr>
              <a:t>)</a:t>
            </a:r>
            <a:endParaRPr lang="en-US" sz="1200" i="0" dirty="0" smtClean="0">
              <a:solidFill>
                <a:schemeClr val="bg2">
                  <a:lumMod val="10000"/>
                </a:schemeClr>
              </a:solidFill>
              <a:ea typeface="ＭＳ Ｐゴシック" pitchFamily="34" charset="-128"/>
            </a:endParaRPr>
          </a:p>
          <a:p>
            <a:pPr marL="39688" algn="r">
              <a:defRPr/>
            </a:pPr>
            <a:r>
              <a:rPr lang="en-US" sz="1200" i="0" dirty="0" smtClean="0">
                <a:solidFill>
                  <a:schemeClr val="bg2">
                    <a:lumMod val="10000"/>
                  </a:schemeClr>
                </a:solidFill>
                <a:ea typeface="ＭＳ Ｐゴシック" pitchFamily="34" charset="-128"/>
              </a:rPr>
              <a:t>J. Arrington, et al., </a:t>
            </a:r>
            <a:r>
              <a:rPr lang="en-US" sz="1200" i="0" dirty="0">
                <a:solidFill>
                  <a:schemeClr val="bg2">
                    <a:lumMod val="10000"/>
                  </a:schemeClr>
                </a:solidFill>
                <a:ea typeface="ＭＳ Ｐゴシック" pitchFamily="34" charset="-128"/>
              </a:rPr>
              <a:t>PRC </a:t>
            </a:r>
            <a:r>
              <a:rPr lang="en-US" sz="1200" i="0" dirty="0" smtClean="0">
                <a:solidFill>
                  <a:schemeClr val="bg2">
                    <a:lumMod val="10000"/>
                  </a:schemeClr>
                </a:solidFill>
                <a:ea typeface="ＭＳ Ｐゴシック" pitchFamily="34" charset="-128"/>
              </a:rPr>
              <a:t>86, 065204 (2012)</a:t>
            </a:r>
          </a:p>
          <a:p>
            <a:pPr marL="39688" algn="r">
              <a:defRPr/>
            </a:pPr>
            <a:r>
              <a:rPr lang="en-US" sz="1200" dirty="0" smtClean="0">
                <a:solidFill>
                  <a:schemeClr val="bg2">
                    <a:lumMod val="10000"/>
                  </a:schemeClr>
                </a:solidFill>
              </a:rPr>
              <a:t>L</a:t>
            </a:r>
            <a:r>
              <a:rPr lang="en-US" sz="1200" dirty="0">
                <a:solidFill>
                  <a:schemeClr val="bg2">
                    <a:lumMod val="10000"/>
                  </a:schemeClr>
                </a:solidFill>
              </a:rPr>
              <a:t>. Weinstein, et al., PRL 106, 052301 (2011)</a:t>
            </a:r>
          </a:p>
          <a:p>
            <a:pPr algn="r">
              <a:defRPr/>
            </a:pPr>
            <a:r>
              <a:rPr lang="en-US" sz="1200" dirty="0">
                <a:solidFill>
                  <a:schemeClr val="bg2">
                    <a:lumMod val="10000"/>
                  </a:schemeClr>
                </a:solidFill>
              </a:rPr>
              <a:t>O. Hen, et al, PRC 85, 047301 (2012)</a:t>
            </a:r>
          </a:p>
          <a:p>
            <a:pPr marL="39688" algn="r">
              <a:defRPr/>
            </a:pPr>
            <a:endParaRPr lang="en-US" sz="1200" i="0" dirty="0">
              <a:solidFill>
                <a:schemeClr val="bg2">
                  <a:lumMod val="10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495800" y="1143000"/>
            <a:ext cx="4267200" cy="1514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1600" b="1" dirty="0">
                <a:solidFill>
                  <a:schemeClr val="bg2">
                    <a:lumMod val="10000"/>
                  </a:schemeClr>
                </a:solidFill>
              </a:rPr>
              <a:t>Short-Range Correlations (SRCs) dominated by np pairs interacting via tensor </a:t>
            </a:r>
            <a:r>
              <a:rPr lang="en-US" sz="1600" b="1" dirty="0" smtClean="0">
                <a:solidFill>
                  <a:schemeClr val="bg2">
                    <a:lumMod val="10000"/>
                  </a:schemeClr>
                </a:solidFill>
              </a:rPr>
              <a:t>force</a:t>
            </a:r>
          </a:p>
          <a:p>
            <a:pPr>
              <a:lnSpc>
                <a:spcPct val="90000"/>
              </a:lnSpc>
              <a:defRPr/>
            </a:pPr>
            <a:endParaRPr lang="en-US" sz="1200" b="1" dirty="0">
              <a:solidFill>
                <a:schemeClr val="bg2">
                  <a:lumMod val="10000"/>
                </a:schemeClr>
              </a:solidFill>
            </a:endParaRPr>
          </a:p>
          <a:p>
            <a:pPr algn="l">
              <a:lnSpc>
                <a:spcPct val="90000"/>
              </a:lnSpc>
              <a:defRPr/>
            </a:pPr>
            <a:r>
              <a:rPr lang="en-US" sz="1600" b="1" i="0" dirty="0" smtClean="0">
                <a:solidFill>
                  <a:schemeClr val="bg2">
                    <a:lumMod val="10000"/>
                  </a:schemeClr>
                </a:solidFill>
              </a:rPr>
              <a:t>EMC effect: 10</a:t>
            </a:r>
            <a:r>
              <a:rPr lang="en-US" sz="1600" b="1" i="0" dirty="0">
                <a:solidFill>
                  <a:schemeClr val="bg2">
                    <a:lumMod val="10000"/>
                  </a:schemeClr>
                </a:solidFill>
              </a:rPr>
              <a:t>% </a:t>
            </a:r>
            <a:r>
              <a:rPr lang="en-US" sz="1600" b="1" i="0" dirty="0" smtClean="0">
                <a:solidFill>
                  <a:schemeClr val="bg2">
                    <a:lumMod val="10000"/>
                  </a:schemeClr>
                </a:solidFill>
              </a:rPr>
              <a:t>suppression of high-x quarks in </a:t>
            </a:r>
            <a:r>
              <a:rPr lang="en-US" sz="1600" b="1" i="0" dirty="0">
                <a:solidFill>
                  <a:schemeClr val="bg2">
                    <a:lumMod val="10000"/>
                  </a:schemeClr>
                </a:solidFill>
              </a:rPr>
              <a:t>all </a:t>
            </a:r>
            <a:r>
              <a:rPr lang="en-US" sz="1600" b="1" i="0" dirty="0" smtClean="0">
                <a:solidFill>
                  <a:schemeClr val="bg2">
                    <a:lumMod val="10000"/>
                  </a:schemeClr>
                </a:solidFill>
              </a:rPr>
              <a:t>nucleons or 50</a:t>
            </a:r>
            <a:r>
              <a:rPr lang="en-US" sz="1600" b="1" i="0" dirty="0">
                <a:solidFill>
                  <a:schemeClr val="bg2">
                    <a:lumMod val="10000"/>
                  </a:schemeClr>
                </a:solidFill>
              </a:rPr>
              <a:t>% </a:t>
            </a:r>
            <a:r>
              <a:rPr lang="en-US" sz="1600" b="1" i="0" dirty="0" smtClean="0">
                <a:solidFill>
                  <a:schemeClr val="bg2">
                    <a:lumMod val="10000"/>
                  </a:schemeClr>
                </a:solidFill>
              </a:rPr>
              <a:t>effect in </a:t>
            </a:r>
            <a:r>
              <a:rPr lang="en-US" sz="1600" b="1" i="0" dirty="0">
                <a:solidFill>
                  <a:schemeClr val="bg2">
                    <a:lumMod val="10000"/>
                  </a:schemeClr>
                </a:solidFill>
              </a:rPr>
              <a:t>the </a:t>
            </a:r>
            <a:r>
              <a:rPr lang="en-US" sz="1600" b="1" i="0" dirty="0" smtClean="0">
                <a:solidFill>
                  <a:schemeClr val="bg2">
                    <a:lumMod val="10000"/>
                  </a:schemeClr>
                </a:solidFill>
              </a:rPr>
              <a:t>20% in SRCs?</a:t>
            </a:r>
          </a:p>
          <a:p>
            <a:pPr algn="l">
              <a:lnSpc>
                <a:spcPct val="90000"/>
              </a:lnSpc>
              <a:defRPr/>
            </a:pPr>
            <a:endParaRPr lang="en-US" sz="1200" b="1" dirty="0">
              <a:solidFill>
                <a:schemeClr val="bg2">
                  <a:lumMod val="10000"/>
                </a:schemeClr>
              </a:solidFill>
            </a:endParaRPr>
          </a:p>
          <a:p>
            <a:pPr algn="l">
              <a:lnSpc>
                <a:spcPct val="90000"/>
              </a:lnSpc>
              <a:defRPr/>
            </a:pPr>
            <a:r>
              <a:rPr lang="en-US" sz="1600" b="1" dirty="0" smtClean="0">
                <a:solidFill>
                  <a:schemeClr val="bg2">
                    <a:lumMod val="10000"/>
                  </a:schemeClr>
                </a:solidFill>
              </a:rPr>
              <a:t>Relevant for high-density nuclear matter</a:t>
            </a:r>
            <a:endParaRPr lang="en-US" sz="1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4" name="Picture 6" descr="Be9 9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697" y="4562499"/>
            <a:ext cx="1779588" cy="1759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 descr="He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909" y="4550283"/>
            <a:ext cx="1784621" cy="1764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616161"/>
                </a:solidFill>
              </a:rPr>
              <a:t>John Arrington (johna@anl.gov)</a:t>
            </a:r>
            <a:endParaRPr lang="en-US" dirty="0">
              <a:solidFill>
                <a:srgbClr val="6161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93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xfrm>
            <a:off x="365125" y="182563"/>
            <a:ext cx="8229600" cy="434975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JLab6,12: Mass, Isospin-dependence of </a:t>
            </a:r>
            <a:r>
              <a:rPr lang="en-US" altLang="en-US" sz="2400" dirty="0" smtClean="0"/>
              <a:t>SRCs</a:t>
            </a:r>
            <a:endParaRPr lang="en-US" altLang="en-US" sz="2400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6505517" y="1828800"/>
            <a:ext cx="1876483" cy="1461855"/>
            <a:chOff x="2474279" y="2743730"/>
            <a:chExt cx="2534274" cy="1819462"/>
          </a:xfrm>
        </p:grpSpPr>
        <p:sp>
          <p:nvSpPr>
            <p:cNvPr id="38915" name="Rectangle 1"/>
            <p:cNvSpPr>
              <a:spLocks noChangeArrowheads="1"/>
            </p:cNvSpPr>
            <p:nvPr/>
          </p:nvSpPr>
          <p:spPr bwMode="auto">
            <a:xfrm>
              <a:off x="2608527" y="2743730"/>
              <a:ext cx="2219325" cy="1801813"/>
            </a:xfrm>
            <a:prstGeom prst="rect">
              <a:avLst/>
            </a:prstGeom>
            <a:solidFill>
              <a:srgbClr val="FFC000">
                <a:alpha val="90195"/>
              </a:srgbClr>
            </a:solidFill>
            <a:ln w="47625" algn="ctr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>
              <a:lvl1pPr algn="l">
                <a:spcBef>
                  <a:spcPct val="20000"/>
                </a:spcBef>
                <a:buClr>
                  <a:srgbClr val="1F497D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rgbClr val="1F497D"/>
                </a:buClr>
                <a:buChar char="–"/>
                <a:defRPr sz="16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1F497D"/>
                </a:buClr>
                <a:buChar char="•"/>
                <a:defRPr sz="1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rgbClr val="1F497D"/>
                </a:buClr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rgbClr val="1F497D"/>
                </a:buClr>
                <a:buFont typeface="Arial" pitchFamily="34" charset="0"/>
                <a:buChar char="»"/>
                <a:defRPr sz="14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Font typeface="Arial" pitchFamily="34" charset="0"/>
                <a:buChar char="»"/>
                <a:defRPr sz="14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Font typeface="Arial" pitchFamily="34" charset="0"/>
                <a:buChar char="»"/>
                <a:defRPr sz="14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Font typeface="Arial" pitchFamily="34" charset="0"/>
                <a:buChar char="»"/>
                <a:defRPr sz="14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Font typeface="Arial" pitchFamily="34" charset="0"/>
                <a:buChar char="»"/>
                <a:defRPr sz="14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solidFill>
                  <a:srgbClr val="C00000"/>
                </a:solidFill>
              </a:endParaRPr>
            </a:p>
          </p:txBody>
        </p:sp>
        <p:sp>
          <p:nvSpPr>
            <p:cNvPr id="309260" name="Text Box 12"/>
            <p:cNvSpPr txBox="1">
              <a:spLocks noChangeArrowheads="1"/>
            </p:cNvSpPr>
            <p:nvPr/>
          </p:nvSpPr>
          <p:spPr bwMode="auto">
            <a:xfrm>
              <a:off x="2474279" y="2759605"/>
              <a:ext cx="990600" cy="180041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600" b="1" baseline="300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1</a:t>
              </a:r>
              <a:r>
                <a:rPr lang="en-US" sz="1600" b="1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H</a:t>
              </a:r>
              <a:endParaRPr lang="en-US" sz="1600" b="1" baseline="30000" dirty="0">
                <a:solidFill>
                  <a:srgbClr val="C00000"/>
                </a:solidFill>
                <a:latin typeface="Arial" charset="0"/>
                <a:cs typeface="Arial" charset="0"/>
              </a:endParaRPr>
            </a:p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600" b="1" baseline="300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2</a:t>
              </a:r>
              <a:r>
                <a:rPr lang="en-US" sz="1600" b="1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H</a:t>
              </a:r>
            </a:p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600" b="1" baseline="300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3</a:t>
              </a:r>
              <a:r>
                <a:rPr lang="en-US" sz="1600" b="1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He</a:t>
              </a:r>
            </a:p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600" b="1" baseline="300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4</a:t>
              </a:r>
              <a:r>
                <a:rPr lang="en-US" sz="1600" b="1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He</a:t>
              </a:r>
            </a:p>
          </p:txBody>
        </p:sp>
        <p:sp>
          <p:nvSpPr>
            <p:cNvPr id="309261" name="Text Box 13"/>
            <p:cNvSpPr txBox="1">
              <a:spLocks noChangeArrowheads="1"/>
            </p:cNvSpPr>
            <p:nvPr/>
          </p:nvSpPr>
          <p:spPr bwMode="auto">
            <a:xfrm>
              <a:off x="4017953" y="2759605"/>
              <a:ext cx="990600" cy="180041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 sz="1600" b="1" baseline="300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40</a:t>
              </a:r>
              <a:r>
                <a:rPr lang="en-US" sz="1600" b="1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Ca</a:t>
              </a:r>
            </a:p>
            <a:p>
              <a:pPr eaLnBrk="1" hangingPunct="1">
                <a:spcBef>
                  <a:spcPct val="50000"/>
                </a:spcBef>
                <a:defRPr/>
              </a:pPr>
              <a:r>
                <a:rPr lang="en-US" sz="1600" b="1" baseline="300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48</a:t>
              </a:r>
              <a:r>
                <a:rPr lang="en-US" sz="1600" b="1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Ca</a:t>
              </a:r>
            </a:p>
            <a:p>
              <a:pPr eaLnBrk="1" hangingPunct="1"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Cu</a:t>
              </a:r>
            </a:p>
            <a:p>
              <a:pPr eaLnBrk="1" hangingPunct="1"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Au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297572" y="2762779"/>
              <a:ext cx="990600" cy="180041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 sz="1600" b="1" baseline="300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6,7</a:t>
              </a:r>
              <a:r>
                <a:rPr lang="en-US" sz="1600" b="1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Li</a:t>
              </a:r>
              <a:endParaRPr lang="en-US" sz="1600" b="1" baseline="30000" dirty="0">
                <a:solidFill>
                  <a:srgbClr val="C00000"/>
                </a:solidFill>
                <a:latin typeface="Arial" charset="0"/>
                <a:cs typeface="Arial" charset="0"/>
              </a:endParaRPr>
            </a:p>
            <a:p>
              <a:pPr eaLnBrk="1" hangingPunct="1">
                <a:spcBef>
                  <a:spcPct val="50000"/>
                </a:spcBef>
                <a:defRPr/>
              </a:pPr>
              <a:r>
                <a:rPr lang="en-US" sz="1600" b="1" baseline="300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9</a:t>
              </a:r>
              <a:r>
                <a:rPr lang="en-US" sz="1600" b="1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Be</a:t>
              </a:r>
            </a:p>
            <a:p>
              <a:pPr eaLnBrk="1" hangingPunct="1">
                <a:spcBef>
                  <a:spcPct val="50000"/>
                </a:spcBef>
                <a:defRPr/>
              </a:pPr>
              <a:r>
                <a:rPr lang="en-US" sz="1600" b="1" baseline="300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10,11</a:t>
              </a:r>
              <a:r>
                <a:rPr lang="en-US" sz="1600" b="1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B</a:t>
              </a:r>
              <a:endParaRPr lang="en-US" sz="1600" b="1" baseline="30000" dirty="0">
                <a:solidFill>
                  <a:srgbClr val="C00000"/>
                </a:solidFill>
                <a:latin typeface="Arial" charset="0"/>
                <a:cs typeface="Arial" charset="0"/>
              </a:endParaRPr>
            </a:p>
            <a:p>
              <a:pPr eaLnBrk="1" hangingPunct="1">
                <a:spcBef>
                  <a:spcPct val="50000"/>
                </a:spcBef>
                <a:defRPr/>
              </a:pPr>
              <a:r>
                <a:rPr lang="en-US" sz="1600" b="1" baseline="300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12</a:t>
              </a:r>
              <a:r>
                <a:rPr lang="en-US" sz="1600" b="1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2" name="Oval 1"/>
            <p:cNvSpPr/>
            <p:nvPr/>
          </p:nvSpPr>
          <p:spPr bwMode="auto">
            <a:xfrm>
              <a:off x="3283837" y="2758018"/>
              <a:ext cx="798512" cy="428625"/>
            </a:xfrm>
            <a:prstGeom prst="ellipse">
              <a:avLst/>
            </a:prstGeom>
            <a:noFill/>
            <a:ln w="25400" cap="flat" cmpd="sng" algn="ctr">
              <a:solidFill>
                <a:schemeClr val="accent4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1400" i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3282249" y="3659718"/>
              <a:ext cx="800101" cy="427037"/>
            </a:xfrm>
            <a:prstGeom prst="ellipse">
              <a:avLst/>
            </a:prstGeom>
            <a:noFill/>
            <a:ln w="25400" cap="flat" cmpd="sng" algn="ctr">
              <a:solidFill>
                <a:schemeClr val="accent4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1400" i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4004218" y="3231093"/>
              <a:ext cx="798512" cy="428625"/>
            </a:xfrm>
            <a:prstGeom prst="ellipse">
              <a:avLst/>
            </a:prstGeom>
            <a:noFill/>
            <a:ln w="25400" cap="flat" cmpd="sng" algn="ctr">
              <a:solidFill>
                <a:schemeClr val="accent4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1400" i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4004218" y="2743730"/>
              <a:ext cx="798512" cy="427038"/>
            </a:xfrm>
            <a:prstGeom prst="ellipse">
              <a:avLst/>
            </a:prstGeom>
            <a:noFill/>
            <a:ln w="25400" cap="flat" cmpd="sng" algn="ctr">
              <a:solidFill>
                <a:schemeClr val="accent4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1400" i="0">
                <a:solidFill>
                  <a:srgbClr val="C00000"/>
                </a:solidFill>
                <a:latin typeface="Calibri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621224" y="1828800"/>
            <a:ext cx="627173" cy="737165"/>
            <a:chOff x="3198282" y="1375305"/>
            <a:chExt cx="730250" cy="679482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198283" y="1402293"/>
              <a:ext cx="692150" cy="652494"/>
            </a:xfrm>
            <a:prstGeom prst="rect">
              <a:avLst/>
            </a:prstGeom>
            <a:solidFill>
              <a:srgbClr val="FFFF00"/>
            </a:solidFill>
            <a:ln w="47625">
              <a:solidFill>
                <a:srgbClr val="CC00CC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600" b="1" baseline="30000" dirty="0" smtClean="0">
                  <a:solidFill>
                    <a:srgbClr val="CC00CC"/>
                  </a:solidFill>
                  <a:latin typeface="Arial" charset="0"/>
                  <a:cs typeface="Arial" charset="0"/>
                </a:rPr>
                <a:t>3</a:t>
              </a:r>
              <a:r>
                <a:rPr lang="en-US" sz="1600" b="1" dirty="0" smtClean="0">
                  <a:solidFill>
                    <a:srgbClr val="CC00CC"/>
                  </a:solidFill>
                  <a:latin typeface="Arial" charset="0"/>
                  <a:cs typeface="Arial" charset="0"/>
                </a:rPr>
                <a:t>H </a:t>
              </a:r>
              <a:endParaRPr lang="en-US" sz="1600" b="1" dirty="0">
                <a:solidFill>
                  <a:srgbClr val="CC00CC"/>
                </a:solidFill>
                <a:latin typeface="Arial" charset="0"/>
                <a:cs typeface="Arial" charset="0"/>
              </a:endParaRPr>
            </a:p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600" b="1" baseline="30000" dirty="0">
                  <a:solidFill>
                    <a:srgbClr val="CC00CC"/>
                  </a:solidFill>
                  <a:latin typeface="Arial" charset="0"/>
                  <a:cs typeface="Arial" charset="0"/>
                </a:rPr>
                <a:t>3</a:t>
              </a:r>
              <a:r>
                <a:rPr lang="en-US" sz="1600" b="1" dirty="0">
                  <a:solidFill>
                    <a:srgbClr val="CC00CC"/>
                  </a:solidFill>
                  <a:latin typeface="Arial" charset="0"/>
                  <a:cs typeface="Arial" charset="0"/>
                </a:rPr>
                <a:t>He</a:t>
              </a: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3198282" y="1375305"/>
              <a:ext cx="730250" cy="364440"/>
            </a:xfrm>
            <a:prstGeom prst="ellipse">
              <a:avLst/>
            </a:prstGeom>
            <a:noFill/>
            <a:ln w="25400" cap="flat" cmpd="sng" algn="ctr">
              <a:solidFill>
                <a:schemeClr val="accent4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 sz="1400" i="0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648200" y="3429000"/>
            <a:ext cx="4495800" cy="3147060"/>
            <a:chOff x="4648200" y="3543300"/>
            <a:chExt cx="4495800" cy="314706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48200" y="3543300"/>
              <a:ext cx="4495800" cy="3147060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 bwMode="auto">
            <a:xfrm>
              <a:off x="5848515" y="3681271"/>
              <a:ext cx="125565" cy="2629985"/>
            </a:xfrm>
            <a:prstGeom prst="rect">
              <a:avLst/>
            </a:prstGeom>
            <a:solidFill>
              <a:srgbClr val="FFCC00">
                <a:alpha val="2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Calibri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74230" y="1067848"/>
            <a:ext cx="4350170" cy="2418242"/>
            <a:chOff x="304800" y="748015"/>
            <a:chExt cx="4350170" cy="2528585"/>
          </a:xfrm>
        </p:grpSpPr>
        <p:sp>
          <p:nvSpPr>
            <p:cNvPr id="68" name="Rectangle 67"/>
            <p:cNvSpPr/>
            <p:nvPr/>
          </p:nvSpPr>
          <p:spPr>
            <a:xfrm>
              <a:off x="4230989" y="771451"/>
              <a:ext cx="423981" cy="2505149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9" name="Slide Number Placeholder 2"/>
            <p:cNvSpPr txBox="1">
              <a:spLocks/>
            </p:cNvSpPr>
            <p:nvPr/>
          </p:nvSpPr>
          <p:spPr>
            <a:xfrm>
              <a:off x="2030150" y="2741275"/>
              <a:ext cx="2133600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fld id="{886BB73A-582F-4420-9A14-CB10A2B2E5E8}" type="slidenum">
                <a:rPr kumimoji="0" lang="en-US" sz="1200" b="0" i="0" u="none" strike="noStrike" kern="1200" cap="none" spc="0" normalizeH="0" baseline="0" noProof="0" smtClean="0">
                  <a:ln>
                    <a:noFill/>
                  </a:ln>
                  <a:solidFill>
                    <a:prstClr val="white">
                      <a:tint val="75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t>2</a:t>
              </a:fld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70" name="Picture 69"/>
            <p:cNvPicPr/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-2026"/>
            <a:stretch/>
          </p:blipFill>
          <p:spPr>
            <a:xfrm>
              <a:off x="304800" y="748015"/>
              <a:ext cx="4316150" cy="2376185"/>
            </a:xfrm>
            <a:prstGeom prst="rect">
              <a:avLst/>
            </a:prstGeom>
          </p:spPr>
        </p:pic>
        <p:sp>
          <p:nvSpPr>
            <p:cNvPr id="71" name="TextBox 70"/>
            <p:cNvSpPr txBox="1"/>
            <p:nvPr/>
          </p:nvSpPr>
          <p:spPr>
            <a:xfrm>
              <a:off x="1082044" y="858358"/>
              <a:ext cx="2642139" cy="923330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Effect of </a:t>
              </a:r>
              <a:r>
                <a:rPr kumimoji="0" lang="en-US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np</a:t>
              </a: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-SRC on the kinetic part of the symmetry energy</a:t>
              </a:r>
            </a:p>
          </p:txBody>
        </p:sp>
        <p:sp>
          <p:nvSpPr>
            <p:cNvPr id="72" name="Freeform 71"/>
            <p:cNvSpPr/>
            <p:nvPr/>
          </p:nvSpPr>
          <p:spPr>
            <a:xfrm>
              <a:off x="976674" y="1433474"/>
              <a:ext cx="3447250" cy="801454"/>
            </a:xfrm>
            <a:custGeom>
              <a:avLst/>
              <a:gdLst>
                <a:gd name="connsiteX0" fmla="*/ 0 w 3447250"/>
                <a:gd name="connsiteY0" fmla="*/ 793816 h 801454"/>
                <a:gd name="connsiteX1" fmla="*/ 476265 w 3447250"/>
                <a:gd name="connsiteY1" fmla="*/ 793816 h 801454"/>
                <a:gd name="connsiteX2" fmla="*/ 1156643 w 3447250"/>
                <a:gd name="connsiteY2" fmla="*/ 714434 h 801454"/>
                <a:gd name="connsiteX3" fmla="*/ 1882380 w 3447250"/>
                <a:gd name="connsiteY3" fmla="*/ 578351 h 801454"/>
                <a:gd name="connsiteX4" fmla="*/ 2653475 w 3447250"/>
                <a:gd name="connsiteY4" fmla="*/ 362887 h 801454"/>
                <a:gd name="connsiteX5" fmla="*/ 3277155 w 3447250"/>
                <a:gd name="connsiteY5" fmla="*/ 124742 h 801454"/>
                <a:gd name="connsiteX6" fmla="*/ 3447250 w 3447250"/>
                <a:gd name="connsiteY6" fmla="*/ 0 h 801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47250" h="801454">
                  <a:moveTo>
                    <a:pt x="0" y="793816"/>
                  </a:moveTo>
                  <a:cubicBezTo>
                    <a:pt x="141745" y="800431"/>
                    <a:pt x="283491" y="807046"/>
                    <a:pt x="476265" y="793816"/>
                  </a:cubicBezTo>
                  <a:cubicBezTo>
                    <a:pt x="669039" y="780586"/>
                    <a:pt x="922290" y="750345"/>
                    <a:pt x="1156643" y="714434"/>
                  </a:cubicBezTo>
                  <a:cubicBezTo>
                    <a:pt x="1390996" y="678523"/>
                    <a:pt x="1632908" y="636942"/>
                    <a:pt x="1882380" y="578351"/>
                  </a:cubicBezTo>
                  <a:cubicBezTo>
                    <a:pt x="2131852" y="519760"/>
                    <a:pt x="2421013" y="438488"/>
                    <a:pt x="2653475" y="362887"/>
                  </a:cubicBezTo>
                  <a:cubicBezTo>
                    <a:pt x="2885937" y="287286"/>
                    <a:pt x="3144859" y="185223"/>
                    <a:pt x="3277155" y="124742"/>
                  </a:cubicBezTo>
                  <a:cubicBezTo>
                    <a:pt x="3409451" y="64261"/>
                    <a:pt x="3447250" y="0"/>
                    <a:pt x="3447250" y="0"/>
                  </a:cubicBez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>
              <a:off x="965334" y="1659562"/>
              <a:ext cx="3469929" cy="578352"/>
            </a:xfrm>
            <a:custGeom>
              <a:avLst/>
              <a:gdLst>
                <a:gd name="connsiteX0" fmla="*/ 0 w 3469929"/>
                <a:gd name="connsiteY0" fmla="*/ 578352 h 578352"/>
                <a:gd name="connsiteX1" fmla="*/ 714398 w 3469929"/>
                <a:gd name="connsiteY1" fmla="*/ 555671 h 578352"/>
                <a:gd name="connsiteX2" fmla="*/ 1474153 w 3469929"/>
                <a:gd name="connsiteY2" fmla="*/ 476290 h 578352"/>
                <a:gd name="connsiteX3" fmla="*/ 2335966 w 3469929"/>
                <a:gd name="connsiteY3" fmla="*/ 328867 h 578352"/>
                <a:gd name="connsiteX4" fmla="*/ 2970985 w 3469929"/>
                <a:gd name="connsiteY4" fmla="*/ 158763 h 578352"/>
                <a:gd name="connsiteX5" fmla="*/ 3469929 w 3469929"/>
                <a:gd name="connsiteY5" fmla="*/ 0 h 57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69929" h="578352">
                  <a:moveTo>
                    <a:pt x="0" y="578352"/>
                  </a:moveTo>
                  <a:cubicBezTo>
                    <a:pt x="234353" y="575516"/>
                    <a:pt x="468706" y="572681"/>
                    <a:pt x="714398" y="555671"/>
                  </a:cubicBezTo>
                  <a:cubicBezTo>
                    <a:pt x="960090" y="538661"/>
                    <a:pt x="1203892" y="514091"/>
                    <a:pt x="1474153" y="476290"/>
                  </a:cubicBezTo>
                  <a:cubicBezTo>
                    <a:pt x="1744414" y="438489"/>
                    <a:pt x="2086494" y="381788"/>
                    <a:pt x="2335966" y="328867"/>
                  </a:cubicBezTo>
                  <a:cubicBezTo>
                    <a:pt x="2585438" y="275946"/>
                    <a:pt x="2781991" y="213574"/>
                    <a:pt x="2970985" y="158763"/>
                  </a:cubicBezTo>
                  <a:cubicBezTo>
                    <a:pt x="3159979" y="103952"/>
                    <a:pt x="3469929" y="0"/>
                    <a:pt x="3469929" y="0"/>
                  </a:cubicBezTo>
                </a:path>
              </a:pathLst>
            </a:custGeom>
            <a:noFill/>
            <a:ln w="25400" cap="flat" cmpd="sng" algn="ctr">
              <a:solidFill>
                <a:srgbClr val="FF0000"/>
              </a:solidFill>
              <a:prstDash val="sysDash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>
              <a:off x="976534" y="1917346"/>
              <a:ext cx="3465491" cy="322888"/>
            </a:xfrm>
            <a:custGeom>
              <a:avLst/>
              <a:gdLst>
                <a:gd name="connsiteX0" fmla="*/ 0 w 3465491"/>
                <a:gd name="connsiteY0" fmla="*/ 322888 h 322888"/>
                <a:gd name="connsiteX1" fmla="*/ 1167720 w 3465491"/>
                <a:gd name="connsiteY1" fmla="*/ 295981 h 322888"/>
                <a:gd name="connsiteX2" fmla="*/ 2254722 w 3465491"/>
                <a:gd name="connsiteY2" fmla="*/ 188351 h 322888"/>
                <a:gd name="connsiteX3" fmla="*/ 2927371 w 3465491"/>
                <a:gd name="connsiteY3" fmla="*/ 102248 h 322888"/>
                <a:gd name="connsiteX4" fmla="*/ 3465491 w 3465491"/>
                <a:gd name="connsiteY4" fmla="*/ 0 h 322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65491" h="322888">
                  <a:moveTo>
                    <a:pt x="0" y="322888"/>
                  </a:moveTo>
                  <a:cubicBezTo>
                    <a:pt x="395966" y="320646"/>
                    <a:pt x="791933" y="318404"/>
                    <a:pt x="1167720" y="295981"/>
                  </a:cubicBezTo>
                  <a:cubicBezTo>
                    <a:pt x="1543507" y="273558"/>
                    <a:pt x="1961447" y="220640"/>
                    <a:pt x="2254722" y="188351"/>
                  </a:cubicBezTo>
                  <a:cubicBezTo>
                    <a:pt x="2547997" y="156062"/>
                    <a:pt x="2725576" y="133640"/>
                    <a:pt x="2927371" y="102248"/>
                  </a:cubicBezTo>
                  <a:cubicBezTo>
                    <a:pt x="3129166" y="70856"/>
                    <a:pt x="3465491" y="0"/>
                    <a:pt x="3465491" y="0"/>
                  </a:cubicBezTo>
                </a:path>
              </a:pathLst>
            </a:custGeom>
            <a:noFill/>
            <a:ln w="25400" cap="flat" cmpd="sng" algn="ctr">
              <a:solidFill>
                <a:srgbClr val="14D634"/>
              </a:solidFill>
              <a:prstDash val="dot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5" name="Freeform 74"/>
            <p:cNvSpPr/>
            <p:nvPr/>
          </p:nvSpPr>
          <p:spPr>
            <a:xfrm>
              <a:off x="976534" y="2222496"/>
              <a:ext cx="3460110" cy="23119"/>
            </a:xfrm>
            <a:custGeom>
              <a:avLst/>
              <a:gdLst>
                <a:gd name="connsiteX0" fmla="*/ 0 w 3460110"/>
                <a:gd name="connsiteY0" fmla="*/ 23119 h 23119"/>
                <a:gd name="connsiteX1" fmla="*/ 1156957 w 3460110"/>
                <a:gd name="connsiteY1" fmla="*/ 23119 h 23119"/>
                <a:gd name="connsiteX2" fmla="*/ 2265484 w 3460110"/>
                <a:gd name="connsiteY2" fmla="*/ 23119 h 23119"/>
                <a:gd name="connsiteX3" fmla="*/ 3169525 w 3460110"/>
                <a:gd name="connsiteY3" fmla="*/ 1594 h 23119"/>
                <a:gd name="connsiteX4" fmla="*/ 3460110 w 3460110"/>
                <a:gd name="connsiteY4" fmla="*/ 1594 h 23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60110" h="23119">
                  <a:moveTo>
                    <a:pt x="0" y="23119"/>
                  </a:moveTo>
                  <a:lnTo>
                    <a:pt x="1156957" y="23119"/>
                  </a:lnTo>
                  <a:lnTo>
                    <a:pt x="2265484" y="23119"/>
                  </a:lnTo>
                  <a:cubicBezTo>
                    <a:pt x="2600912" y="19532"/>
                    <a:pt x="2970421" y="5181"/>
                    <a:pt x="3169525" y="1594"/>
                  </a:cubicBezTo>
                  <a:cubicBezTo>
                    <a:pt x="3368629" y="-1994"/>
                    <a:pt x="3460110" y="1594"/>
                    <a:pt x="3460110" y="1594"/>
                  </a:cubicBezTo>
                </a:path>
              </a:pathLst>
            </a:custGeom>
            <a:noFill/>
            <a:ln w="25400" cap="flat" cmpd="sng" algn="ctr">
              <a:solidFill>
                <a:srgbClr val="0000FF"/>
              </a:solidFill>
              <a:prstDash val="dashDot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6" name="Freeform 75"/>
            <p:cNvSpPr/>
            <p:nvPr/>
          </p:nvSpPr>
          <p:spPr>
            <a:xfrm>
              <a:off x="971153" y="2241473"/>
              <a:ext cx="3481635" cy="348556"/>
            </a:xfrm>
            <a:custGeom>
              <a:avLst/>
              <a:gdLst>
                <a:gd name="connsiteX0" fmla="*/ 0 w 3481635"/>
                <a:gd name="connsiteY0" fmla="*/ 4142 h 348556"/>
                <a:gd name="connsiteX1" fmla="*/ 586550 w 3481635"/>
                <a:gd name="connsiteY1" fmla="*/ 4142 h 348556"/>
                <a:gd name="connsiteX2" fmla="*/ 1151576 w 3481635"/>
                <a:gd name="connsiteY2" fmla="*/ 47194 h 348556"/>
                <a:gd name="connsiteX3" fmla="*/ 2136335 w 3481635"/>
                <a:gd name="connsiteY3" fmla="*/ 144060 h 348556"/>
                <a:gd name="connsiteX4" fmla="*/ 2895084 w 3481635"/>
                <a:gd name="connsiteY4" fmla="*/ 235545 h 348556"/>
                <a:gd name="connsiteX5" fmla="*/ 3481635 w 3481635"/>
                <a:gd name="connsiteY5" fmla="*/ 348556 h 348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81635" h="348556">
                  <a:moveTo>
                    <a:pt x="0" y="4142"/>
                  </a:moveTo>
                  <a:cubicBezTo>
                    <a:pt x="197310" y="554"/>
                    <a:pt x="394621" y="-3033"/>
                    <a:pt x="586550" y="4142"/>
                  </a:cubicBezTo>
                  <a:cubicBezTo>
                    <a:pt x="778479" y="11317"/>
                    <a:pt x="1151576" y="47194"/>
                    <a:pt x="1151576" y="47194"/>
                  </a:cubicBezTo>
                  <a:lnTo>
                    <a:pt x="2136335" y="144060"/>
                  </a:lnTo>
                  <a:cubicBezTo>
                    <a:pt x="2426920" y="175452"/>
                    <a:pt x="2670867" y="201462"/>
                    <a:pt x="2895084" y="235545"/>
                  </a:cubicBezTo>
                  <a:cubicBezTo>
                    <a:pt x="3119301" y="269628"/>
                    <a:pt x="3481635" y="348556"/>
                    <a:pt x="3481635" y="348556"/>
                  </a:cubicBezTo>
                </a:path>
              </a:pathLst>
            </a:custGeom>
            <a:noFill/>
            <a:ln w="25400" cap="flat" cmpd="sng" algn="ctr">
              <a:solidFill>
                <a:srgbClr val="1577F2"/>
              </a:solidFill>
              <a:prstDash val="lgDashDotDot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000769" y="1239343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0%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647326" y="2442753"/>
              <a:ext cx="5836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577F2"/>
                  </a:solidFill>
                  <a:effectLst/>
                  <a:uLnTx/>
                  <a:uFillTx/>
                </a:rPr>
                <a:t>20%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928316" y="1938619"/>
              <a:ext cx="5836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15%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04800" y="2907268"/>
              <a:ext cx="4207178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                                    </a:t>
              </a:r>
              <a:r>
                <a:rPr kumimoji="0" lang="en-US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k</a:t>
              </a:r>
              <a:r>
                <a:rPr kumimoji="0" lang="en-US" sz="1800" b="0" i="0" u="none" strike="noStrike" kern="0" cap="none" spc="0" normalizeH="0" baseline="-2500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F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(fm</a:t>
              </a:r>
              <a:r>
                <a:rPr kumimoji="0" lang="en-US" sz="1800" b="0" i="0" u="none" strike="noStrike" kern="0" cap="none" spc="0" normalizeH="0" baseline="30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-1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)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 rot="16200000">
              <a:off x="-340836" y="1547647"/>
              <a:ext cx="1769385" cy="461665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3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E</a:t>
              </a:r>
              <a:r>
                <a:rPr kumimoji="0" lang="en-US" sz="2300" b="0" i="0" u="none" strike="noStrike" kern="0" cap="none" spc="0" normalizeH="0" baseline="-2500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sym</a:t>
              </a:r>
              <a:r>
                <a:rPr kumimoji="0" lang="en-US" sz="2300" b="0" i="0" u="none" strike="noStrike" kern="0" cap="none" spc="0" normalizeH="0" baseline="3000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kin</a:t>
              </a:r>
              <a:r>
                <a:rPr kumimoji="0" lang="en-US" sz="2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 [MeV]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98030" y="3453336"/>
            <a:ext cx="4343400" cy="3099864"/>
            <a:chOff x="-17422" y="3430715"/>
            <a:chExt cx="4529401" cy="3339022"/>
          </a:xfrm>
        </p:grpSpPr>
        <p:grpSp>
          <p:nvGrpSpPr>
            <p:cNvPr id="134" name="Group 133"/>
            <p:cNvGrpSpPr/>
            <p:nvPr/>
          </p:nvGrpSpPr>
          <p:grpSpPr>
            <a:xfrm>
              <a:off x="-17422" y="3430715"/>
              <a:ext cx="4529401" cy="3339022"/>
              <a:chOff x="4536643" y="1031597"/>
              <a:chExt cx="4529401" cy="3339022"/>
            </a:xfrm>
          </p:grpSpPr>
          <p:pic>
            <p:nvPicPr>
              <p:cNvPr id="135" name="Picture 134" descr="Screen Shot 2014-07-23 at 11.57.56 PM.png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55094"/>
              <a:stretch/>
            </p:blipFill>
            <p:spPr>
              <a:xfrm>
                <a:off x="4536643" y="1031597"/>
                <a:ext cx="4529401" cy="2381804"/>
              </a:xfrm>
              <a:prstGeom prst="rect">
                <a:avLst/>
              </a:prstGeom>
            </p:spPr>
          </p:pic>
          <p:sp>
            <p:nvSpPr>
              <p:cNvPr id="136" name="TextBox 135"/>
              <p:cNvSpPr txBox="1"/>
              <p:nvPr/>
            </p:nvSpPr>
            <p:spPr>
              <a:xfrm>
                <a:off x="6743366" y="2397970"/>
                <a:ext cx="1595089" cy="638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                 No </a:t>
                </a:r>
              </a:p>
              <a:p>
                <a:pPr marL="0" marR="0" lvl="0" indent="0" defTabSz="914400" eaLnBrk="1" fontAlgn="auto" latinLnBrk="0" hangingPunct="1">
                  <a:lnSpc>
                    <a:spcPct val="7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Correlations</a:t>
                </a:r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5377153" y="1198417"/>
                <a:ext cx="2512409" cy="643339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pic>
            <p:nvPicPr>
              <p:cNvPr id="139" name="Picture 138" descr="Screen Shot 2014-07-23 at 11.57.56 PM.png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6782"/>
              <a:stretch/>
            </p:blipFill>
            <p:spPr>
              <a:xfrm>
                <a:off x="4536643" y="3402061"/>
                <a:ext cx="4529401" cy="701083"/>
              </a:xfrm>
              <a:prstGeom prst="rect">
                <a:avLst/>
              </a:prstGeom>
            </p:spPr>
          </p:pic>
          <p:sp>
            <p:nvSpPr>
              <p:cNvPr id="140" name="TextBox 139"/>
              <p:cNvSpPr txBox="1"/>
              <p:nvPr/>
            </p:nvSpPr>
            <p:spPr>
              <a:xfrm>
                <a:off x="4873234" y="3383057"/>
                <a:ext cx="283215" cy="255520"/>
              </a:xfrm>
              <a:prstGeom prst="rect">
                <a:avLst/>
              </a:prstGeom>
              <a:solidFill>
                <a:sysClr val="window" lastClr="FFFFFF"/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>
                <a:off x="7056778" y="1251805"/>
                <a:ext cx="1507991" cy="3577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</a:rPr>
                  <a:t> </a:t>
                </a:r>
                <a:r>
                  <a:rPr kumimoji="0" lang="en-US" sz="2000" b="1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</a:rPr>
                  <a:t>np</a:t>
                </a:r>
                <a:r>
                  <a:rPr kumimoji="0" lang="en-US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</a:rPr>
                  <a:t>-SRC</a:t>
                </a: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4536643" y="3939640"/>
                <a:ext cx="4529401" cy="430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n/p double ratio from </a:t>
                </a:r>
                <a:r>
                  <a:rPr kumimoji="0" lang="en-US" sz="20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Sn-Sn</a:t>
                </a:r>
                <a:r>
                  <a:rPr kumimoji="0" lang="en-US" sz="2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collisions</a:t>
                </a:r>
              </a:p>
            </p:txBody>
          </p:sp>
        </p:grpSp>
        <p:sp>
          <p:nvSpPr>
            <p:cNvPr id="142" name="TextBox 141"/>
            <p:cNvSpPr txBox="1"/>
            <p:nvPr/>
          </p:nvSpPr>
          <p:spPr>
            <a:xfrm>
              <a:off x="518015" y="3554881"/>
              <a:ext cx="2030389" cy="5429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MSU </a:t>
              </a:r>
            </a:p>
            <a:p>
              <a:pPr marL="0" marR="0" lvl="0" indent="0" algn="ctr" defTabSz="914400" eaLnBrk="1" fontAlgn="auto" latinLnBrk="0" hangingPunct="1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Sn+Sn</a:t>
              </a: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data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 rot="19723575">
              <a:off x="644734" y="4234751"/>
              <a:ext cx="2186853" cy="6068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>
                      <a:lumMod val="65000"/>
                      <a:alpha val="48000"/>
                    </a:prstClr>
                  </a:solidFill>
                  <a:effectLst/>
                  <a:uLnTx/>
                  <a:uFillTx/>
                </a:rPr>
                <a:t>Preliminary</a:t>
              </a:r>
            </a:p>
          </p:txBody>
        </p:sp>
      </p:grpSp>
      <p:sp>
        <p:nvSpPr>
          <p:cNvPr id="145" name="Rectangle 144"/>
          <p:cNvSpPr/>
          <p:nvPr/>
        </p:nvSpPr>
        <p:spPr>
          <a:xfrm>
            <a:off x="838200" y="558225"/>
            <a:ext cx="37334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3366FF"/>
                </a:solidFill>
                <a:latin typeface="Arial" charset="0"/>
                <a:cs typeface="Arial" charset="0"/>
              </a:rPr>
              <a:t>Impact of np-dominated SRCs (based on present data)</a:t>
            </a:r>
            <a:endParaRPr lang="en-US" sz="1400" b="1" dirty="0" smtClean="0">
              <a:solidFill>
                <a:srgbClr val="3366FF"/>
              </a:solidFill>
              <a:latin typeface="Arial" charset="0"/>
              <a:cs typeface="Arial" charset="0"/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4800600" y="533400"/>
            <a:ext cx="403828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 smtClean="0">
                <a:solidFill>
                  <a:srgbClr val="3366FF"/>
                </a:solidFill>
                <a:latin typeface="Arial" charset="0"/>
                <a:cs typeface="Arial" charset="0"/>
              </a:rPr>
              <a:t>Future measurements:</a:t>
            </a:r>
          </a:p>
          <a:p>
            <a:pPr marL="285750" indent="-285750">
              <a:buFontTx/>
              <a:buChar char="-"/>
              <a:defRPr/>
            </a:pPr>
            <a:r>
              <a:rPr lang="en-US" sz="1600" b="1" dirty="0" smtClean="0">
                <a:solidFill>
                  <a:srgbClr val="3366FF"/>
                </a:solidFill>
                <a:latin typeface="Arial" charset="0"/>
                <a:cs typeface="Arial" charset="0"/>
              </a:rPr>
              <a:t>Better quantify n-p dominance</a:t>
            </a:r>
          </a:p>
          <a:p>
            <a:pPr marL="285750" indent="-285750">
              <a:buFontTx/>
              <a:buChar char="-"/>
              <a:defRPr/>
            </a:pPr>
            <a:r>
              <a:rPr lang="en-US" sz="1600" b="1" dirty="0" smtClean="0">
                <a:solidFill>
                  <a:srgbClr val="3366FF"/>
                </a:solidFill>
                <a:latin typeface="Arial" charset="0"/>
                <a:cs typeface="Arial" charset="0"/>
              </a:rPr>
              <a:t>Light nuclei (cluster structure)</a:t>
            </a:r>
          </a:p>
          <a:p>
            <a:pPr marL="285750" indent="-285750">
              <a:buFontTx/>
              <a:buChar char="-"/>
              <a:defRPr/>
            </a:pPr>
            <a:r>
              <a:rPr lang="en-US" sz="1600" b="1" dirty="0" smtClean="0">
                <a:solidFill>
                  <a:srgbClr val="3366FF"/>
                </a:solidFill>
                <a:latin typeface="Arial" charset="0"/>
                <a:cs typeface="Arial" charset="0"/>
              </a:rPr>
              <a:t>Separate mass, isospin dependence</a:t>
            </a:r>
          </a:p>
          <a:p>
            <a:pPr marL="285750" indent="-285750">
              <a:buFontTx/>
              <a:buChar char="-"/>
              <a:defRPr/>
            </a:pPr>
            <a:endParaRPr lang="en-US" sz="1600" b="1" dirty="0" smtClean="0">
              <a:solidFill>
                <a:srgbClr val="3366FF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616161"/>
                </a:solidFill>
              </a:rPr>
              <a:t>John Arrington (johna@anl.gov)</a:t>
            </a:r>
            <a:endParaRPr lang="en-US" dirty="0">
              <a:solidFill>
                <a:srgbClr val="6161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01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xfrm>
            <a:off x="365125" y="182563"/>
            <a:ext cx="8229600" cy="434975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JLab12: Probing Internal Quark Structure of SRCs</a:t>
            </a:r>
            <a:endParaRPr lang="en-US" altLang="en-US" sz="2400" dirty="0" smtClean="0"/>
          </a:p>
        </p:txBody>
      </p:sp>
      <p:pic>
        <p:nvPicPr>
          <p:cNvPr id="24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12121"/>
            <a:ext cx="3276600" cy="2416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" name="Group 24"/>
          <p:cNvGrpSpPr/>
          <p:nvPr/>
        </p:nvGrpSpPr>
        <p:grpSpPr>
          <a:xfrm>
            <a:off x="4495800" y="914400"/>
            <a:ext cx="3733800" cy="2743200"/>
            <a:chOff x="79375" y="1393825"/>
            <a:chExt cx="5561013" cy="4062413"/>
          </a:xfrm>
        </p:grpSpPr>
        <p:pic>
          <p:nvPicPr>
            <p:cNvPr id="26" name="Picture 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375" y="1393825"/>
              <a:ext cx="5561013" cy="4062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Line 8"/>
            <p:cNvSpPr>
              <a:spLocks noChangeShapeType="1"/>
            </p:cNvSpPr>
            <p:nvPr/>
          </p:nvSpPr>
          <p:spPr bwMode="auto">
            <a:xfrm rot="10800000" flipH="1">
              <a:off x="1328738" y="2238375"/>
              <a:ext cx="3175" cy="842963"/>
            </a:xfrm>
            <a:prstGeom prst="line">
              <a:avLst/>
            </a:prstGeom>
            <a:noFill/>
            <a:ln w="38100">
              <a:solidFill>
                <a:srgbClr val="E03739"/>
              </a:solidFill>
              <a:miter lim="800000"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" name="Rectangle 9"/>
            <p:cNvSpPr>
              <a:spLocks/>
            </p:cNvSpPr>
            <p:nvPr/>
          </p:nvSpPr>
          <p:spPr bwMode="auto">
            <a:xfrm>
              <a:off x="1425575" y="2474913"/>
              <a:ext cx="188913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algn="l">
                <a:spcBef>
                  <a:spcPct val="20000"/>
                </a:spcBef>
                <a:buClr>
                  <a:srgbClr val="1F497D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rgbClr val="1F497D"/>
                </a:buClr>
                <a:buChar char="–"/>
                <a:defRPr sz="16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1F497D"/>
                </a:buClr>
                <a:buChar char="•"/>
                <a:defRPr sz="1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rgbClr val="1F497D"/>
                </a:buClr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rgbClr val="1F497D"/>
                </a:buClr>
                <a:buFont typeface="Arial" pitchFamily="34" charset="0"/>
                <a:buChar char="»"/>
                <a:defRPr sz="14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Font typeface="Arial" pitchFamily="34" charset="0"/>
                <a:buChar char="»"/>
                <a:defRPr sz="14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Font typeface="Arial" pitchFamily="34" charset="0"/>
                <a:buChar char="»"/>
                <a:defRPr sz="14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Font typeface="Arial" pitchFamily="34" charset="0"/>
                <a:buChar char="»"/>
                <a:defRPr sz="14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Font typeface="Arial" pitchFamily="34" charset="0"/>
                <a:buChar char="»"/>
                <a:defRPr sz="14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>
                  <a:solidFill>
                    <a:srgbClr val="E03739"/>
                  </a:solidFill>
                  <a:latin typeface="Arial Bold" pitchFamily="34" charset="0"/>
                  <a:cs typeface="Arial Bold" pitchFamily="34" charset="0"/>
                  <a:sym typeface="Arial Bold" pitchFamily="34" charset="0"/>
                </a:rPr>
                <a:t>?</a:t>
              </a:r>
            </a:p>
          </p:txBody>
        </p:sp>
      </p:grpSp>
      <p:grpSp>
        <p:nvGrpSpPr>
          <p:cNvPr id="29" name="Group 28"/>
          <p:cNvGrpSpPr>
            <a:grpSpLocks noChangeAspect="1"/>
          </p:cNvGrpSpPr>
          <p:nvPr/>
        </p:nvGrpSpPr>
        <p:grpSpPr>
          <a:xfrm>
            <a:off x="2557625" y="3976305"/>
            <a:ext cx="6433975" cy="2521487"/>
            <a:chOff x="1588" y="1500188"/>
            <a:chExt cx="9434218" cy="3697287"/>
          </a:xfrm>
        </p:grpSpPr>
        <p:pic>
          <p:nvPicPr>
            <p:cNvPr id="30" name="Picture 5" descr="sixqbaglin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750" y="1539875"/>
              <a:ext cx="4262438" cy="3657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6" descr="sixqbaglo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2188" y="1500188"/>
              <a:ext cx="4341811" cy="3657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Text Box 8"/>
            <p:cNvSpPr txBox="1">
              <a:spLocks noChangeArrowheads="1"/>
            </p:cNvSpPr>
            <p:nvPr/>
          </p:nvSpPr>
          <p:spPr bwMode="auto">
            <a:xfrm>
              <a:off x="2578100" y="1662114"/>
              <a:ext cx="2530180" cy="507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Clr>
                  <a:srgbClr val="1F497D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rgbClr val="1F497D"/>
                </a:buClr>
                <a:buChar char="–"/>
                <a:defRPr sz="16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1F497D"/>
                </a:buClr>
                <a:buChar char="•"/>
                <a:defRPr sz="1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rgbClr val="1F497D"/>
                </a:buClr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rgbClr val="1F497D"/>
                </a:buClr>
                <a:buFont typeface="Arial" pitchFamily="34" charset="0"/>
                <a:buChar char="»"/>
                <a:defRPr sz="14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Font typeface="Arial" pitchFamily="34" charset="0"/>
                <a:buChar char="»"/>
                <a:defRPr sz="14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Font typeface="Arial" pitchFamily="34" charset="0"/>
                <a:buChar char="»"/>
                <a:defRPr sz="14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Font typeface="Arial" pitchFamily="34" charset="0"/>
                <a:buChar char="»"/>
                <a:defRPr sz="14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Font typeface="Arial" pitchFamily="34" charset="0"/>
                <a:buChar char="»"/>
                <a:defRPr sz="14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000" b="1" i="0">
                  <a:solidFill>
                    <a:srgbClr val="FF0000"/>
                  </a:solidFill>
                  <a:latin typeface="Comic Sans MS" pitchFamily="66" charset="0"/>
                </a:rPr>
                <a:t>two-nucleon only</a:t>
              </a:r>
            </a:p>
          </p:txBody>
        </p:sp>
        <p:sp>
          <p:nvSpPr>
            <p:cNvPr id="33" name="Text Box 9"/>
            <p:cNvSpPr txBox="1">
              <a:spLocks noChangeArrowheads="1"/>
            </p:cNvSpPr>
            <p:nvPr/>
          </p:nvSpPr>
          <p:spPr bwMode="auto">
            <a:xfrm>
              <a:off x="6905626" y="1692276"/>
              <a:ext cx="2530180" cy="507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Clr>
                  <a:srgbClr val="1F497D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rgbClr val="1F497D"/>
                </a:buClr>
                <a:buChar char="–"/>
                <a:defRPr sz="16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1F497D"/>
                </a:buClr>
                <a:buChar char="•"/>
                <a:defRPr sz="1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rgbClr val="1F497D"/>
                </a:buClr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rgbClr val="1F497D"/>
                </a:buClr>
                <a:buFont typeface="Arial" pitchFamily="34" charset="0"/>
                <a:buChar char="»"/>
                <a:defRPr sz="14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Font typeface="Arial" pitchFamily="34" charset="0"/>
                <a:buChar char="»"/>
                <a:defRPr sz="14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Font typeface="Arial" pitchFamily="34" charset="0"/>
                <a:buChar char="»"/>
                <a:defRPr sz="14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Font typeface="Arial" pitchFamily="34" charset="0"/>
                <a:buChar char="»"/>
                <a:defRPr sz="14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Font typeface="Arial" pitchFamily="34" charset="0"/>
                <a:buChar char="»"/>
                <a:defRPr sz="14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000" b="1" i="0">
                  <a:solidFill>
                    <a:srgbClr val="FF0000"/>
                  </a:solidFill>
                  <a:latin typeface="Comic Sans MS" pitchFamily="66" charset="0"/>
                </a:rPr>
                <a:t>two-nucleon only</a:t>
              </a:r>
            </a:p>
          </p:txBody>
        </p:sp>
        <p:sp>
          <p:nvSpPr>
            <p:cNvPr id="34" name="Text Box 10"/>
            <p:cNvSpPr txBox="1">
              <a:spLocks noChangeArrowheads="1"/>
            </p:cNvSpPr>
            <p:nvPr/>
          </p:nvSpPr>
          <p:spPr bwMode="auto">
            <a:xfrm>
              <a:off x="2598738" y="1890714"/>
              <a:ext cx="2440412" cy="492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Clr>
                  <a:srgbClr val="1F497D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rgbClr val="1F497D"/>
                </a:buClr>
                <a:buChar char="–"/>
                <a:defRPr sz="16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1F497D"/>
                </a:buClr>
                <a:buChar char="•"/>
                <a:defRPr sz="1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rgbClr val="1F497D"/>
                </a:buClr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rgbClr val="1F497D"/>
                </a:buClr>
                <a:buFont typeface="Arial" pitchFamily="34" charset="0"/>
                <a:buChar char="»"/>
                <a:defRPr sz="14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Font typeface="Arial" pitchFamily="34" charset="0"/>
                <a:buChar char="»"/>
                <a:defRPr sz="14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Font typeface="Arial" pitchFamily="34" charset="0"/>
                <a:buChar char="»"/>
                <a:defRPr sz="14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Font typeface="Arial" pitchFamily="34" charset="0"/>
                <a:buChar char="»"/>
                <a:defRPr sz="14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Font typeface="Arial" pitchFamily="34" charset="0"/>
                <a:buChar char="»"/>
                <a:defRPr sz="14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000" b="1" i="0">
                  <a:solidFill>
                    <a:srgbClr val="0000FF"/>
                  </a:solidFill>
                  <a:latin typeface="Comic Sans MS" pitchFamily="66" charset="0"/>
                </a:rPr>
                <a:t>5% 6 quark bag </a:t>
              </a:r>
            </a:p>
          </p:txBody>
        </p:sp>
        <p:sp>
          <p:nvSpPr>
            <p:cNvPr id="35" name="Text Box 11"/>
            <p:cNvSpPr txBox="1">
              <a:spLocks noChangeArrowheads="1"/>
            </p:cNvSpPr>
            <p:nvPr/>
          </p:nvSpPr>
          <p:spPr bwMode="auto">
            <a:xfrm>
              <a:off x="6929438" y="1920876"/>
              <a:ext cx="2440412" cy="492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Clr>
                  <a:srgbClr val="1F497D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rgbClr val="1F497D"/>
                </a:buClr>
                <a:buChar char="–"/>
                <a:defRPr sz="16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1F497D"/>
                </a:buClr>
                <a:buChar char="•"/>
                <a:defRPr sz="1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rgbClr val="1F497D"/>
                </a:buClr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rgbClr val="1F497D"/>
                </a:buClr>
                <a:buFont typeface="Arial" pitchFamily="34" charset="0"/>
                <a:buChar char="»"/>
                <a:defRPr sz="14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Font typeface="Arial" pitchFamily="34" charset="0"/>
                <a:buChar char="»"/>
                <a:defRPr sz="14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Font typeface="Arial" pitchFamily="34" charset="0"/>
                <a:buChar char="»"/>
                <a:defRPr sz="14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Font typeface="Arial" pitchFamily="34" charset="0"/>
                <a:buChar char="»"/>
                <a:defRPr sz="14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Font typeface="Arial" pitchFamily="34" charset="0"/>
                <a:buChar char="»"/>
                <a:defRPr sz="14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000" b="1" i="0" dirty="0">
                  <a:solidFill>
                    <a:srgbClr val="0000FF"/>
                  </a:solidFill>
                  <a:latin typeface="Comic Sans MS" pitchFamily="66" charset="0"/>
                </a:rPr>
                <a:t>5% 6 quark bag </a:t>
              </a:r>
            </a:p>
          </p:txBody>
        </p:sp>
        <p:sp>
          <p:nvSpPr>
            <p:cNvPr id="36" name="Text Box 14"/>
            <p:cNvSpPr txBox="1">
              <a:spLocks noChangeArrowheads="1"/>
            </p:cNvSpPr>
            <p:nvPr/>
          </p:nvSpPr>
          <p:spPr bwMode="auto">
            <a:xfrm>
              <a:off x="1588" y="1660526"/>
              <a:ext cx="1538288" cy="496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algn="l">
                <a:spcBef>
                  <a:spcPct val="50000"/>
                </a:spcBef>
                <a:defRPr/>
              </a:pPr>
              <a:r>
                <a:rPr lang="en-US" sz="1600" b="1" dirty="0" err="1" smtClean="0">
                  <a:solidFill>
                    <a:schemeClr val="accent4">
                      <a:lumMod val="50000"/>
                    </a:schemeClr>
                  </a:solidFill>
                  <a:latin typeface="Times New Roman" pitchFamily="18" charset="0"/>
                </a:rPr>
                <a:t>q</a:t>
              </a:r>
              <a:r>
                <a:rPr lang="en-US" sz="1600" b="1" baseline="-25000" dirty="0" err="1" smtClean="0">
                  <a:solidFill>
                    <a:schemeClr val="accent4">
                      <a:lumMod val="50000"/>
                    </a:schemeClr>
                  </a:solidFill>
                  <a:latin typeface="Times New Roman" pitchFamily="18" charset="0"/>
                </a:rPr>
                <a:t>D</a:t>
              </a:r>
              <a:r>
                <a:rPr lang="en-US" sz="1600" b="1" dirty="0" smtClean="0">
                  <a:solidFill>
                    <a:schemeClr val="accent4">
                      <a:lumMod val="50000"/>
                    </a:schemeClr>
                  </a:solidFill>
                  <a:latin typeface="Times New Roman" pitchFamily="18" charset="0"/>
                </a:rPr>
                <a:t>(x)</a:t>
              </a:r>
            </a:p>
          </p:txBody>
        </p:sp>
        <p:sp>
          <p:nvSpPr>
            <p:cNvPr id="37" name="Text Box 15"/>
            <p:cNvSpPr txBox="1">
              <a:spLocks noChangeArrowheads="1"/>
            </p:cNvSpPr>
            <p:nvPr/>
          </p:nvSpPr>
          <p:spPr bwMode="auto">
            <a:xfrm>
              <a:off x="1353990" y="3974472"/>
              <a:ext cx="2022824" cy="3610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l">
                <a:spcBef>
                  <a:spcPct val="20000"/>
                </a:spcBef>
                <a:buClr>
                  <a:srgbClr val="1F497D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rgbClr val="1F497D"/>
                </a:buClr>
                <a:buChar char="–"/>
                <a:defRPr sz="16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1F497D"/>
                </a:buClr>
                <a:buChar char="•"/>
                <a:defRPr sz="1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rgbClr val="1F497D"/>
                </a:buClr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rgbClr val="1F497D"/>
                </a:buClr>
                <a:buFont typeface="Arial" pitchFamily="34" charset="0"/>
                <a:buChar char="»"/>
                <a:defRPr sz="14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Font typeface="Arial" pitchFamily="34" charset="0"/>
                <a:buChar char="»"/>
                <a:defRPr sz="14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Font typeface="Arial" pitchFamily="34" charset="0"/>
                <a:buChar char="»"/>
                <a:defRPr sz="14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Font typeface="Arial" pitchFamily="34" charset="0"/>
                <a:buChar char="»"/>
                <a:defRPr sz="14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Font typeface="Arial" pitchFamily="34" charset="0"/>
                <a:buChar char="»"/>
                <a:defRPr sz="14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000" b="1" dirty="0" smtClean="0">
                  <a:solidFill>
                    <a:srgbClr val="C00000"/>
                  </a:solidFill>
                  <a:latin typeface="Arial" pitchFamily="34" charset="0"/>
                </a:rPr>
                <a:t>~</a:t>
              </a:r>
              <a:r>
                <a:rPr lang="en-US" altLang="en-US" sz="1000" b="1" dirty="0">
                  <a:solidFill>
                    <a:srgbClr val="C00000"/>
                  </a:solidFill>
                  <a:latin typeface="Arial" pitchFamily="34" charset="0"/>
                </a:rPr>
                <a:t>1% </a:t>
              </a:r>
              <a:r>
                <a:rPr lang="en-US" altLang="en-US" sz="1000" b="1" dirty="0" smtClean="0">
                  <a:solidFill>
                    <a:srgbClr val="C00000"/>
                  </a:solidFill>
                  <a:latin typeface="Arial" pitchFamily="34" charset="0"/>
                </a:rPr>
                <a:t>“EMC effect”</a:t>
              </a:r>
              <a:endParaRPr lang="en-US" altLang="en-US" sz="1000" b="1" dirty="0">
                <a:solidFill>
                  <a:srgbClr val="C00000"/>
                </a:solidFill>
                <a:latin typeface="Arial" pitchFamily="34" charset="0"/>
              </a:endParaRPr>
            </a:p>
          </p:txBody>
        </p:sp>
        <p:sp>
          <p:nvSpPr>
            <p:cNvPr id="38" name="Line 16"/>
            <p:cNvSpPr>
              <a:spLocks noChangeShapeType="1"/>
            </p:cNvSpPr>
            <p:nvPr/>
          </p:nvSpPr>
          <p:spPr bwMode="auto">
            <a:xfrm flipV="1">
              <a:off x="2422525" y="3387725"/>
              <a:ext cx="498475" cy="576263"/>
            </a:xfrm>
            <a:prstGeom prst="line">
              <a:avLst/>
            </a:prstGeom>
            <a:noFill/>
            <a:ln w="28575">
              <a:solidFill>
                <a:srgbClr val="CC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3" name="Line 16"/>
            <p:cNvSpPr>
              <a:spLocks noChangeShapeType="1"/>
            </p:cNvSpPr>
            <p:nvPr/>
          </p:nvSpPr>
          <p:spPr bwMode="auto">
            <a:xfrm flipV="1">
              <a:off x="7837797" y="3170691"/>
              <a:ext cx="0" cy="520063"/>
            </a:xfrm>
            <a:prstGeom prst="line">
              <a:avLst/>
            </a:prstGeom>
            <a:noFill/>
            <a:ln w="22225">
              <a:solidFill>
                <a:srgbClr val="CC0066"/>
              </a:solidFill>
              <a:round/>
              <a:headEnd type="triangle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4" name="Text Box 15"/>
            <p:cNvSpPr txBox="1">
              <a:spLocks noChangeArrowheads="1"/>
            </p:cNvSpPr>
            <p:nvPr/>
          </p:nvSpPr>
          <p:spPr bwMode="auto">
            <a:xfrm>
              <a:off x="5253040" y="3510235"/>
              <a:ext cx="2358023" cy="5866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l">
                <a:spcBef>
                  <a:spcPct val="20000"/>
                </a:spcBef>
                <a:buClr>
                  <a:srgbClr val="1F497D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rgbClr val="1F497D"/>
                </a:buClr>
                <a:buChar char="–"/>
                <a:defRPr sz="16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1F497D"/>
                </a:buClr>
                <a:buChar char="•"/>
                <a:defRPr sz="1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rgbClr val="1F497D"/>
                </a:buClr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rgbClr val="1F497D"/>
                </a:buClr>
                <a:buFont typeface="Arial" pitchFamily="34" charset="0"/>
                <a:buChar char="»"/>
                <a:defRPr sz="14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Font typeface="Arial" pitchFamily="34" charset="0"/>
                <a:buChar char="»"/>
                <a:defRPr sz="14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Font typeface="Arial" pitchFamily="34" charset="0"/>
                <a:buChar char="»"/>
                <a:defRPr sz="14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Font typeface="Arial" pitchFamily="34" charset="0"/>
                <a:buChar char="»"/>
                <a:defRPr sz="14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Font typeface="Arial" pitchFamily="34" charset="0"/>
                <a:buChar char="»"/>
                <a:defRPr sz="14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000" b="1" dirty="0" smtClean="0">
                  <a:solidFill>
                    <a:srgbClr val="C00000"/>
                  </a:solidFill>
                  <a:latin typeface="Arial" pitchFamily="34" charset="0"/>
                </a:rPr>
                <a:t>100+% effect i</a:t>
              </a:r>
              <a:r>
                <a:rPr lang="en-US" altLang="en-US" sz="1000" b="1" dirty="0" smtClean="0">
                  <a:solidFill>
                    <a:srgbClr val="C00000"/>
                  </a:solidFill>
                  <a:latin typeface="Arial" pitchFamily="34" charset="0"/>
                </a:rPr>
                <a:t>n      SRC-dominated region</a:t>
              </a:r>
              <a:endParaRPr lang="en-US" altLang="en-US" sz="1000" b="1" dirty="0">
                <a:solidFill>
                  <a:srgbClr val="C00000"/>
                </a:solidFill>
                <a:latin typeface="Arial" pitchFamily="34" charset="0"/>
              </a:endParaRPr>
            </a:p>
          </p:txBody>
        </p:sp>
      </p:grpSp>
      <p:sp>
        <p:nvSpPr>
          <p:cNvPr id="39" name="Rectangle 38"/>
          <p:cNvSpPr/>
          <p:nvPr/>
        </p:nvSpPr>
        <p:spPr>
          <a:xfrm>
            <a:off x="152400" y="4777104"/>
            <a:ext cx="259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C00000"/>
                </a:solidFill>
                <a:latin typeface="Arial" charset="0"/>
                <a:cs typeface="Arial" charset="0"/>
              </a:rPr>
              <a:t>4</a:t>
            </a:r>
            <a:r>
              <a:rPr lang="en-US" sz="16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) “Spin</a:t>
            </a:r>
            <a:r>
              <a:rPr lang="en-US" sz="16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” EMC effect </a:t>
            </a:r>
            <a:r>
              <a:rPr lang="en-US" sz="16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in polarized </a:t>
            </a:r>
            <a:r>
              <a:rPr lang="en-US" sz="1600" b="1" baseline="300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7</a:t>
            </a:r>
            <a:r>
              <a:rPr lang="en-US" sz="16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Li</a:t>
            </a:r>
            <a:r>
              <a:rPr lang="en-US" sz="1600" b="1" dirty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– Test modern microscopic models of EMC effect</a:t>
            </a:r>
            <a:endParaRPr lang="en-US" sz="1400" b="1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30199" y="728988"/>
            <a:ext cx="392867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1</a:t>
            </a:r>
            <a:r>
              <a:rPr lang="en-US" sz="16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) DIS from high-momentum nucleon</a:t>
            </a:r>
            <a:endParaRPr lang="en-US" sz="1400" b="1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419600" y="728246"/>
            <a:ext cx="43315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2</a:t>
            </a:r>
            <a:r>
              <a:rPr lang="en-US" sz="16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) e-p elastic from high-momentum proton</a:t>
            </a:r>
            <a:endParaRPr lang="en-US" sz="1400" b="1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360716" y="3671703"/>
            <a:ext cx="47164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3</a:t>
            </a:r>
            <a:r>
              <a:rPr lang="en-US" sz="16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) Quark distributions of deuteron at x&gt;1</a:t>
            </a:r>
            <a:endParaRPr lang="en-US" sz="1400" b="1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3352800"/>
            <a:ext cx="24463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50000"/>
                  </a:schemeClr>
                </a:solidFill>
              </a:rPr>
              <a:t>Proton light-cone momentum</a:t>
            </a:r>
            <a:endParaRPr lang="en-US" sz="14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616161"/>
                </a:solidFill>
              </a:rPr>
              <a:t>John Arrington (johna@anl.gov)</a:t>
            </a:r>
            <a:endParaRPr lang="en-US" dirty="0">
              <a:solidFill>
                <a:srgbClr val="6161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34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ue design">
  <a:themeElements>
    <a:clrScheme name="Blue design 1">
      <a:dk1>
        <a:srgbClr val="616161"/>
      </a:dk1>
      <a:lt1>
        <a:srgbClr val="FFFFFF"/>
      </a:lt1>
      <a:dk2>
        <a:srgbClr val="1F497D"/>
      </a:dk2>
      <a:lt2>
        <a:srgbClr val="D2D2D2"/>
      </a:lt2>
      <a:accent1>
        <a:srgbClr val="5C0426"/>
      </a:accent1>
      <a:accent2>
        <a:srgbClr val="9D7D9E"/>
      </a:accent2>
      <a:accent3>
        <a:srgbClr val="FFFFFF"/>
      </a:accent3>
      <a:accent4>
        <a:srgbClr val="525252"/>
      </a:accent4>
      <a:accent5>
        <a:srgbClr val="B5AAAC"/>
      </a:accent5>
      <a:accent6>
        <a:srgbClr val="8E718F"/>
      </a:accent6>
      <a:hlink>
        <a:srgbClr val="253D51"/>
      </a:hlink>
      <a:folHlink>
        <a:srgbClr val="0D204A"/>
      </a:folHlink>
    </a:clrScheme>
    <a:fontScheme name="Blue 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lue design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26159</TotalTime>
  <Words>312</Words>
  <Application>Microsoft Office PowerPoint</Application>
  <PresentationFormat>On-screen Show (4:3)</PresentationFormat>
  <Paragraphs>64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1_Blue design</vt:lpstr>
      <vt:lpstr>JLab6: Cluster structure connects to high-momentum components and internal quark modification of nuclei</vt:lpstr>
      <vt:lpstr>JLab6,12: Mass, Isospin-dependence of SRCs</vt:lpstr>
      <vt:lpstr>JLab12: Probing Internal Quark Structure of SRCs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Arrington, John R.</dc:creator>
  <cp:lastModifiedBy>Arrington, John R.</cp:lastModifiedBy>
  <cp:revision>134</cp:revision>
  <cp:lastPrinted>2014-08-15T13:03:31Z</cp:lastPrinted>
  <dcterms:created xsi:type="dcterms:W3CDTF">2006-08-16T00:00:00Z</dcterms:created>
  <dcterms:modified xsi:type="dcterms:W3CDTF">2014-08-15T13:07:06Z</dcterms:modified>
</cp:coreProperties>
</file>